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Masters/theme/theme2.xml" ContentType="application/vnd.openxmlformats-officedocument.theme+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01316e6dd6ae479c" Type="http://schemas.openxmlformats.org/officeDocument/2006/relationships/officeDocument" Target="ppt/presentation.xml"/><Relationship Id="Raea08933623e415e" Type="http://schemas.openxmlformats.org/officeDocument/2006/relationships/extended-properties" Target="docProps/app.xml"/><Relationship Id="Rdf42e9806f754f41" Type="http://schemas.openxmlformats.org/package/2006/relationships/metadata/core-properties" Target="docProps/core.xml"/></Relationships>
</file>

<file path=ppt/presentation.xml><?xml version="1.0" encoding="utf-8"?>
<p:presentation xmlns:p="http://schemas.openxmlformats.org/presentationml/2006/main">
  <p:sldMasterIdLst>
    <p:sldMasterId xmlns:r="http://schemas.openxmlformats.org/officeDocument/2006/relationships" id="2147483648" r:id="R315f8a20a1924e29"/>
  </p:sldMasterIdLst>
  <p:notesMasterIdLst>
    <p:notesMasterId xmlns:r="http://schemas.openxmlformats.org/officeDocument/2006/relationships" r:id="Redbf956196b24446"/>
  </p:notesMasterIdLst>
  <p:sldIdLst>
    <p:sldId xmlns:r="http://schemas.openxmlformats.org/officeDocument/2006/relationships" id="256" r:id="R0949afd9eed44753"/>
    <p:sldId xmlns:r="http://schemas.openxmlformats.org/officeDocument/2006/relationships" id="257" r:id="R022406a84fc949b0"/>
    <p:sldId xmlns:r="http://schemas.openxmlformats.org/officeDocument/2006/relationships" id="258" r:id="Ree1b9b4df6fc42e7"/>
    <p:sldId xmlns:r="http://schemas.openxmlformats.org/officeDocument/2006/relationships" id="259" r:id="Rdc9de827f91e4047"/>
    <p:sldId xmlns:r="http://schemas.openxmlformats.org/officeDocument/2006/relationships" id="260" r:id="R26be7aa8fd2143a8"/>
    <p:sldId xmlns:r="http://schemas.openxmlformats.org/officeDocument/2006/relationships" id="261" r:id="Ra5df8f2bdcb4453b"/>
    <p:sldId xmlns:r="http://schemas.openxmlformats.org/officeDocument/2006/relationships" id="262" r:id="R6e4c70685a8c4983"/>
    <p:sldId xmlns:r="http://schemas.openxmlformats.org/officeDocument/2006/relationships" id="263" r:id="Rdb54c28f7a994180"/>
    <p:sldId xmlns:r="http://schemas.openxmlformats.org/officeDocument/2006/relationships" id="264" r:id="Rda0d494bc0a4448a"/>
    <p:sldId xmlns:r="http://schemas.openxmlformats.org/officeDocument/2006/relationships" id="265" r:id="Ra0ead20024824967"/>
    <p:sldId xmlns:r="http://schemas.openxmlformats.org/officeDocument/2006/relationships" id="266" r:id="R0fff702c11aa4f19"/>
    <p:sldId xmlns:r="http://schemas.openxmlformats.org/officeDocument/2006/relationships" id="267" r:id="Rf5c8e23588614760"/>
    <p:sldId xmlns:r="http://schemas.openxmlformats.org/officeDocument/2006/relationships" id="268" r:id="Rb9ff54fadc874745"/>
    <p:sldId xmlns:r="http://schemas.openxmlformats.org/officeDocument/2006/relationships" id="269" r:id="R637b6af00a044c45"/>
    <p:sldId xmlns:r="http://schemas.openxmlformats.org/officeDocument/2006/relationships" id="270" r:id="R2c0d1af01e2e48c6"/>
    <p:sldId xmlns:r="http://schemas.openxmlformats.org/officeDocument/2006/relationships" id="271" r:id="Rbbd2c78d421c4dee"/>
    <p:sldId xmlns:r="http://schemas.openxmlformats.org/officeDocument/2006/relationships" id="272" r:id="Rbfbaa03c176445c6"/>
    <p:sldId xmlns:r="http://schemas.openxmlformats.org/officeDocument/2006/relationships" id="273" r:id="R4fe535a69b164560"/>
    <p:sldId xmlns:r="http://schemas.openxmlformats.org/officeDocument/2006/relationships" id="274" r:id="Rd7a2a864f8cc4e1d"/>
    <p:sldId xmlns:ns0="http://schemas.openxmlformats.org/officeDocument/2006/relationships" id="275" ns0:id="rId26"/>
    <p:sldId xmlns:ns0="http://schemas.openxmlformats.org/officeDocument/2006/relationships" id="276" ns0:id="rId27"/>
  </p:sldIdLst>
  <p:sldSz cx="18288000" cy="10287000"/>
  <p:notesSz cx="6858000" cy="9144000"/>
  <p:defaultTextStyle>
    <a:defPPr xmlns:a="http://schemas.openxmlformats.org/drawingml/2006/main">
      <a:defRPr lang="en-US"/>
    </a:defPPr>
    <a:lvl1pPr xmlns:a="http://schemas.openxmlformats.org/drawingml/2006/main" marL="0" indent="0" algn="l" defTabSz="914400">
      <a:defRPr sz="1800" kern="1200">
        <a:solidFill>
          <a:schemeClr val="tx1"/>
        </a:solidFill>
        <a:latin typeface="+mn-lt"/>
        <a:ea typeface="+mn-ea"/>
        <a:cs typeface="+mn-cs"/>
      </a:defRPr>
    </a:lvl1pPr>
    <a:lvl2pPr xmlns:a="http://schemas.openxmlformats.org/drawingml/2006/main" marL="457200" indent="0" algn="l" defTabSz="914400">
      <a:defRPr sz="1800" kern="1200">
        <a:solidFill>
          <a:schemeClr val="tx1"/>
        </a:solidFill>
        <a:latin typeface="+mn-lt"/>
        <a:ea typeface="+mn-ea"/>
        <a:cs typeface="+mn-cs"/>
      </a:defRPr>
    </a:lvl2pPr>
    <a:lvl3pPr xmlns:a="http://schemas.openxmlformats.org/drawingml/2006/main" marL="914400" indent="0" algn="l" defTabSz="914400">
      <a:defRPr sz="1800" kern="1200">
        <a:solidFill>
          <a:schemeClr val="tx1"/>
        </a:solidFill>
        <a:latin typeface="+mn-lt"/>
        <a:ea typeface="+mn-ea"/>
        <a:cs typeface="+mn-cs"/>
      </a:defRPr>
    </a:lvl3pPr>
    <a:lvl4pPr xmlns:a="http://schemas.openxmlformats.org/drawingml/2006/main" marL="1371600" indent="0" algn="l" defTabSz="914400">
      <a:defRPr sz="1800" kern="1200">
        <a:solidFill>
          <a:schemeClr val="tx1"/>
        </a:solidFill>
        <a:latin typeface="+mn-lt"/>
        <a:ea typeface="+mn-ea"/>
        <a:cs typeface="+mn-cs"/>
      </a:defRPr>
    </a:lvl4pPr>
    <a:lvl5pPr xmlns:a="http://schemas.openxmlformats.org/drawingml/2006/main" marL="1828800" indent="0" algn="l" defTabSz="914400">
      <a:defRPr sz="1800" kern="1200">
        <a:solidFill>
          <a:schemeClr val="tx1"/>
        </a:solidFill>
        <a:latin typeface="+mn-lt"/>
        <a:ea typeface="+mn-ea"/>
        <a:cs typeface="+mn-cs"/>
      </a:defRPr>
    </a:lvl5pPr>
    <a:lvl6pPr xmlns:a="http://schemas.openxmlformats.org/drawingml/2006/main" marL="2286000" indent="0" algn="l" defTabSz="914400">
      <a:defRPr sz="1800" kern="1200">
        <a:solidFill>
          <a:schemeClr val="tx1"/>
        </a:solidFill>
        <a:latin typeface="+mn-lt"/>
        <a:ea typeface="+mn-ea"/>
        <a:cs typeface="+mn-cs"/>
      </a:defRPr>
    </a:lvl6pPr>
    <a:lvl7pPr xmlns:a="http://schemas.openxmlformats.org/drawingml/2006/main" marL="2743200" indent="0" algn="l" defTabSz="914400">
      <a:defRPr sz="1800" kern="1200">
        <a:solidFill>
          <a:schemeClr val="tx1"/>
        </a:solidFill>
        <a:latin typeface="+mn-lt"/>
        <a:ea typeface="+mn-ea"/>
        <a:cs typeface="+mn-cs"/>
      </a:defRPr>
    </a:lvl7pPr>
    <a:lvl8pPr xmlns:a="http://schemas.openxmlformats.org/drawingml/2006/main" marL="3200400" indent="0" algn="l" defTabSz="914400">
      <a:defRPr sz="1800" kern="1200">
        <a:solidFill>
          <a:schemeClr val="tx1"/>
        </a:solidFill>
        <a:latin typeface="+mn-lt"/>
        <a:ea typeface="+mn-ea"/>
        <a:cs typeface="+mn-cs"/>
      </a:defRPr>
    </a:lvl8pPr>
    <a:lvl9pPr xmlns:a="http://schemas.openxmlformats.org/drawingml/2006/main" marL="3657600" indent="0" algn="l" defTabSz="91440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p:normalViewPr>
    <p:restoredLeft sz="15611"/>
    <p:restoredTop sz="94658"/>
  </p:normalViewPr>
  <p:slideViewPr>
    <p:cSldViewPr snapToGrid="0">
      <p:cViewPr varScale="1">
        <p:scale>
          <a:sx xmlns:a="http://schemas.openxmlformats.org/drawingml/2006/main" n="120" d="100"/>
          <a:sy xmlns:a="http://schemas.openxmlformats.org/drawingml/2006/main" n="120" d="100"/>
        </p:scale>
        <p:origin x="800" y="184"/>
      </p:cViewPr>
      <p:guideLst/>
    </p:cSldViewPr>
  </p:slideViewPr>
  <p:notesTextViewPr>
    <p:cViewPr>
      <p:scale>
        <a:sx xmlns:a="http://schemas.openxmlformats.org/drawingml/2006/main" n="1" d="1"/>
        <a:sy xmlns:a="http://schemas.openxmlformats.org/drawingml/2006/main" n="1" d="1"/>
      </p:scale>
      <p:origin x="0" y="0"/>
    </p:cViewPr>
  </p:notesTextViewPr>
  <p:gridSpacing cx="76200" cy="76200"/>
</p:viewPr>
</file>

<file path=ppt/_rels/presentation.xml.rels><?xml version='1.0' encoding='UTF-8' standalone='yes'?>
<Relationships xmlns="http://schemas.openxmlformats.org/package/2006/relationships"><Relationship Id="R022406a84fc949b0" Type="http://schemas.openxmlformats.org/officeDocument/2006/relationships/slide" Target="slides/slide2.xml"/><Relationship Id="R0949afd9eed44753" Type="http://schemas.openxmlformats.org/officeDocument/2006/relationships/slide" Target="slides/slide1.xml"/><Relationship Id="R0fff702c11aa4f19" Type="http://schemas.openxmlformats.org/officeDocument/2006/relationships/slide" Target="slides/slide11.xml"/><Relationship Id="R10e09bf11a874224" Type="http://schemas.openxmlformats.org/officeDocument/2006/relationships/tableStyles" Target="tableStyles.xml"/><Relationship Id="R26be7aa8fd2143a8" Type="http://schemas.openxmlformats.org/officeDocument/2006/relationships/slide" Target="slides/slide5.xml"/><Relationship Id="R2c0d1af01e2e48c6" Type="http://schemas.openxmlformats.org/officeDocument/2006/relationships/slide" Target="slides/slide15.xml"/><Relationship Id="R315f8a20a1924e29" Type="http://schemas.openxmlformats.org/officeDocument/2006/relationships/slideMaster" Target="slideMasters/slideMaster1.xml"/><Relationship Id="R4fe535a69b164560" Type="http://schemas.openxmlformats.org/officeDocument/2006/relationships/slide" Target="slides/slide18.xml"/><Relationship Id="R530926fec2354712" Type="http://schemas.openxmlformats.org/officeDocument/2006/relationships/viewProps" Target="viewProps.xml"/><Relationship Id="R637b6af00a044c45" Type="http://schemas.openxmlformats.org/officeDocument/2006/relationships/slide" Target="slides/slide14.xml"/><Relationship Id="R6e4c70685a8c4983" Type="http://schemas.openxmlformats.org/officeDocument/2006/relationships/slide" Target="slides/slide7.xml"/><Relationship Id="Ra0ead20024824967" Type="http://schemas.openxmlformats.org/officeDocument/2006/relationships/slide" Target="slides/slide10.xml"/><Relationship Id="Ra5df8f2bdcb4453b" Type="http://schemas.openxmlformats.org/officeDocument/2006/relationships/slide" Target="slides/slide6.xml"/><Relationship Id="Rb9ff54fadc874745" Type="http://schemas.openxmlformats.org/officeDocument/2006/relationships/slide" Target="slides/slide13.xml"/><Relationship Id="Rbbd2c78d421c4dee" Type="http://schemas.openxmlformats.org/officeDocument/2006/relationships/slide" Target="slides/slide16.xml"/><Relationship Id="Rbfbaa03c176445c6" Type="http://schemas.openxmlformats.org/officeDocument/2006/relationships/slide" Target="slides/slide17.xml"/><Relationship Id="Rc1c9650a77d944b5" Type="http://schemas.openxmlformats.org/officeDocument/2006/relationships/presProps" Target="presProps.xml"/><Relationship Id="Rc2a5574044b44a52" Type="http://schemas.openxmlformats.org/officeDocument/2006/relationships/theme" Target="theme/theme1.xml"/><Relationship Id="Rd7a2a864f8cc4e1d" Type="http://schemas.openxmlformats.org/officeDocument/2006/relationships/slide" Target="slides/slide19.xml"/><Relationship Id="Rda0d494bc0a4448a" Type="http://schemas.openxmlformats.org/officeDocument/2006/relationships/slide" Target="slides/slide9.xml"/><Relationship Id="Rdb54c28f7a994180" Type="http://schemas.openxmlformats.org/officeDocument/2006/relationships/slide" Target="slides/slide8.xml"/><Relationship Id="Rdc9de827f91e4047" Type="http://schemas.openxmlformats.org/officeDocument/2006/relationships/slide" Target="slides/slide4.xml"/><Relationship Id="Redbf956196b24446" Type="http://schemas.openxmlformats.org/officeDocument/2006/relationships/notesMaster" Target="notesMasters/notesMaster1.xml"/><Relationship Id="Ree1b9b4df6fc42e7" Type="http://schemas.openxmlformats.org/officeDocument/2006/relationships/slide" Target="slides/slide3.xml"/><Relationship Id="Rf5c8e23588614760" Type="http://schemas.openxmlformats.org/officeDocument/2006/relationships/slide" Target="slides/slide12.xml"/><Relationship Id="rId26" Type="http://schemas.openxmlformats.org/officeDocument/2006/relationships/slide" Target="slides/slide20.xml"/><Relationship Id="rId27" Type="http://schemas.openxmlformats.org/officeDocument/2006/relationships/slide" Target="slides/slide21.xml"/></Relationships>
</file>

<file path=ppt/notesMasters/_rels/notesMaster1.xml.rels><?xml version='1.0' encoding='UTF-8' standalone='yes'?>
<Relationships xmlns="http://schemas.openxmlformats.org/package/2006/relationships"><Relationship Id="R5bdaf1d97eb4464d" Type="http://schemas.openxmlformats.org/officeDocument/2006/relationships/theme" Target="theme/theme2.xml"/></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solidFill>
          <a:schemeClr val="dk1"/>
        </a:solidFill>
        <a:solidFill>
          <a:schemeClr val="accent1"/>
        </a:soli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xml version='1.0' encoding='UTF-8' standalone='yes'?>
<Relationships xmlns="http://schemas.openxmlformats.org/package/2006/relationships"><Relationship Id="R2cbd82f610844378" Type="http://schemas.openxmlformats.org/officeDocument/2006/relationships/slide" Target="../slides/slide1.xml"/><Relationship Id="R57fdee5e6b874946"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a291f28828ac4571" Type="http://schemas.openxmlformats.org/officeDocument/2006/relationships/notesMaster" Target="../notesMasters/notesMaster1.xml"/><Relationship Id="Re9c136dda6654295"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0f4db483d1d7431f" Type="http://schemas.openxmlformats.org/officeDocument/2006/relationships/slide" Target="../slides/slide11.xml"/><Relationship Id="R20e404188a474dce"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28fa3659497343e7" Type="http://schemas.openxmlformats.org/officeDocument/2006/relationships/slide" Target="../slides/slide12.xml"/><Relationship Id="Re1779edde9b74e2f"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d0697f1d09004245" Type="http://schemas.openxmlformats.org/officeDocument/2006/relationships/notesMaster" Target="../notesMasters/notesMaster1.xml"/><Relationship Id="Re3400900475242e8"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1a80b3fd78984129" Type="http://schemas.openxmlformats.org/officeDocument/2006/relationships/notesMaster" Target="../notesMasters/notesMaster1.xml"/><Relationship Id="R5567f60754314bd8"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ac490e386b894eb2" Type="http://schemas.openxmlformats.org/officeDocument/2006/relationships/notesMaster" Target="../notesMasters/notesMaster1.xml"/><Relationship Id="Re5c5fcb1937044f9"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3a4e1afad13f4b1a" Type="http://schemas.openxmlformats.org/officeDocument/2006/relationships/notesMaster" Target="../notesMasters/notesMaster1.xml"/><Relationship Id="R6aa91bcfb3904108"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029ad16159b54ff3" Type="http://schemas.openxmlformats.org/officeDocument/2006/relationships/notesMaster" Target="../notesMasters/notesMaster1.xml"/><Relationship Id="Rbbd074781472451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add7a866a5e147a2" Type="http://schemas.openxmlformats.org/officeDocument/2006/relationships/slide" Target="../slides/slide18.xml"/><Relationship Id="Rcb7232f064b74259"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7999b99853d64a72" Type="http://schemas.openxmlformats.org/officeDocument/2006/relationships/slide" Target="../slides/slide19.xml"/><Relationship Id="Rcd1e1ff1c1e848cf"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b5c03ca49b1a48d6" Type="http://schemas.openxmlformats.org/officeDocument/2006/relationships/slide" Target="../slides/slide2.xml"/><Relationship Id="Rd57feb90af46428f"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1cb8850760ff4ff0" Type="http://schemas.openxmlformats.org/officeDocument/2006/relationships/slide" Target="../slides/slide3.xml"/><Relationship Id="Rdd8e93300ad94e0b"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0921b7610258420c" Type="http://schemas.openxmlformats.org/officeDocument/2006/relationships/notesMaster" Target="../notesMasters/notesMaster1.xml"/><Relationship Id="Rc7baebcfaec2438e"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12b11975ba564980" Type="http://schemas.openxmlformats.org/officeDocument/2006/relationships/notesMaster" Target="../notesMasters/notesMaster1.xml"/><Relationship Id="R837faed26d51473b"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69e5bfd9640846ac" Type="http://schemas.openxmlformats.org/officeDocument/2006/relationships/notesMaster" Target="../notesMasters/notesMaster1.xml"/><Relationship Id="Re4e8b04bafdd49b6"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0936abf774bf465c" Type="http://schemas.openxmlformats.org/officeDocument/2006/relationships/notesMaster" Target="../notesMasters/notesMaster1.xml"/><Relationship Id="Rc4614d84762d448a"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cb996b185cd74cd6" Type="http://schemas.openxmlformats.org/officeDocument/2006/relationships/slide" Target="../slides/slide8.xml"/><Relationship Id="Rdad0ebd48b6c4d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1d1efc0025cd41e6" Type="http://schemas.openxmlformats.org/officeDocument/2006/relationships/slide" Target="../slides/slide9.xml"/><Relationship Id="Rd62df5edd8fa483e" Type="http://schemas.openxmlformats.org/officeDocument/2006/relationships/notesMaster" Target="../notesMasters/notesMaster1.xml"/></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2.xml.rels><?xml version='1.0' encoding='UTF-8' standalone='yes'?>
<Relationships xmlns="http://schemas.openxmlformats.org/package/2006/relationships"><Relationship Id="R639223da270d47df" Type="http://schemas.openxmlformats.org/officeDocument/2006/relationships/slideMaster" Target="../slideMasters/slideMaster1.xml"/></Relationships>
</file>

<file path=ppt/slideLayouts/slideLayout2.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xml version='1.0' encoding='UTF-8' standalone='yes'?>
<Relationships xmlns="http://schemas.openxmlformats.org/package/2006/relationships"><Relationship Id="R162ef3cbe96f42af" Type="http://schemas.openxmlformats.org/officeDocument/2006/relationships/theme" Target="../theme/theme1.xml"/><Relationship Id="R231ba1f00b5747cb" Type="http://schemas.openxmlformats.org/officeDocument/2006/relationships/slideLayout" Target="../slideLayouts/slideLayout2.xml"/></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31ba1f00b5747cb"/>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59ef7c41d4b84f4a" Type="http://schemas.openxmlformats.org/officeDocument/2006/relationships/slideLayout" Target="../slideLayouts/slideLayout2.xml"/><Relationship Id="R77106554757f4c1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0396281418a342e5" Type="http://schemas.openxmlformats.org/officeDocument/2006/relationships/slideLayout" Target="../slideLayouts/slideLayout2.xml"/><Relationship Id="R244c066e1e2f446b"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30f2cb6151854e34" Type="http://schemas.openxmlformats.org/officeDocument/2006/relationships/notesSlide" Target="../notesSlides/notesSlide11.xml"/><Relationship Id="R53d679873f72456d"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c3fcd07693b64909" Type="http://schemas.openxmlformats.org/officeDocument/2006/relationships/slideLayout" Target="../slideLayouts/slideLayout2.xml"/><Relationship Id="Rff69e8d78d004fe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148546924d9743ce" Type="http://schemas.openxmlformats.org/officeDocument/2006/relationships/slideLayout" Target="../slideLayouts/slideLayout2.xml"/><Relationship Id="Ra20bd39ec9734cc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1e03c5a281d84c65" Type="http://schemas.openxmlformats.org/officeDocument/2006/relationships/notesSlide" Target="../notesSlides/notesSlide14.xml"/><Relationship Id="R44525ae5ba53459b"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81eccac2b9b942a9" Type="http://schemas.openxmlformats.org/officeDocument/2006/relationships/notesSlide" Target="../notesSlides/notesSlide15.xml"/><Relationship Id="Rddf210033e254f4b"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7a67f8729be34212" Type="http://schemas.openxmlformats.org/officeDocument/2006/relationships/notesSlide" Target="../notesSlides/notesSlide16.xml"/><Relationship Id="R7dc1d0cdad8f49ad"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5751b58c8389415f" Type="http://schemas.openxmlformats.org/officeDocument/2006/relationships/slideLayout" Target="../slideLayouts/slideLayout2.xml"/><Relationship Id="Re106f20b88114489"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96669c37cace4421" Type="http://schemas.openxmlformats.org/officeDocument/2006/relationships/slideLayout" Target="../slideLayouts/slideLayout2.xml"/><Relationship Id="R98d08627b415409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6fcd49e16901436f" Type="http://schemas.openxmlformats.org/officeDocument/2006/relationships/slideLayout" Target="../slideLayouts/slideLayout2.xml"/><Relationship Id="Rc7dbdd2e22434df0"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09aac7756f844ff7" Type="http://schemas.openxmlformats.org/officeDocument/2006/relationships/notesSlide" Target="../notesSlides/notesSlide2.xml"/><Relationship Id="R6c5e00cb68ae45d8"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61b276a9f664480e" Type="http://schemas.openxmlformats.org/officeDocument/2006/relationships/image" Target="../media/image.png"/><Relationship Id="Rdbb77e30f00348f1" Type="http://schemas.openxmlformats.org/officeDocument/2006/relationships/slideLayout" Target="../slideLayouts/slideLayout2.xml"/><Relationship Id="Re12e969ddded416d"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337f8352b572477d" Type="http://schemas.openxmlformats.org/officeDocument/2006/relationships/slideLayout" Target="../slideLayouts/slideLayout2.xml"/><Relationship Id="R525d136e203b4970"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5887a277882e421a" Type="http://schemas.openxmlformats.org/officeDocument/2006/relationships/slideLayout" Target="../slideLayouts/slideLayout2.xml"/><Relationship Id="Ra056f5627c6545e0"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0e534e19bd5043c2" Type="http://schemas.openxmlformats.org/officeDocument/2006/relationships/notesSlide" Target="../notesSlides/notesSlide6.xml"/><Relationship Id="R6fd84d2f6b13431b"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db11f4f591a94878" Type="http://schemas.openxmlformats.org/officeDocument/2006/relationships/slideLayout" Target="../slideLayouts/slideLayout2.xml"/><Relationship Id="Rf8f464b1fe444ec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6c1a8cb35ee742e8" Type="http://schemas.openxmlformats.org/officeDocument/2006/relationships/notesSlide" Target="../notesSlides/notesSlide8.xml"/><Relationship Id="R77547c22e1854d3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c1d4fc7b316840a1" Type="http://schemas.openxmlformats.org/officeDocument/2006/relationships/notesSlide" Target="../notesSlides/notesSlide9.xml"/><Relationship Id="Rdaf1a76ea07f4060" Type="http://schemas.openxmlformats.org/officeDocument/2006/relationships/slideLayout" Target="../slideLayouts/slideLayout2.xml"/></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26A2A5DE-647C-475F-9D9C-1AB8BB8FC19E}"/>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34798DFB-2EE6-407D-88A0-9FB3681A5E31}"/>
              </a:ext>
            </a:extLst>
          </p:cNvPr>
          <p:cNvSpPr>
            <a:spLocks xmlns:a="http://schemas.openxmlformats.org/drawingml/2006/main" noGrp="1"/>
          </p:cNvSpPr>
          <p:nvPr/>
        </p:nvSpPr>
        <p:spPr>
          <a:xfrm xmlns:a="http://schemas.openxmlformats.org/drawingml/2006/main">
            <a:off x="990600" y="2628900"/>
            <a:ext cx="84391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4A9EFF"/>
                </a:solidFill>
              </a:defRPr>
            </a:pPr>
            <a:r>
              <a:rPr sz="1200" b="1">
                <a:solidFill>
                  <a:srgbClr val="4A9EFF"/>
                </a:solidFill>
              </a:rPr>
              <a:t>CITHORUM FUTURES</a:t>
            </a:r>
          </a:p>
        </p:txBody>
      </p:sp>
      <p:sp>
        <p:nvSpPr>
          <p:cNvPr id="3" name="">
            <a:extLst xmlns:a="http://schemas.openxmlformats.org/drawingml/2006/main">
              <a:ext uri="{FF2B5EF4-FFF2-40B4-BE49-F238E27FC236}">
                <a16:creationId xmlns:a16="http://schemas.microsoft.com/office/drawing/2014/main" id="{9372184B-BBD3-4A76-8D90-E2DBEAC76EE1}"/>
              </a:ext>
            </a:extLst>
          </p:cNvPr>
          <p:cNvSpPr>
            <a:spLocks xmlns:a="http://schemas.openxmlformats.org/drawingml/2006/main" noGrp="1"/>
          </p:cNvSpPr>
          <p:nvPr/>
        </p:nvSpPr>
        <p:spPr>
          <a:xfrm xmlns:a="http://schemas.openxmlformats.org/drawingml/2006/main">
            <a:off x="990600" y="3048000"/>
            <a:ext cx="8439150" cy="2457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6450" b="1">
                <a:solidFill>
                  <a:srgbClr val="FFFFFF"/>
                </a:solidFill>
              </a:defRPr>
            </a:pPr>
            <a:r>
              <a:rPr sz="6450" b="1">
                <a:solidFill>
                  <a:srgbClr val="FFFFFF"/>
                </a:solidFill>
              </a:rPr>
              <a:t>Jam today.</a:t>
            </a:r>
          </a:p>
          <a:p xmlns:a="http://schemas.openxmlformats.org/drawingml/2006/main">
            <a:pPr>
              <a:defRPr sz="6450" b="1">
                <a:solidFill>
                  <a:srgbClr val="FFFFFF"/>
                </a:solidFill>
              </a:defRPr>
            </a:pPr>
            <a:r>
              <a:rPr sz="6450" b="1">
                <a:solidFill>
                  <a:srgbClr val="FFFFFF"/>
                </a:solidFill>
              </a:rPr>
              <a:t>A knowledge graph tomorrow.</a:t>
            </a:r>
          </a:p>
        </p:txBody>
      </p:sp>
      <p:sp>
        <p:nvSpPr>
          <p:cNvPr id="4" name="">
            <a:extLst xmlns:a="http://schemas.openxmlformats.org/drawingml/2006/main">
              <a:ext uri="{FF2B5EF4-FFF2-40B4-BE49-F238E27FC236}">
                <a16:creationId xmlns:a16="http://schemas.microsoft.com/office/drawing/2014/main" id="{41E188F7-D4A0-41FF-94AE-74EFB8827C6A}"/>
              </a:ext>
            </a:extLst>
          </p:cNvPr>
          <p:cNvSpPr>
            <a:spLocks xmlns:a="http://schemas.openxmlformats.org/drawingml/2006/main" noGrp="1"/>
          </p:cNvSpPr>
          <p:nvPr/>
        </p:nvSpPr>
        <p:spPr>
          <a:xfrm xmlns:a="http://schemas.openxmlformats.org/drawingml/2006/main">
            <a:off x="990600" y="5772150"/>
            <a:ext cx="2857500" cy="4762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5" name="">
            <a:extLst xmlns:a="http://schemas.openxmlformats.org/drawingml/2006/main">
              <a:ext uri="{FF2B5EF4-FFF2-40B4-BE49-F238E27FC236}">
                <a16:creationId xmlns:a16="http://schemas.microsoft.com/office/drawing/2014/main" id="{84B0889F-1C14-4D4A-9D31-5F4C673F7517}"/>
              </a:ext>
            </a:extLst>
          </p:cNvPr>
          <p:cNvSpPr>
            <a:spLocks xmlns:a="http://schemas.openxmlformats.org/drawingml/2006/main" noGrp="1"/>
          </p:cNvSpPr>
          <p:nvPr/>
        </p:nvSpPr>
        <p:spPr>
          <a:xfrm xmlns:a="http://schemas.openxmlformats.org/drawingml/2006/main">
            <a:off x="990600" y="6096000"/>
            <a:ext cx="8096250" cy="8382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75">
                <a:solidFill>
                  <a:srgbClr val="A4ACCB"/>
                </a:solidFill>
              </a:defRPr>
            </a:pPr>
            <a:r>
              <a:rPr sz="2175">
                <a:solidFill>
                  <a:srgbClr val="A4ACCB"/>
                </a:solidFill>
              </a:rPr>
              <a:t>A compute moat already reducing data-centre waste, then becoming the substrate for medical sequencing, law, and the commercial workspace.</a:t>
            </a:r>
          </a:p>
        </p:txBody>
      </p:sp>
      <p:sp>
        <p:nvSpPr>
          <p:cNvPr id="6" name="">
            <a:extLst xmlns:a="http://schemas.openxmlformats.org/drawingml/2006/main">
              <a:ext uri="{FF2B5EF4-FFF2-40B4-BE49-F238E27FC236}">
                <a16:creationId xmlns:a16="http://schemas.microsoft.com/office/drawing/2014/main" id="{92041612-1FF8-4782-A3D9-2D4394A4BF7D}"/>
              </a:ext>
            </a:extLst>
          </p:cNvPr>
          <p:cNvSpPr>
            <a:spLocks xmlns:a="http://schemas.openxmlformats.org/drawingml/2006/main" noGrp="1"/>
          </p:cNvSpPr>
          <p:nvPr/>
        </p:nvSpPr>
        <p:spPr>
          <a:xfrm xmlns:a="http://schemas.openxmlformats.org/drawingml/2006/main">
            <a:off x="990600" y="7181850"/>
            <a:ext cx="84391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Warm investor overview | May 2026</a:t>
            </a:r>
          </a:p>
        </p:txBody>
      </p:sp>
      <p:sp>
        <p:nvSpPr>
          <p:cNvPr id="7" name="">
            <a:extLst xmlns:a="http://schemas.openxmlformats.org/drawingml/2006/main">
              <a:ext uri="{FF2B5EF4-FFF2-40B4-BE49-F238E27FC236}">
                <a16:creationId xmlns:a16="http://schemas.microsoft.com/office/drawing/2014/main" id="{A2B2042C-2B12-470C-AD6D-4B751B584B7D}"/>
              </a:ext>
            </a:extLst>
          </p:cNvPr>
          <p:cNvSpPr>
            <a:spLocks xmlns:a="http://schemas.openxmlformats.org/drawingml/2006/main" noGrp="1"/>
          </p:cNvSpPr>
          <p:nvPr/>
        </p:nvSpPr>
        <p:spPr>
          <a:xfrm xmlns:a="http://schemas.openxmlformats.org/drawingml/2006/main">
            <a:off x="10096500" y="3105150"/>
            <a:ext cx="72009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00D4AA"/>
                </a:solidFill>
              </a:defRPr>
            </a:pPr>
            <a:r>
              <a:rPr sz="3900" b="1">
                <a:solidFill>
                  <a:srgbClr val="00D4AA"/>
                </a:solidFill>
              </a:rPr>
              <a:t>~50%</a:t>
            </a:r>
          </a:p>
        </p:txBody>
      </p:sp>
      <p:sp>
        <p:nvSpPr>
          <p:cNvPr id="8" name="">
            <a:extLst xmlns:a="http://schemas.openxmlformats.org/drawingml/2006/main">
              <a:ext uri="{FF2B5EF4-FFF2-40B4-BE49-F238E27FC236}">
                <a16:creationId xmlns:a16="http://schemas.microsoft.com/office/drawing/2014/main" id="{A0FB4746-1BF6-4043-B4ED-5CA5D266C385}"/>
              </a:ext>
            </a:extLst>
          </p:cNvPr>
          <p:cNvSpPr>
            <a:spLocks xmlns:a="http://schemas.openxmlformats.org/drawingml/2006/main" noGrp="1"/>
          </p:cNvSpPr>
          <p:nvPr/>
        </p:nvSpPr>
        <p:spPr>
          <a:xfrm xmlns:a="http://schemas.openxmlformats.org/drawingml/2006/main">
            <a:off x="10096500" y="3657600"/>
            <a:ext cx="72009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less storage footprint</a:t>
            </a:r>
          </a:p>
        </p:txBody>
      </p:sp>
      <p:sp>
        <p:nvSpPr>
          <p:cNvPr id="9" name="">
            <a:extLst xmlns:a="http://schemas.openxmlformats.org/drawingml/2006/main">
              <a:ext uri="{FF2B5EF4-FFF2-40B4-BE49-F238E27FC236}">
                <a16:creationId xmlns:a16="http://schemas.microsoft.com/office/drawing/2014/main" id="{AD3F2EA0-C399-40BB-81E4-D62734DAB766}"/>
              </a:ext>
            </a:extLst>
          </p:cNvPr>
          <p:cNvSpPr>
            <a:spLocks xmlns:a="http://schemas.openxmlformats.org/drawingml/2006/main" noGrp="1"/>
          </p:cNvSpPr>
          <p:nvPr/>
        </p:nvSpPr>
        <p:spPr>
          <a:xfrm xmlns:a="http://schemas.openxmlformats.org/drawingml/2006/main">
            <a:off x="10096500" y="3924300"/>
            <a:ext cx="72009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mixed data-centre workloads</a:t>
            </a:r>
          </a:p>
        </p:txBody>
      </p:sp>
      <p:sp>
        <p:nvSpPr>
          <p:cNvPr id="10" name="">
            <a:extLst xmlns:a="http://schemas.openxmlformats.org/drawingml/2006/main">
              <a:ext uri="{FF2B5EF4-FFF2-40B4-BE49-F238E27FC236}">
                <a16:creationId xmlns:a16="http://schemas.microsoft.com/office/drawing/2014/main" id="{2A24C416-F23D-420D-89A7-53164909A2D0}"/>
              </a:ext>
            </a:extLst>
          </p:cNvPr>
          <p:cNvSpPr>
            <a:spLocks xmlns:a="http://schemas.openxmlformats.org/drawingml/2006/main" noGrp="1"/>
          </p:cNvSpPr>
          <p:nvPr/>
        </p:nvSpPr>
        <p:spPr>
          <a:xfrm xmlns:a="http://schemas.openxmlformats.org/drawingml/2006/main">
            <a:off x="10096500" y="4286250"/>
            <a:ext cx="7200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1" name="">
            <a:extLst xmlns:a="http://schemas.openxmlformats.org/drawingml/2006/main">
              <a:ext uri="{FF2B5EF4-FFF2-40B4-BE49-F238E27FC236}">
                <a16:creationId xmlns:a16="http://schemas.microsoft.com/office/drawing/2014/main" id="{DF022CDA-6ACF-4253-A6AB-AAB60DAB2B6E}"/>
              </a:ext>
            </a:extLst>
          </p:cNvPr>
          <p:cNvSpPr>
            <a:spLocks xmlns:a="http://schemas.openxmlformats.org/drawingml/2006/main" noGrp="1"/>
          </p:cNvSpPr>
          <p:nvPr/>
        </p:nvSpPr>
        <p:spPr>
          <a:xfrm xmlns:a="http://schemas.openxmlformats.org/drawingml/2006/main">
            <a:off x="10096500" y="4514850"/>
            <a:ext cx="72009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4A9EFF"/>
                </a:solidFill>
              </a:defRPr>
            </a:pPr>
            <a:r>
              <a:rPr sz="3900" b="1">
                <a:solidFill>
                  <a:srgbClr val="4A9EFF"/>
                </a:solidFill>
              </a:rPr>
              <a:t>~26%</a:t>
            </a:r>
          </a:p>
        </p:txBody>
      </p:sp>
      <p:sp>
        <p:nvSpPr>
          <p:cNvPr id="12" name="">
            <a:extLst xmlns:a="http://schemas.openxmlformats.org/drawingml/2006/main">
              <a:ext uri="{FF2B5EF4-FFF2-40B4-BE49-F238E27FC236}">
                <a16:creationId xmlns:a16="http://schemas.microsoft.com/office/drawing/2014/main" id="{319EC089-E62F-4406-ABCE-089E96A4FC57}"/>
              </a:ext>
            </a:extLst>
          </p:cNvPr>
          <p:cNvSpPr>
            <a:spLocks xmlns:a="http://schemas.openxmlformats.org/drawingml/2006/main" noGrp="1"/>
          </p:cNvSpPr>
          <p:nvPr/>
        </p:nvSpPr>
        <p:spPr>
          <a:xfrm xmlns:a="http://schemas.openxmlformats.org/drawingml/2006/main">
            <a:off x="10096500" y="5067300"/>
            <a:ext cx="72009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facility power reduction</a:t>
            </a:r>
          </a:p>
        </p:txBody>
      </p:sp>
      <p:sp>
        <p:nvSpPr>
          <p:cNvPr id="13" name="">
            <a:extLst xmlns:a="http://schemas.openxmlformats.org/drawingml/2006/main">
              <a:ext uri="{FF2B5EF4-FFF2-40B4-BE49-F238E27FC236}">
                <a16:creationId xmlns:a16="http://schemas.microsoft.com/office/drawing/2014/main" id="{33996AFA-E391-4DE0-B8A2-A5FC17808F6D}"/>
              </a:ext>
            </a:extLst>
          </p:cNvPr>
          <p:cNvSpPr>
            <a:spLocks xmlns:a="http://schemas.openxmlformats.org/drawingml/2006/main" noGrp="1"/>
          </p:cNvSpPr>
          <p:nvPr/>
        </p:nvSpPr>
        <p:spPr>
          <a:xfrm xmlns:a="http://schemas.openxmlformats.org/drawingml/2006/main">
            <a:off x="10096500" y="5334000"/>
            <a:ext cx="72009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56 MW to 41 MW on reference model</a:t>
            </a:r>
          </a:p>
        </p:txBody>
      </p:sp>
      <p:sp>
        <p:nvSpPr>
          <p:cNvPr id="14" name="">
            <a:extLst xmlns:a="http://schemas.openxmlformats.org/drawingml/2006/main">
              <a:ext uri="{FF2B5EF4-FFF2-40B4-BE49-F238E27FC236}">
                <a16:creationId xmlns:a16="http://schemas.microsoft.com/office/drawing/2014/main" id="{EFCB07F0-91E3-4323-921F-07C07F53BC0B}"/>
              </a:ext>
            </a:extLst>
          </p:cNvPr>
          <p:cNvSpPr>
            <a:spLocks xmlns:a="http://schemas.openxmlformats.org/drawingml/2006/main" noGrp="1"/>
          </p:cNvSpPr>
          <p:nvPr/>
        </p:nvSpPr>
        <p:spPr>
          <a:xfrm xmlns:a="http://schemas.openxmlformats.org/drawingml/2006/main">
            <a:off x="10096500" y="5695950"/>
            <a:ext cx="7200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7B3ACC5B-9FEB-40B7-B5AA-28D51A301894}"/>
              </a:ext>
            </a:extLst>
          </p:cNvPr>
          <p:cNvSpPr>
            <a:spLocks xmlns:a="http://schemas.openxmlformats.org/drawingml/2006/main" noGrp="1"/>
          </p:cNvSpPr>
          <p:nvPr/>
        </p:nvSpPr>
        <p:spPr>
          <a:xfrm xmlns:a="http://schemas.openxmlformats.org/drawingml/2006/main">
            <a:off x="10096500" y="5905500"/>
            <a:ext cx="72009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FFB547"/>
                </a:solidFill>
              </a:defRPr>
            </a:pPr>
            <a:r>
              <a:rPr sz="3900" b="1">
                <a:solidFill>
                  <a:srgbClr val="FFB547"/>
                </a:solidFill>
              </a:rPr>
              <a:t>$325M</a:t>
            </a:r>
          </a:p>
        </p:txBody>
      </p:sp>
      <p:sp>
        <p:nvSpPr>
          <p:cNvPr id="16" name="">
            <a:extLst xmlns:a="http://schemas.openxmlformats.org/drawingml/2006/main">
              <a:ext uri="{FF2B5EF4-FFF2-40B4-BE49-F238E27FC236}">
                <a16:creationId xmlns:a16="http://schemas.microsoft.com/office/drawing/2014/main" id="{6A6A9D3B-B33B-4645-BAF7-D10C19366A4A}"/>
              </a:ext>
            </a:extLst>
          </p:cNvPr>
          <p:cNvSpPr>
            <a:spLocks xmlns:a="http://schemas.openxmlformats.org/drawingml/2006/main" noGrp="1"/>
          </p:cNvSpPr>
          <p:nvPr/>
        </p:nvSpPr>
        <p:spPr>
          <a:xfrm xmlns:a="http://schemas.openxmlformats.org/drawingml/2006/main">
            <a:off x="10096500" y="6457950"/>
            <a:ext cx="72009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5-year TCO saving</a:t>
            </a:r>
          </a:p>
        </p:txBody>
      </p:sp>
      <p:sp>
        <p:nvSpPr>
          <p:cNvPr id="17" name="">
            <a:extLst xmlns:a="http://schemas.openxmlformats.org/drawingml/2006/main">
              <a:ext uri="{FF2B5EF4-FFF2-40B4-BE49-F238E27FC236}">
                <a16:creationId xmlns:a16="http://schemas.microsoft.com/office/drawing/2014/main" id="{C46867C3-1C8A-450C-89F3-46ADA032E94F}"/>
              </a:ext>
            </a:extLst>
          </p:cNvPr>
          <p:cNvSpPr>
            <a:spLocks xmlns:a="http://schemas.openxmlformats.org/drawingml/2006/main" noGrp="1"/>
          </p:cNvSpPr>
          <p:nvPr/>
        </p:nvSpPr>
        <p:spPr>
          <a:xfrm xmlns:a="http://schemas.openxmlformats.org/drawingml/2006/main">
            <a:off x="10096500" y="6724650"/>
            <a:ext cx="72009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100 PB / 40 MW reference facility</a:t>
            </a:r>
          </a:p>
        </p:txBody>
      </p:sp>
      <p:sp>
        <p:nvSpPr>
          <p:cNvPr id="18" name="">
            <a:extLst xmlns:a="http://schemas.openxmlformats.org/drawingml/2006/main">
              <a:ext uri="{FF2B5EF4-FFF2-40B4-BE49-F238E27FC236}">
                <a16:creationId xmlns:a16="http://schemas.microsoft.com/office/drawing/2014/main" id="{76F8BCBA-61D1-433A-962A-D08C1A304018}"/>
              </a:ext>
            </a:extLst>
          </p:cNvPr>
          <p:cNvSpPr>
            <a:spLocks xmlns:a="http://schemas.openxmlformats.org/drawingml/2006/main" noGrp="1"/>
          </p:cNvSpPr>
          <p:nvPr/>
        </p:nvSpPr>
        <p:spPr>
          <a:xfrm xmlns:a="http://schemas.openxmlformats.org/drawingml/2006/main">
            <a:off x="990600" y="9505950"/>
            <a:ext cx="163068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 xmlns:a="http://schemas.openxmlformats.org/drawingml/2006/main">
        <p:nvSpPr>
          <p:cNvPr id="19" name="TextBox 18"/>
          <p:cNvSpPr txBox="1"/>
          <p:nvPr/>
        </p:nvSpPr>
        <p:spPr>
          <a:xfrm>
            <a:off x="457200" y="9784080"/>
            <a:ext cx="17373600" cy="365760"/>
          </a:xfrm>
          <a:prstGeom prst="rect">
            <a:avLst/>
          </a:prstGeom>
          <a:noFill/>
        </p:spPr>
        <p:txBody>
          <a:bodyPr wrap="square">
            <a:spAutoFit/>
          </a:bodyPr>
          <a:lstStyle/>
          <a:p>
            <a:pPr algn="ctr"/>
            <a:r>
              <a:rPr sz="800" i="1">
                <a:solidFill>
                  <a:srgbClr val="5B6B77"/>
                </a:solidFill>
                <a:latin typeface="Calibri"/>
              </a:rPr>
              <a:t>Cithorum operates as a brand across three legal entities: European parent + Cithorum (India) (Udyam-MSE) + Cithorum (Canada). Indian entity legal designation pending ROC filing — Q2 2026.</a:t>
            </a:r>
          </a:p>
        </p:txBody>
      </p:sp>
    </p:spTree>
    <p:extLst>
      <p:ext uri="{BB962C8B-B14F-4D97-AF65-F5344CB8AC3E}">
        <p14:creationId xmlns:p14="http://schemas.microsoft.com/office/powerpoint/2010/main" val="162221248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FC21FB06-F3CC-41CF-95AB-62D12EC3C231}"/>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832AD3F7-47D3-4F1B-80BE-3CF81DBFF11F}"/>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09 | DATA-CENTRE PROOF</a:t>
            </a:r>
          </a:p>
        </p:txBody>
      </p:sp>
      <p:sp>
        <p:nvSpPr>
          <p:cNvPr id="3" name="">
            <a:extLst xmlns:a="http://schemas.openxmlformats.org/drawingml/2006/main">
              <a:ext uri="{FF2B5EF4-FFF2-40B4-BE49-F238E27FC236}">
                <a16:creationId xmlns:a16="http://schemas.microsoft.com/office/drawing/2014/main" id="{AEA0712F-7ADD-4244-BFA2-AA793EF08068}"/>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One facility, three visible deltas.</a:t>
            </a:r>
          </a:p>
        </p:txBody>
      </p:sp>
      <p:sp>
        <p:nvSpPr>
          <p:cNvPr id="4" name="">
            <a:extLst xmlns:a="http://schemas.openxmlformats.org/drawingml/2006/main">
              <a:ext uri="{FF2B5EF4-FFF2-40B4-BE49-F238E27FC236}">
                <a16:creationId xmlns:a16="http://schemas.microsoft.com/office/drawing/2014/main" id="{3B80D465-D865-4958-B3B7-B94BDDA4D420}"/>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Reference model: 100 PB primary storage, 40 MW IT load, 400 Gbps WAN. The point is not a prettier benchmark; it is a CFO-visible bill change.</a:t>
            </a:r>
          </a:p>
        </p:txBody>
      </p:sp>
      <p:sp>
        <p:nvSpPr>
          <p:cNvPr id="5" name="">
            <a:extLst xmlns:a="http://schemas.openxmlformats.org/drawingml/2006/main">
              <a:ext uri="{FF2B5EF4-FFF2-40B4-BE49-F238E27FC236}">
                <a16:creationId xmlns:a16="http://schemas.microsoft.com/office/drawing/2014/main" id="{E04FD20E-B3E2-465D-A115-609E6B381BC1}"/>
              </a:ext>
            </a:extLst>
          </p:cNvPr>
          <p:cNvSpPr>
            <a:spLocks xmlns:a="http://schemas.openxmlformats.org/drawingml/2006/main" noGrp="1"/>
          </p:cNvSpPr>
          <p:nvPr/>
        </p:nvSpPr>
        <p:spPr>
          <a:xfrm xmlns:a="http://schemas.openxmlformats.org/drawingml/2006/main">
            <a:off x="2114550" y="548640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5C7A"/>
                </a:solidFill>
              </a:defRPr>
            </a:pPr>
            <a:r>
              <a:rPr sz="1875" b="1">
                <a:solidFill>
                  <a:srgbClr val="FF5C7A"/>
                </a:solidFill>
              </a:rPr>
              <a:t>300 PB</a:t>
            </a:r>
          </a:p>
        </p:txBody>
      </p:sp>
      <p:sp>
        <p:nvSpPr>
          <p:cNvPr id="6" name="">
            <a:extLst xmlns:a="http://schemas.openxmlformats.org/drawingml/2006/main">
              <a:ext uri="{FF2B5EF4-FFF2-40B4-BE49-F238E27FC236}">
                <a16:creationId xmlns:a16="http://schemas.microsoft.com/office/drawing/2014/main" id="{B048ADE1-81F9-4C01-A750-0DE87DDE97D6}"/>
              </a:ext>
            </a:extLst>
          </p:cNvPr>
          <p:cNvSpPr>
            <a:spLocks xmlns:a="http://schemas.openxmlformats.org/drawingml/2006/main" noGrp="1"/>
          </p:cNvSpPr>
          <p:nvPr/>
        </p:nvSpPr>
        <p:spPr>
          <a:xfrm xmlns:a="http://schemas.openxmlformats.org/drawingml/2006/main">
            <a:off x="2133600" y="5791200"/>
            <a:ext cx="819150" cy="1952625"/>
          </a:xfrm>
          <a:prstGeom xmlns:a="http://schemas.openxmlformats.org/drawingml/2006/main" prst="rect">
            <a:avLst/>
          </a:prstGeom>
          <a:solidFill xmlns:a="http://schemas.openxmlformats.org/drawingml/2006/main">
            <a:srgbClr val="FF5C7A"/>
          </a:solidFill>
          <a:ln xmlns:a="http://schemas.openxmlformats.org/drawingml/2006/main" w="0">
            <a:solidFill>
              <a:srgbClr val="FF5C7A"/>
            </a:solidFill>
            <a:prstDash val="solid"/>
          </a:ln>
        </p:spPr>
        <p:txBody xmlns:a="http://schemas.openxmlformats.org/drawingml/2006/main">
          <a:bodyPr/>
          <a:p/>
        </p:txBody>
      </p:sp>
      <p:sp>
        <p:nvSpPr>
          <p:cNvPr id="7" name="">
            <a:extLst xmlns:a="http://schemas.openxmlformats.org/drawingml/2006/main">
              <a:ext uri="{FF2B5EF4-FFF2-40B4-BE49-F238E27FC236}">
                <a16:creationId xmlns:a16="http://schemas.microsoft.com/office/drawing/2014/main" id="{A227339B-CEBB-41D3-8991-43CC3DFB6136}"/>
              </a:ext>
            </a:extLst>
          </p:cNvPr>
          <p:cNvSpPr>
            <a:spLocks xmlns:a="http://schemas.openxmlformats.org/drawingml/2006/main" noGrp="1"/>
          </p:cNvSpPr>
          <p:nvPr/>
        </p:nvSpPr>
        <p:spPr>
          <a:xfrm xmlns:a="http://schemas.openxmlformats.org/drawingml/2006/main">
            <a:off x="211455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Baseline</a:t>
            </a:r>
          </a:p>
        </p:txBody>
      </p:sp>
      <p:sp>
        <p:nvSpPr>
          <p:cNvPr id="8" name="">
            <a:extLst xmlns:a="http://schemas.openxmlformats.org/drawingml/2006/main">
              <a:ext uri="{FF2B5EF4-FFF2-40B4-BE49-F238E27FC236}">
                <a16:creationId xmlns:a16="http://schemas.microsoft.com/office/drawing/2014/main" id="{04477658-A462-429E-82BA-5DCB483CB2C3}"/>
              </a:ext>
            </a:extLst>
          </p:cNvPr>
          <p:cNvSpPr>
            <a:spLocks xmlns:a="http://schemas.openxmlformats.org/drawingml/2006/main" noGrp="1"/>
          </p:cNvSpPr>
          <p:nvPr/>
        </p:nvSpPr>
        <p:spPr>
          <a:xfrm xmlns:a="http://schemas.openxmlformats.org/drawingml/2006/main">
            <a:off x="3543300" y="645795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00D4AA"/>
                </a:solidFill>
              </a:defRPr>
            </a:pPr>
            <a:r>
              <a:rPr sz="1875" b="1">
                <a:solidFill>
                  <a:srgbClr val="00D4AA"/>
                </a:solidFill>
              </a:rPr>
              <a:t>150 PB</a:t>
            </a:r>
          </a:p>
        </p:txBody>
      </p:sp>
      <p:sp>
        <p:nvSpPr>
          <p:cNvPr id="9" name="">
            <a:extLst xmlns:a="http://schemas.openxmlformats.org/drawingml/2006/main">
              <a:ext uri="{FF2B5EF4-FFF2-40B4-BE49-F238E27FC236}">
                <a16:creationId xmlns:a16="http://schemas.microsoft.com/office/drawing/2014/main" id="{EBE488D7-BED7-46B3-97A9-D668BF7B2BBD}"/>
              </a:ext>
            </a:extLst>
          </p:cNvPr>
          <p:cNvSpPr>
            <a:spLocks xmlns:a="http://schemas.openxmlformats.org/drawingml/2006/main" noGrp="1"/>
          </p:cNvSpPr>
          <p:nvPr/>
        </p:nvSpPr>
        <p:spPr>
          <a:xfrm xmlns:a="http://schemas.openxmlformats.org/drawingml/2006/main">
            <a:off x="3581400" y="6781800"/>
            <a:ext cx="819150" cy="98107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F93B0D83-A7E3-4B9E-80F1-7E4AEDB91803}"/>
              </a:ext>
            </a:extLst>
          </p:cNvPr>
          <p:cNvSpPr>
            <a:spLocks xmlns:a="http://schemas.openxmlformats.org/drawingml/2006/main" noGrp="1"/>
          </p:cNvSpPr>
          <p:nvPr/>
        </p:nvSpPr>
        <p:spPr>
          <a:xfrm xmlns:a="http://schemas.openxmlformats.org/drawingml/2006/main">
            <a:off x="354330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With Jam</a:t>
            </a:r>
          </a:p>
        </p:txBody>
      </p:sp>
      <p:sp>
        <p:nvSpPr>
          <p:cNvPr id="11" name="">
            <a:extLst xmlns:a="http://schemas.openxmlformats.org/drawingml/2006/main">
              <a:ext uri="{FF2B5EF4-FFF2-40B4-BE49-F238E27FC236}">
                <a16:creationId xmlns:a16="http://schemas.microsoft.com/office/drawing/2014/main" id="{824661E8-C121-4A17-88EC-1ED8A2CC972E}"/>
              </a:ext>
            </a:extLst>
          </p:cNvPr>
          <p:cNvSpPr>
            <a:spLocks xmlns:a="http://schemas.openxmlformats.org/drawingml/2006/main" noGrp="1"/>
          </p:cNvSpPr>
          <p:nvPr/>
        </p:nvSpPr>
        <p:spPr>
          <a:xfrm xmlns:a="http://schemas.openxmlformats.org/drawingml/2006/main">
            <a:off x="876300" y="8039100"/>
            <a:ext cx="51625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2A2EA3B4-F82E-4781-9669-0F975686D170}"/>
              </a:ext>
            </a:extLst>
          </p:cNvPr>
          <p:cNvSpPr>
            <a:spLocks xmlns:a="http://schemas.openxmlformats.org/drawingml/2006/main" noGrp="1"/>
          </p:cNvSpPr>
          <p:nvPr/>
        </p:nvSpPr>
        <p:spPr>
          <a:xfrm xmlns:a="http://schemas.openxmlformats.org/drawingml/2006/main">
            <a:off x="876300" y="8153400"/>
            <a:ext cx="51625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b="1">
                <a:solidFill>
                  <a:srgbClr val="A4ACCB"/>
                </a:solidFill>
              </a:defRPr>
            </a:pPr>
            <a:r>
              <a:rPr sz="1350" b="1">
                <a:solidFill>
                  <a:srgbClr val="A4ACCB"/>
                </a:solidFill>
              </a:rPr>
              <a:t>Storage footprint</a:t>
            </a:r>
          </a:p>
        </p:txBody>
      </p:sp>
      <p:sp>
        <p:nvSpPr>
          <p:cNvPr id="13" name="">
            <a:extLst xmlns:a="http://schemas.openxmlformats.org/drawingml/2006/main">
              <a:ext uri="{FF2B5EF4-FFF2-40B4-BE49-F238E27FC236}">
                <a16:creationId xmlns:a16="http://schemas.microsoft.com/office/drawing/2014/main" id="{5F6C2E7D-38B0-4506-A45F-45602FA519A1}"/>
              </a:ext>
            </a:extLst>
          </p:cNvPr>
          <p:cNvSpPr>
            <a:spLocks xmlns:a="http://schemas.openxmlformats.org/drawingml/2006/main" noGrp="1"/>
          </p:cNvSpPr>
          <p:nvPr/>
        </p:nvSpPr>
        <p:spPr>
          <a:xfrm xmlns:a="http://schemas.openxmlformats.org/drawingml/2006/main">
            <a:off x="7810500" y="548640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5C7A"/>
                </a:solidFill>
              </a:defRPr>
            </a:pPr>
            <a:r>
              <a:rPr sz="1875" b="1">
                <a:solidFill>
                  <a:srgbClr val="FF5C7A"/>
                </a:solidFill>
              </a:rPr>
              <a:t>56 MW</a:t>
            </a:r>
          </a:p>
        </p:txBody>
      </p:sp>
      <p:sp>
        <p:nvSpPr>
          <p:cNvPr id="14" name="">
            <a:extLst xmlns:a="http://schemas.openxmlformats.org/drawingml/2006/main">
              <a:ext uri="{FF2B5EF4-FFF2-40B4-BE49-F238E27FC236}">
                <a16:creationId xmlns:a16="http://schemas.microsoft.com/office/drawing/2014/main" id="{0DDB453F-9793-4CE3-BDA4-2E8290285115}"/>
              </a:ext>
            </a:extLst>
          </p:cNvPr>
          <p:cNvSpPr>
            <a:spLocks xmlns:a="http://schemas.openxmlformats.org/drawingml/2006/main" noGrp="1"/>
          </p:cNvSpPr>
          <p:nvPr/>
        </p:nvSpPr>
        <p:spPr>
          <a:xfrm xmlns:a="http://schemas.openxmlformats.org/drawingml/2006/main">
            <a:off x="7772400" y="5791200"/>
            <a:ext cx="819150" cy="1952625"/>
          </a:xfrm>
          <a:prstGeom xmlns:a="http://schemas.openxmlformats.org/drawingml/2006/main" prst="rect">
            <a:avLst/>
          </a:prstGeom>
          <a:solidFill xmlns:a="http://schemas.openxmlformats.org/drawingml/2006/main">
            <a:srgbClr val="FF5C7A"/>
          </a:solidFill>
          <a:ln xmlns:a="http://schemas.openxmlformats.org/drawingml/2006/main" w="0">
            <a:solidFill>
              <a:srgbClr val="FF5C7A"/>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0A97515A-E533-4A6A-A17A-5CF36BC556EF}"/>
              </a:ext>
            </a:extLst>
          </p:cNvPr>
          <p:cNvSpPr>
            <a:spLocks xmlns:a="http://schemas.openxmlformats.org/drawingml/2006/main" noGrp="1"/>
          </p:cNvSpPr>
          <p:nvPr/>
        </p:nvSpPr>
        <p:spPr>
          <a:xfrm xmlns:a="http://schemas.openxmlformats.org/drawingml/2006/main">
            <a:off x="781050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Baseline</a:t>
            </a:r>
          </a:p>
        </p:txBody>
      </p:sp>
      <p:sp>
        <p:nvSpPr>
          <p:cNvPr id="16" name="">
            <a:extLst xmlns:a="http://schemas.openxmlformats.org/drawingml/2006/main">
              <a:ext uri="{FF2B5EF4-FFF2-40B4-BE49-F238E27FC236}">
                <a16:creationId xmlns:a16="http://schemas.microsoft.com/office/drawing/2014/main" id="{847BAA9C-0B3A-48B0-B33D-F96B1073D114}"/>
              </a:ext>
            </a:extLst>
          </p:cNvPr>
          <p:cNvSpPr>
            <a:spLocks xmlns:a="http://schemas.openxmlformats.org/drawingml/2006/main" noGrp="1"/>
          </p:cNvSpPr>
          <p:nvPr/>
        </p:nvSpPr>
        <p:spPr>
          <a:xfrm xmlns:a="http://schemas.openxmlformats.org/drawingml/2006/main">
            <a:off x="9239250" y="601980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4A9EFF"/>
                </a:solidFill>
              </a:defRPr>
            </a:pPr>
            <a:r>
              <a:rPr sz="1875" b="1">
                <a:solidFill>
                  <a:srgbClr val="4A9EFF"/>
                </a:solidFill>
              </a:rPr>
              <a:t>41 MW</a:t>
            </a:r>
          </a:p>
        </p:txBody>
      </p:sp>
      <p:sp>
        <p:nvSpPr>
          <p:cNvPr id="17" name="">
            <a:extLst xmlns:a="http://schemas.openxmlformats.org/drawingml/2006/main">
              <a:ext uri="{FF2B5EF4-FFF2-40B4-BE49-F238E27FC236}">
                <a16:creationId xmlns:a16="http://schemas.microsoft.com/office/drawing/2014/main" id="{F6AC0F40-9B8F-4080-B32E-BCEDA8C9AE52}"/>
              </a:ext>
            </a:extLst>
          </p:cNvPr>
          <p:cNvSpPr>
            <a:spLocks xmlns:a="http://schemas.openxmlformats.org/drawingml/2006/main" noGrp="1"/>
          </p:cNvSpPr>
          <p:nvPr/>
        </p:nvSpPr>
        <p:spPr>
          <a:xfrm xmlns:a="http://schemas.openxmlformats.org/drawingml/2006/main">
            <a:off x="9220200" y="6324600"/>
            <a:ext cx="819150" cy="142875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606B918E-1FD9-4D7C-B8D7-95DDAEFBB9A8}"/>
              </a:ext>
            </a:extLst>
          </p:cNvPr>
          <p:cNvSpPr>
            <a:spLocks xmlns:a="http://schemas.openxmlformats.org/drawingml/2006/main" noGrp="1"/>
          </p:cNvSpPr>
          <p:nvPr/>
        </p:nvSpPr>
        <p:spPr>
          <a:xfrm xmlns:a="http://schemas.openxmlformats.org/drawingml/2006/main">
            <a:off x="923925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With Jam</a:t>
            </a:r>
          </a:p>
        </p:txBody>
      </p:sp>
      <p:sp>
        <p:nvSpPr>
          <p:cNvPr id="19" name="">
            <a:extLst xmlns:a="http://schemas.openxmlformats.org/drawingml/2006/main">
              <a:ext uri="{FF2B5EF4-FFF2-40B4-BE49-F238E27FC236}">
                <a16:creationId xmlns:a16="http://schemas.microsoft.com/office/drawing/2014/main" id="{BA40E693-69C8-477E-ACA5-BB557B4C168A}"/>
              </a:ext>
            </a:extLst>
          </p:cNvPr>
          <p:cNvSpPr>
            <a:spLocks xmlns:a="http://schemas.openxmlformats.org/drawingml/2006/main" noGrp="1"/>
          </p:cNvSpPr>
          <p:nvPr/>
        </p:nvSpPr>
        <p:spPr>
          <a:xfrm xmlns:a="http://schemas.openxmlformats.org/drawingml/2006/main">
            <a:off x="6553200" y="8039100"/>
            <a:ext cx="51625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0" name="">
            <a:extLst xmlns:a="http://schemas.openxmlformats.org/drawingml/2006/main">
              <a:ext uri="{FF2B5EF4-FFF2-40B4-BE49-F238E27FC236}">
                <a16:creationId xmlns:a16="http://schemas.microsoft.com/office/drawing/2014/main" id="{AB6D7E24-ADFA-4E12-8B9F-EC14FC78936D}"/>
              </a:ext>
            </a:extLst>
          </p:cNvPr>
          <p:cNvSpPr>
            <a:spLocks xmlns:a="http://schemas.openxmlformats.org/drawingml/2006/main" noGrp="1"/>
          </p:cNvSpPr>
          <p:nvPr/>
        </p:nvSpPr>
        <p:spPr>
          <a:xfrm xmlns:a="http://schemas.openxmlformats.org/drawingml/2006/main">
            <a:off x="6553200" y="8153400"/>
            <a:ext cx="51625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b="1">
                <a:solidFill>
                  <a:srgbClr val="A4ACCB"/>
                </a:solidFill>
              </a:defRPr>
            </a:pPr>
            <a:r>
              <a:rPr sz="1350" b="1">
                <a:solidFill>
                  <a:srgbClr val="A4ACCB"/>
                </a:solidFill>
              </a:rPr>
              <a:t>Facility power</a:t>
            </a:r>
          </a:p>
        </p:txBody>
      </p:sp>
      <p:sp>
        <p:nvSpPr>
          <p:cNvPr id="21" name="">
            <a:extLst xmlns:a="http://schemas.openxmlformats.org/drawingml/2006/main">
              <a:ext uri="{FF2B5EF4-FFF2-40B4-BE49-F238E27FC236}">
                <a16:creationId xmlns:a16="http://schemas.microsoft.com/office/drawing/2014/main" id="{3B9A1A22-D282-4E32-BA40-B96A3D2DDA10}"/>
              </a:ext>
            </a:extLst>
          </p:cNvPr>
          <p:cNvSpPr>
            <a:spLocks xmlns:a="http://schemas.openxmlformats.org/drawingml/2006/main" noGrp="1"/>
          </p:cNvSpPr>
          <p:nvPr/>
        </p:nvSpPr>
        <p:spPr>
          <a:xfrm xmlns:a="http://schemas.openxmlformats.org/drawingml/2006/main">
            <a:off x="13487400" y="548640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5C7A"/>
                </a:solidFill>
              </a:defRPr>
            </a:pPr>
            <a:r>
              <a:rPr sz="1875" b="1">
                <a:solidFill>
                  <a:srgbClr val="FF5C7A"/>
                </a:solidFill>
              </a:rPr>
              <a:t>$154M</a:t>
            </a:r>
          </a:p>
        </p:txBody>
      </p:sp>
      <p:sp>
        <p:nvSpPr>
          <p:cNvPr id="22" name="">
            <a:extLst xmlns:a="http://schemas.openxmlformats.org/drawingml/2006/main">
              <a:ext uri="{FF2B5EF4-FFF2-40B4-BE49-F238E27FC236}">
                <a16:creationId xmlns:a16="http://schemas.microsoft.com/office/drawing/2014/main" id="{9DF67A41-007A-4EB1-9DB4-BAF7AF163B42}"/>
              </a:ext>
            </a:extLst>
          </p:cNvPr>
          <p:cNvSpPr>
            <a:spLocks xmlns:a="http://schemas.openxmlformats.org/drawingml/2006/main" noGrp="1"/>
          </p:cNvSpPr>
          <p:nvPr/>
        </p:nvSpPr>
        <p:spPr>
          <a:xfrm xmlns:a="http://schemas.openxmlformats.org/drawingml/2006/main">
            <a:off x="13487400" y="5791200"/>
            <a:ext cx="819150" cy="1952625"/>
          </a:xfrm>
          <a:prstGeom xmlns:a="http://schemas.openxmlformats.org/drawingml/2006/main" prst="rect">
            <a:avLst/>
          </a:prstGeom>
          <a:solidFill xmlns:a="http://schemas.openxmlformats.org/drawingml/2006/main">
            <a:srgbClr val="FF5C7A"/>
          </a:solidFill>
          <a:ln xmlns:a="http://schemas.openxmlformats.org/drawingml/2006/main" w="0">
            <a:solidFill>
              <a:srgbClr val="FF5C7A"/>
            </a:solidFill>
            <a:prstDash val="solid"/>
          </a:ln>
        </p:spPr>
        <p:txBody xmlns:a="http://schemas.openxmlformats.org/drawingml/2006/main">
          <a:bodyPr/>
          <a:p/>
        </p:txBody>
      </p:sp>
      <p:sp>
        <p:nvSpPr>
          <p:cNvPr id="23" name="">
            <a:extLst xmlns:a="http://schemas.openxmlformats.org/drawingml/2006/main">
              <a:ext uri="{FF2B5EF4-FFF2-40B4-BE49-F238E27FC236}">
                <a16:creationId xmlns:a16="http://schemas.microsoft.com/office/drawing/2014/main" id="{E6C5BE3E-53A3-465E-917A-62D471008E57}"/>
              </a:ext>
            </a:extLst>
          </p:cNvPr>
          <p:cNvSpPr>
            <a:spLocks xmlns:a="http://schemas.openxmlformats.org/drawingml/2006/main" noGrp="1"/>
          </p:cNvSpPr>
          <p:nvPr/>
        </p:nvSpPr>
        <p:spPr>
          <a:xfrm xmlns:a="http://schemas.openxmlformats.org/drawingml/2006/main">
            <a:off x="1348740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Baseline</a:t>
            </a:r>
          </a:p>
        </p:txBody>
      </p:sp>
      <p:sp>
        <p:nvSpPr>
          <p:cNvPr id="24" name="">
            <a:extLst xmlns:a="http://schemas.openxmlformats.org/drawingml/2006/main">
              <a:ext uri="{FF2B5EF4-FFF2-40B4-BE49-F238E27FC236}">
                <a16:creationId xmlns:a16="http://schemas.microsoft.com/office/drawing/2014/main" id="{7CC6BDCA-4E8F-4104-82BE-A3EBC214799C}"/>
              </a:ext>
            </a:extLst>
          </p:cNvPr>
          <p:cNvSpPr>
            <a:spLocks xmlns:a="http://schemas.openxmlformats.org/drawingml/2006/main" noGrp="1"/>
          </p:cNvSpPr>
          <p:nvPr/>
        </p:nvSpPr>
        <p:spPr>
          <a:xfrm xmlns:a="http://schemas.openxmlformats.org/drawingml/2006/main">
            <a:off x="14916150" y="6305550"/>
            <a:ext cx="12573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B547"/>
                </a:solidFill>
              </a:defRPr>
            </a:pPr>
            <a:r>
              <a:rPr sz="1875" b="1">
                <a:solidFill>
                  <a:srgbClr val="FFB547"/>
                </a:solidFill>
              </a:rPr>
              <a:t>$89M</a:t>
            </a:r>
          </a:p>
        </p:txBody>
      </p:sp>
      <p:sp>
        <p:nvSpPr>
          <p:cNvPr id="25" name="">
            <a:extLst xmlns:a="http://schemas.openxmlformats.org/drawingml/2006/main">
              <a:ext uri="{FF2B5EF4-FFF2-40B4-BE49-F238E27FC236}">
                <a16:creationId xmlns:a16="http://schemas.microsoft.com/office/drawing/2014/main" id="{F32BD253-9E67-49E3-AC2C-E9E357ABE753}"/>
              </a:ext>
            </a:extLst>
          </p:cNvPr>
          <p:cNvSpPr>
            <a:spLocks xmlns:a="http://schemas.openxmlformats.org/drawingml/2006/main" noGrp="1"/>
          </p:cNvSpPr>
          <p:nvPr/>
        </p:nvSpPr>
        <p:spPr>
          <a:xfrm xmlns:a="http://schemas.openxmlformats.org/drawingml/2006/main">
            <a:off x="14935200" y="6629400"/>
            <a:ext cx="819150" cy="113347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26" name="">
            <a:extLst xmlns:a="http://schemas.openxmlformats.org/drawingml/2006/main">
              <a:ext uri="{FF2B5EF4-FFF2-40B4-BE49-F238E27FC236}">
                <a16:creationId xmlns:a16="http://schemas.microsoft.com/office/drawing/2014/main" id="{BDB9971C-79CD-4BF4-ADEC-1D654F12BD4F}"/>
              </a:ext>
            </a:extLst>
          </p:cNvPr>
          <p:cNvSpPr>
            <a:spLocks xmlns:a="http://schemas.openxmlformats.org/drawingml/2006/main" noGrp="1"/>
          </p:cNvSpPr>
          <p:nvPr/>
        </p:nvSpPr>
        <p:spPr>
          <a:xfrm xmlns:a="http://schemas.openxmlformats.org/drawingml/2006/main">
            <a:off x="14916150" y="7829550"/>
            <a:ext cx="12573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6A7296"/>
                </a:solidFill>
              </a:defRPr>
            </a:pPr>
            <a:r>
              <a:rPr sz="900">
                <a:solidFill>
                  <a:srgbClr val="6A7296"/>
                </a:solidFill>
              </a:rPr>
              <a:t>With Jam</a:t>
            </a:r>
          </a:p>
        </p:txBody>
      </p:sp>
      <p:sp>
        <p:nvSpPr>
          <p:cNvPr id="27" name="">
            <a:extLst xmlns:a="http://schemas.openxmlformats.org/drawingml/2006/main">
              <a:ext uri="{FF2B5EF4-FFF2-40B4-BE49-F238E27FC236}">
                <a16:creationId xmlns:a16="http://schemas.microsoft.com/office/drawing/2014/main" id="{11B98618-7F55-4D68-88AE-62ABDAAD0B3D}"/>
              </a:ext>
            </a:extLst>
          </p:cNvPr>
          <p:cNvSpPr>
            <a:spLocks xmlns:a="http://schemas.openxmlformats.org/drawingml/2006/main" noGrp="1"/>
          </p:cNvSpPr>
          <p:nvPr/>
        </p:nvSpPr>
        <p:spPr>
          <a:xfrm xmlns:a="http://schemas.openxmlformats.org/drawingml/2006/main">
            <a:off x="12249150" y="8039100"/>
            <a:ext cx="51625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8" name="">
            <a:extLst xmlns:a="http://schemas.openxmlformats.org/drawingml/2006/main">
              <a:ext uri="{FF2B5EF4-FFF2-40B4-BE49-F238E27FC236}">
                <a16:creationId xmlns:a16="http://schemas.microsoft.com/office/drawing/2014/main" id="{DCBB9F75-C909-45CE-8EFA-A9D5398D9968}"/>
              </a:ext>
            </a:extLst>
          </p:cNvPr>
          <p:cNvSpPr>
            <a:spLocks xmlns:a="http://schemas.openxmlformats.org/drawingml/2006/main" noGrp="1"/>
          </p:cNvSpPr>
          <p:nvPr/>
        </p:nvSpPr>
        <p:spPr>
          <a:xfrm xmlns:a="http://schemas.openxmlformats.org/drawingml/2006/main">
            <a:off x="12249150" y="8153400"/>
            <a:ext cx="51625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b="1">
                <a:solidFill>
                  <a:srgbClr val="A4ACCB"/>
                </a:solidFill>
              </a:defRPr>
            </a:pPr>
            <a:r>
              <a:rPr sz="1350" b="1">
                <a:solidFill>
                  <a:srgbClr val="A4ACCB"/>
                </a:solidFill>
              </a:rPr>
              <a:t>Annual infra cost</a:t>
            </a:r>
          </a:p>
        </p:txBody>
      </p:sp>
      <p:sp>
        <p:nvSpPr>
          <p:cNvPr id="29" name="">
            <a:extLst xmlns:a="http://schemas.openxmlformats.org/drawingml/2006/main">
              <a:ext uri="{FF2B5EF4-FFF2-40B4-BE49-F238E27FC236}">
                <a16:creationId xmlns:a16="http://schemas.microsoft.com/office/drawing/2014/main" id="{3BAA9004-1CCD-41AF-B566-26DF5D97E0BD}"/>
              </a:ext>
            </a:extLst>
          </p:cNvPr>
          <p:cNvSpPr>
            <a:spLocks xmlns:a="http://schemas.openxmlformats.org/drawingml/2006/main" noGrp="1"/>
          </p:cNvSpPr>
          <p:nvPr/>
        </p:nvSpPr>
        <p:spPr>
          <a:xfrm xmlns:a="http://schemas.openxmlformats.org/drawingml/2006/main">
            <a:off x="876300" y="8686800"/>
            <a:ext cx="16535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0" name="">
            <a:extLst xmlns:a="http://schemas.openxmlformats.org/drawingml/2006/main">
              <a:ext uri="{FF2B5EF4-FFF2-40B4-BE49-F238E27FC236}">
                <a16:creationId xmlns:a16="http://schemas.microsoft.com/office/drawing/2014/main" id="{B0E59A5C-989F-4016-A1B7-3B49BB2370DA}"/>
              </a:ext>
            </a:extLst>
          </p:cNvPr>
          <p:cNvSpPr>
            <a:spLocks xmlns:a="http://schemas.openxmlformats.org/drawingml/2006/main" noGrp="1"/>
          </p:cNvSpPr>
          <p:nvPr/>
        </p:nvSpPr>
        <p:spPr>
          <a:xfrm xmlns:a="http://schemas.openxmlformats.org/drawingml/2006/main">
            <a:off x="876300" y="8820150"/>
            <a:ext cx="165354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FFFF"/>
                </a:solidFill>
              </a:defRPr>
            </a:pPr>
            <a:r>
              <a:rPr sz="2025" b="1">
                <a:solidFill>
                  <a:srgbClr val="FFFFFF"/>
                </a:solidFill>
              </a:rPr>
              <a:t>$65M saved per year per reference facility; $325M over five years. Live proof point: M2M TechConnect running Jam on unattended M2M workloads at $1.50 CAD / TB / month.</a:t>
            </a:r>
          </a:p>
        </p:txBody>
      </p:sp>
      <p:sp>
        <p:nvSpPr>
          <p:cNvPr id="31" name="">
            <a:extLst xmlns:a="http://schemas.openxmlformats.org/drawingml/2006/main">
              <a:ext uri="{FF2B5EF4-FFF2-40B4-BE49-F238E27FC236}">
                <a16:creationId xmlns:a16="http://schemas.microsoft.com/office/drawing/2014/main" id="{1D860F16-11CF-49F0-9A29-1A027359623C}"/>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607681213"/>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9A5E2035-062B-4342-B2E2-FB499ECB63F1}"/>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5DA27BE4-7AD2-4C60-9E6A-E04F7D9D6CB8}"/>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10 | HARDWARE SPEC TRANSLATED</a:t>
            </a:r>
          </a:p>
        </p:txBody>
      </p:sp>
      <p:sp>
        <p:nvSpPr>
          <p:cNvPr id="3" name="">
            <a:extLst xmlns:a="http://schemas.openxmlformats.org/drawingml/2006/main">
              <a:ext uri="{FF2B5EF4-FFF2-40B4-BE49-F238E27FC236}">
                <a16:creationId xmlns:a16="http://schemas.microsoft.com/office/drawing/2014/main" id="{22AF55CA-6122-4CF8-90F8-3882060634CD}"/>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Run on what exists.</a:t>
            </a:r>
          </a:p>
        </p:txBody>
      </p:sp>
      <p:sp>
        <p:nvSpPr>
          <p:cNvPr id="4" name="">
            <a:extLst xmlns:a="http://schemas.openxmlformats.org/drawingml/2006/main">
              <a:ext uri="{FF2B5EF4-FFF2-40B4-BE49-F238E27FC236}">
                <a16:creationId xmlns:a16="http://schemas.microsoft.com/office/drawing/2014/main" id="{821E17CD-9982-4015-9D58-97F55A0CD88C}"/>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1 MW spec turns Jam's abstract substrate claim into a buildable hardware story: fewer racks, fewer accelerators, less power, and no forced refresh.</a:t>
            </a:r>
          </a:p>
        </p:txBody>
      </p:sp>
      <p:sp>
        <p:nvSpPr>
          <p:cNvPr id="5" name="">
            <a:extLst xmlns:a="http://schemas.openxmlformats.org/drawingml/2006/main">
              <a:ext uri="{FF2B5EF4-FFF2-40B4-BE49-F238E27FC236}">
                <a16:creationId xmlns:a16="http://schemas.microsoft.com/office/drawing/2014/main" id="{B8C871CE-A4EB-43D1-8236-532F7CAE4CB9}"/>
              </a:ext>
            </a:extLst>
          </p:cNvPr>
          <p:cNvSpPr>
            <a:spLocks xmlns:a="http://schemas.openxmlformats.org/drawingml/2006/main" noGrp="1"/>
          </p:cNvSpPr>
          <p:nvPr/>
        </p:nvSpPr>
        <p:spPr>
          <a:xfrm xmlns:a="http://schemas.openxmlformats.org/drawingml/2006/main">
            <a:off x="876300" y="2533650"/>
            <a:ext cx="26860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Dimension</a:t>
            </a:r>
          </a:p>
        </p:txBody>
      </p:sp>
      <p:sp>
        <p:nvSpPr>
          <p:cNvPr id="6" name="">
            <a:extLst xmlns:a="http://schemas.openxmlformats.org/drawingml/2006/main">
              <a:ext uri="{FF2B5EF4-FFF2-40B4-BE49-F238E27FC236}">
                <a16:creationId xmlns:a16="http://schemas.microsoft.com/office/drawing/2014/main" id="{89939A88-E979-412C-9B36-BCA92A3EC8E6}"/>
              </a:ext>
            </a:extLst>
          </p:cNvPr>
          <p:cNvSpPr>
            <a:spLocks xmlns:a="http://schemas.openxmlformats.org/drawingml/2006/main" noGrp="1"/>
          </p:cNvSpPr>
          <p:nvPr/>
        </p:nvSpPr>
        <p:spPr>
          <a:xfrm xmlns:a="http://schemas.openxmlformats.org/drawingml/2006/main">
            <a:off x="3733800" y="2533650"/>
            <a:ext cx="1695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Baseline</a:t>
            </a:r>
          </a:p>
        </p:txBody>
      </p:sp>
      <p:sp>
        <p:nvSpPr>
          <p:cNvPr id="7" name="">
            <a:extLst xmlns:a="http://schemas.openxmlformats.org/drawingml/2006/main">
              <a:ext uri="{FF2B5EF4-FFF2-40B4-BE49-F238E27FC236}">
                <a16:creationId xmlns:a16="http://schemas.microsoft.com/office/drawing/2014/main" id="{537FD82E-BBC7-4D6E-95FD-0F4724C05AC4}"/>
              </a:ext>
            </a:extLst>
          </p:cNvPr>
          <p:cNvSpPr>
            <a:spLocks xmlns:a="http://schemas.openxmlformats.org/drawingml/2006/main" noGrp="1"/>
          </p:cNvSpPr>
          <p:nvPr/>
        </p:nvSpPr>
        <p:spPr>
          <a:xfrm xmlns:a="http://schemas.openxmlformats.org/drawingml/2006/main">
            <a:off x="5600700" y="2533650"/>
            <a:ext cx="1695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With Jam</a:t>
            </a:r>
          </a:p>
        </p:txBody>
      </p:sp>
      <p:sp>
        <p:nvSpPr>
          <p:cNvPr id="8" name="">
            <a:extLst xmlns:a="http://schemas.openxmlformats.org/drawingml/2006/main">
              <a:ext uri="{FF2B5EF4-FFF2-40B4-BE49-F238E27FC236}">
                <a16:creationId xmlns:a16="http://schemas.microsoft.com/office/drawing/2014/main" id="{FC7CF524-4575-4169-B206-F1B8C1AD8E20}"/>
              </a:ext>
            </a:extLst>
          </p:cNvPr>
          <p:cNvSpPr>
            <a:spLocks xmlns:a="http://schemas.openxmlformats.org/drawingml/2006/main" noGrp="1"/>
          </p:cNvSpPr>
          <p:nvPr/>
        </p:nvSpPr>
        <p:spPr>
          <a:xfrm xmlns:a="http://schemas.openxmlformats.org/drawingml/2006/main">
            <a:off x="7467600" y="2533650"/>
            <a:ext cx="24384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Delta</a:t>
            </a:r>
          </a:p>
        </p:txBody>
      </p:sp>
      <p:sp>
        <p:nvSpPr>
          <p:cNvPr id="9" name="">
            <a:extLst xmlns:a="http://schemas.openxmlformats.org/drawingml/2006/main">
              <a:ext uri="{FF2B5EF4-FFF2-40B4-BE49-F238E27FC236}">
                <a16:creationId xmlns:a16="http://schemas.microsoft.com/office/drawing/2014/main" id="{EB18B084-539E-4985-847B-6A286ADB2029}"/>
              </a:ext>
            </a:extLst>
          </p:cNvPr>
          <p:cNvSpPr>
            <a:spLocks xmlns:a="http://schemas.openxmlformats.org/drawingml/2006/main" noGrp="1"/>
          </p:cNvSpPr>
          <p:nvPr/>
        </p:nvSpPr>
        <p:spPr>
          <a:xfrm xmlns:a="http://schemas.openxmlformats.org/drawingml/2006/main">
            <a:off x="876300" y="2990850"/>
            <a:ext cx="26860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5D94DA53-C3FB-410C-A217-B975F075A89A}"/>
              </a:ext>
            </a:extLst>
          </p:cNvPr>
          <p:cNvSpPr>
            <a:spLocks xmlns:a="http://schemas.openxmlformats.org/drawingml/2006/main" noGrp="1"/>
          </p:cNvSpPr>
          <p:nvPr/>
        </p:nvSpPr>
        <p:spPr>
          <a:xfrm xmlns:a="http://schemas.openxmlformats.org/drawingml/2006/main">
            <a:off x="876300" y="3086100"/>
            <a:ext cx="26860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b="1">
                <a:solidFill>
                  <a:srgbClr val="FFFFFF"/>
                </a:solidFill>
              </a:defRPr>
            </a:pPr>
            <a:r>
              <a:rPr sz="1725" b="1">
                <a:solidFill>
                  <a:srgbClr val="FFFFFF"/>
                </a:solidFill>
              </a:rPr>
              <a:t>Racks</a:t>
            </a:r>
          </a:p>
        </p:txBody>
      </p:sp>
      <p:sp>
        <p:nvSpPr>
          <p:cNvPr id="11" name="">
            <a:extLst xmlns:a="http://schemas.openxmlformats.org/drawingml/2006/main">
              <a:ext uri="{FF2B5EF4-FFF2-40B4-BE49-F238E27FC236}">
                <a16:creationId xmlns:a16="http://schemas.microsoft.com/office/drawing/2014/main" id="{39A849EA-133B-422B-AA48-9252238C1EF3}"/>
              </a:ext>
            </a:extLst>
          </p:cNvPr>
          <p:cNvSpPr>
            <a:spLocks xmlns:a="http://schemas.openxmlformats.org/drawingml/2006/main" noGrp="1"/>
          </p:cNvSpPr>
          <p:nvPr/>
        </p:nvSpPr>
        <p:spPr>
          <a:xfrm xmlns:a="http://schemas.openxmlformats.org/drawingml/2006/main">
            <a:off x="3733800" y="299085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0ABD3D23-D4D3-4C6E-B38D-A68E4301870F}"/>
              </a:ext>
            </a:extLst>
          </p:cNvPr>
          <p:cNvSpPr>
            <a:spLocks xmlns:a="http://schemas.openxmlformats.org/drawingml/2006/main" noGrp="1"/>
          </p:cNvSpPr>
          <p:nvPr/>
        </p:nvSpPr>
        <p:spPr>
          <a:xfrm xmlns:a="http://schemas.openxmlformats.org/drawingml/2006/main">
            <a:off x="3733800" y="308610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5C7A"/>
                </a:solidFill>
              </a:defRPr>
            </a:pPr>
            <a:r>
              <a:rPr sz="1650" b="1">
                <a:solidFill>
                  <a:srgbClr val="FF5C7A"/>
                </a:solidFill>
              </a:rPr>
              <a:t>28</a:t>
            </a:r>
          </a:p>
        </p:txBody>
      </p:sp>
      <p:sp>
        <p:nvSpPr>
          <p:cNvPr id="13" name="">
            <a:extLst xmlns:a="http://schemas.openxmlformats.org/drawingml/2006/main">
              <a:ext uri="{FF2B5EF4-FFF2-40B4-BE49-F238E27FC236}">
                <a16:creationId xmlns:a16="http://schemas.microsoft.com/office/drawing/2014/main" id="{E8CBEC5E-350F-409E-B7AB-B30568C09A16}"/>
              </a:ext>
            </a:extLst>
          </p:cNvPr>
          <p:cNvSpPr>
            <a:spLocks xmlns:a="http://schemas.openxmlformats.org/drawingml/2006/main" noGrp="1"/>
          </p:cNvSpPr>
          <p:nvPr/>
        </p:nvSpPr>
        <p:spPr>
          <a:xfrm xmlns:a="http://schemas.openxmlformats.org/drawingml/2006/main">
            <a:off x="5600700" y="299085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24DDEE56-0A3B-4A9D-BCD8-31A34DBD4D02}"/>
              </a:ext>
            </a:extLst>
          </p:cNvPr>
          <p:cNvSpPr>
            <a:spLocks xmlns:a="http://schemas.openxmlformats.org/drawingml/2006/main" noGrp="1"/>
          </p:cNvSpPr>
          <p:nvPr/>
        </p:nvSpPr>
        <p:spPr>
          <a:xfrm xmlns:a="http://schemas.openxmlformats.org/drawingml/2006/main">
            <a:off x="5600700" y="308610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00D4AA"/>
                </a:solidFill>
              </a:defRPr>
            </a:pPr>
            <a:r>
              <a:rPr sz="1650" b="1">
                <a:solidFill>
                  <a:srgbClr val="00D4AA"/>
                </a:solidFill>
              </a:rPr>
              <a:t>14</a:t>
            </a:r>
          </a:p>
        </p:txBody>
      </p:sp>
      <p:sp>
        <p:nvSpPr>
          <p:cNvPr id="15" name="">
            <a:extLst xmlns:a="http://schemas.openxmlformats.org/drawingml/2006/main">
              <a:ext uri="{FF2B5EF4-FFF2-40B4-BE49-F238E27FC236}">
                <a16:creationId xmlns:a16="http://schemas.microsoft.com/office/drawing/2014/main" id="{F55B90DD-D493-45E5-9CCC-1DEEA4AB570F}"/>
              </a:ext>
            </a:extLst>
          </p:cNvPr>
          <p:cNvSpPr>
            <a:spLocks xmlns:a="http://schemas.openxmlformats.org/drawingml/2006/main" noGrp="1"/>
          </p:cNvSpPr>
          <p:nvPr/>
        </p:nvSpPr>
        <p:spPr>
          <a:xfrm xmlns:a="http://schemas.openxmlformats.org/drawingml/2006/main">
            <a:off x="7467600" y="3009900"/>
            <a:ext cx="2438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BD520677-C074-4B00-8671-F3C31562F864}"/>
              </a:ext>
            </a:extLst>
          </p:cNvPr>
          <p:cNvSpPr>
            <a:spLocks xmlns:a="http://schemas.openxmlformats.org/drawingml/2006/main" noGrp="1"/>
          </p:cNvSpPr>
          <p:nvPr/>
        </p:nvSpPr>
        <p:spPr>
          <a:xfrm xmlns:a="http://schemas.openxmlformats.org/drawingml/2006/main">
            <a:off x="7467600" y="3086100"/>
            <a:ext cx="24384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-50%</a:t>
            </a:r>
          </a:p>
        </p:txBody>
      </p:sp>
      <p:sp>
        <p:nvSpPr>
          <p:cNvPr id="17" name="">
            <a:extLst xmlns:a="http://schemas.openxmlformats.org/drawingml/2006/main">
              <a:ext uri="{FF2B5EF4-FFF2-40B4-BE49-F238E27FC236}">
                <a16:creationId xmlns:a16="http://schemas.microsoft.com/office/drawing/2014/main" id="{86ABB965-CD0B-4D1A-AA4A-641488A20235}"/>
              </a:ext>
            </a:extLst>
          </p:cNvPr>
          <p:cNvSpPr>
            <a:spLocks xmlns:a="http://schemas.openxmlformats.org/drawingml/2006/main" noGrp="1"/>
          </p:cNvSpPr>
          <p:nvPr/>
        </p:nvSpPr>
        <p:spPr>
          <a:xfrm xmlns:a="http://schemas.openxmlformats.org/drawingml/2006/main">
            <a:off x="876300" y="4000500"/>
            <a:ext cx="26860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0C45A48B-2031-446D-8E53-BAE14B0407CA}"/>
              </a:ext>
            </a:extLst>
          </p:cNvPr>
          <p:cNvSpPr>
            <a:spLocks xmlns:a="http://schemas.openxmlformats.org/drawingml/2006/main" noGrp="1"/>
          </p:cNvSpPr>
          <p:nvPr/>
        </p:nvSpPr>
        <p:spPr>
          <a:xfrm xmlns:a="http://schemas.openxmlformats.org/drawingml/2006/main">
            <a:off x="876300" y="4095750"/>
            <a:ext cx="26860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b="1">
                <a:solidFill>
                  <a:srgbClr val="FFFFFF"/>
                </a:solidFill>
              </a:defRPr>
            </a:pPr>
            <a:r>
              <a:rPr sz="1725" b="1">
                <a:solidFill>
                  <a:srgbClr val="FFFFFF"/>
                </a:solidFill>
              </a:rPr>
              <a:t>Rack-level capex</a:t>
            </a:r>
          </a:p>
        </p:txBody>
      </p:sp>
      <p:sp>
        <p:nvSpPr>
          <p:cNvPr id="19" name="">
            <a:extLst xmlns:a="http://schemas.openxmlformats.org/drawingml/2006/main">
              <a:ext uri="{FF2B5EF4-FFF2-40B4-BE49-F238E27FC236}">
                <a16:creationId xmlns:a16="http://schemas.microsoft.com/office/drawing/2014/main" id="{5468719C-5543-4813-8559-DEFCE1666785}"/>
              </a:ext>
            </a:extLst>
          </p:cNvPr>
          <p:cNvSpPr>
            <a:spLocks xmlns:a="http://schemas.openxmlformats.org/drawingml/2006/main" noGrp="1"/>
          </p:cNvSpPr>
          <p:nvPr/>
        </p:nvSpPr>
        <p:spPr>
          <a:xfrm xmlns:a="http://schemas.openxmlformats.org/drawingml/2006/main">
            <a:off x="3733800" y="400050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0" name="">
            <a:extLst xmlns:a="http://schemas.openxmlformats.org/drawingml/2006/main">
              <a:ext uri="{FF2B5EF4-FFF2-40B4-BE49-F238E27FC236}">
                <a16:creationId xmlns:a16="http://schemas.microsoft.com/office/drawing/2014/main" id="{63E09670-80F2-499D-9B91-DE34828CBBC3}"/>
              </a:ext>
            </a:extLst>
          </p:cNvPr>
          <p:cNvSpPr>
            <a:spLocks xmlns:a="http://schemas.openxmlformats.org/drawingml/2006/main" noGrp="1"/>
          </p:cNvSpPr>
          <p:nvPr/>
        </p:nvSpPr>
        <p:spPr>
          <a:xfrm xmlns:a="http://schemas.openxmlformats.org/drawingml/2006/main">
            <a:off x="3733800" y="409575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5C7A"/>
                </a:solidFill>
              </a:defRPr>
            </a:pPr>
            <a:r>
              <a:rPr sz="1650" b="1">
                <a:solidFill>
                  <a:srgbClr val="FF5C7A"/>
                </a:solidFill>
              </a:rPr>
              <a:t>$14-17M</a:t>
            </a:r>
          </a:p>
        </p:txBody>
      </p:sp>
      <p:sp>
        <p:nvSpPr>
          <p:cNvPr id="21" name="">
            <a:extLst xmlns:a="http://schemas.openxmlformats.org/drawingml/2006/main">
              <a:ext uri="{FF2B5EF4-FFF2-40B4-BE49-F238E27FC236}">
                <a16:creationId xmlns:a16="http://schemas.microsoft.com/office/drawing/2014/main" id="{5D9CF479-7468-43CD-A824-B5B233A78029}"/>
              </a:ext>
            </a:extLst>
          </p:cNvPr>
          <p:cNvSpPr>
            <a:spLocks xmlns:a="http://schemas.openxmlformats.org/drawingml/2006/main" noGrp="1"/>
          </p:cNvSpPr>
          <p:nvPr/>
        </p:nvSpPr>
        <p:spPr>
          <a:xfrm xmlns:a="http://schemas.openxmlformats.org/drawingml/2006/main">
            <a:off x="5600700" y="400050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2" name="">
            <a:extLst xmlns:a="http://schemas.openxmlformats.org/drawingml/2006/main">
              <a:ext uri="{FF2B5EF4-FFF2-40B4-BE49-F238E27FC236}">
                <a16:creationId xmlns:a16="http://schemas.microsoft.com/office/drawing/2014/main" id="{83C153AA-9DAF-4E05-986D-08C9AF80BDE0}"/>
              </a:ext>
            </a:extLst>
          </p:cNvPr>
          <p:cNvSpPr>
            <a:spLocks xmlns:a="http://schemas.openxmlformats.org/drawingml/2006/main" noGrp="1"/>
          </p:cNvSpPr>
          <p:nvPr/>
        </p:nvSpPr>
        <p:spPr>
          <a:xfrm xmlns:a="http://schemas.openxmlformats.org/drawingml/2006/main">
            <a:off x="5600700" y="409575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00D4AA"/>
                </a:solidFill>
              </a:defRPr>
            </a:pPr>
            <a:r>
              <a:rPr sz="1650" b="1">
                <a:solidFill>
                  <a:srgbClr val="00D4AA"/>
                </a:solidFill>
              </a:rPr>
              <a:t>$8-10M</a:t>
            </a:r>
          </a:p>
        </p:txBody>
      </p:sp>
      <p:sp>
        <p:nvSpPr>
          <p:cNvPr id="23" name="">
            <a:extLst xmlns:a="http://schemas.openxmlformats.org/drawingml/2006/main">
              <a:ext uri="{FF2B5EF4-FFF2-40B4-BE49-F238E27FC236}">
                <a16:creationId xmlns:a16="http://schemas.microsoft.com/office/drawing/2014/main" id="{3C5AC044-13F3-48AE-9A5A-DD8494172E97}"/>
              </a:ext>
            </a:extLst>
          </p:cNvPr>
          <p:cNvSpPr>
            <a:spLocks xmlns:a="http://schemas.openxmlformats.org/drawingml/2006/main" noGrp="1"/>
          </p:cNvSpPr>
          <p:nvPr/>
        </p:nvSpPr>
        <p:spPr>
          <a:xfrm xmlns:a="http://schemas.openxmlformats.org/drawingml/2006/main">
            <a:off x="7467600" y="4019550"/>
            <a:ext cx="2438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4" name="">
            <a:extLst xmlns:a="http://schemas.openxmlformats.org/drawingml/2006/main">
              <a:ext uri="{FF2B5EF4-FFF2-40B4-BE49-F238E27FC236}">
                <a16:creationId xmlns:a16="http://schemas.microsoft.com/office/drawing/2014/main" id="{6A246C64-C86A-45C0-B2BE-28963F86EC53}"/>
              </a:ext>
            </a:extLst>
          </p:cNvPr>
          <p:cNvSpPr>
            <a:spLocks xmlns:a="http://schemas.openxmlformats.org/drawingml/2006/main" noGrp="1"/>
          </p:cNvSpPr>
          <p:nvPr/>
        </p:nvSpPr>
        <p:spPr>
          <a:xfrm xmlns:a="http://schemas.openxmlformats.org/drawingml/2006/main">
            <a:off x="7467600" y="4095750"/>
            <a:ext cx="24384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-$5-7M</a:t>
            </a:r>
          </a:p>
        </p:txBody>
      </p:sp>
      <p:sp>
        <p:nvSpPr>
          <p:cNvPr id="25" name="">
            <a:extLst xmlns:a="http://schemas.openxmlformats.org/drawingml/2006/main">
              <a:ext uri="{FF2B5EF4-FFF2-40B4-BE49-F238E27FC236}">
                <a16:creationId xmlns:a16="http://schemas.microsoft.com/office/drawing/2014/main" id="{B830702F-7BF0-4098-96B5-46201F91660F}"/>
              </a:ext>
            </a:extLst>
          </p:cNvPr>
          <p:cNvSpPr>
            <a:spLocks xmlns:a="http://schemas.openxmlformats.org/drawingml/2006/main" noGrp="1"/>
          </p:cNvSpPr>
          <p:nvPr/>
        </p:nvSpPr>
        <p:spPr>
          <a:xfrm xmlns:a="http://schemas.openxmlformats.org/drawingml/2006/main">
            <a:off x="876300" y="4991100"/>
            <a:ext cx="26860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6" name="">
            <a:extLst xmlns:a="http://schemas.openxmlformats.org/drawingml/2006/main">
              <a:ext uri="{FF2B5EF4-FFF2-40B4-BE49-F238E27FC236}">
                <a16:creationId xmlns:a16="http://schemas.microsoft.com/office/drawing/2014/main" id="{D38212A0-0562-4E00-B840-30CB5750CBE5}"/>
              </a:ext>
            </a:extLst>
          </p:cNvPr>
          <p:cNvSpPr>
            <a:spLocks xmlns:a="http://schemas.openxmlformats.org/drawingml/2006/main" noGrp="1"/>
          </p:cNvSpPr>
          <p:nvPr/>
        </p:nvSpPr>
        <p:spPr>
          <a:xfrm xmlns:a="http://schemas.openxmlformats.org/drawingml/2006/main">
            <a:off x="876300" y="5086350"/>
            <a:ext cx="26860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b="1">
                <a:solidFill>
                  <a:srgbClr val="FFFFFF"/>
                </a:solidFill>
              </a:defRPr>
            </a:pPr>
            <a:r>
              <a:rPr sz="1725" b="1">
                <a:solidFill>
                  <a:srgbClr val="FFFFFF"/>
                </a:solidFill>
              </a:rPr>
              <a:t>Facility load</a:t>
            </a:r>
          </a:p>
        </p:txBody>
      </p:sp>
      <p:sp>
        <p:nvSpPr>
          <p:cNvPr id="27" name="">
            <a:extLst xmlns:a="http://schemas.openxmlformats.org/drawingml/2006/main">
              <a:ext uri="{FF2B5EF4-FFF2-40B4-BE49-F238E27FC236}">
                <a16:creationId xmlns:a16="http://schemas.microsoft.com/office/drawing/2014/main" id="{B011881F-B23F-4F24-B306-6D802132F61F}"/>
              </a:ext>
            </a:extLst>
          </p:cNvPr>
          <p:cNvSpPr>
            <a:spLocks xmlns:a="http://schemas.openxmlformats.org/drawingml/2006/main" noGrp="1"/>
          </p:cNvSpPr>
          <p:nvPr/>
        </p:nvSpPr>
        <p:spPr>
          <a:xfrm xmlns:a="http://schemas.openxmlformats.org/drawingml/2006/main">
            <a:off x="3733800" y="499110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8" name="">
            <a:extLst xmlns:a="http://schemas.openxmlformats.org/drawingml/2006/main">
              <a:ext uri="{FF2B5EF4-FFF2-40B4-BE49-F238E27FC236}">
                <a16:creationId xmlns:a16="http://schemas.microsoft.com/office/drawing/2014/main" id="{BAD2F120-6FA1-410D-BFDF-FBAC336D8884}"/>
              </a:ext>
            </a:extLst>
          </p:cNvPr>
          <p:cNvSpPr>
            <a:spLocks xmlns:a="http://schemas.openxmlformats.org/drawingml/2006/main" noGrp="1"/>
          </p:cNvSpPr>
          <p:nvPr/>
        </p:nvSpPr>
        <p:spPr>
          <a:xfrm xmlns:a="http://schemas.openxmlformats.org/drawingml/2006/main">
            <a:off x="3733800" y="508635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5C7A"/>
                </a:solidFill>
              </a:defRPr>
            </a:pPr>
            <a:r>
              <a:rPr sz="1650" b="1">
                <a:solidFill>
                  <a:srgbClr val="FF5C7A"/>
                </a:solidFill>
              </a:rPr>
              <a:t>1,400 kW</a:t>
            </a:r>
          </a:p>
        </p:txBody>
      </p:sp>
      <p:sp>
        <p:nvSpPr>
          <p:cNvPr id="29" name="">
            <a:extLst xmlns:a="http://schemas.openxmlformats.org/drawingml/2006/main">
              <a:ext uri="{FF2B5EF4-FFF2-40B4-BE49-F238E27FC236}">
                <a16:creationId xmlns:a16="http://schemas.microsoft.com/office/drawing/2014/main" id="{E9999445-5377-41CD-82D3-ED80C6ADC29D}"/>
              </a:ext>
            </a:extLst>
          </p:cNvPr>
          <p:cNvSpPr>
            <a:spLocks xmlns:a="http://schemas.openxmlformats.org/drawingml/2006/main" noGrp="1"/>
          </p:cNvSpPr>
          <p:nvPr/>
        </p:nvSpPr>
        <p:spPr>
          <a:xfrm xmlns:a="http://schemas.openxmlformats.org/drawingml/2006/main">
            <a:off x="5600700" y="499110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0" name="">
            <a:extLst xmlns:a="http://schemas.openxmlformats.org/drawingml/2006/main">
              <a:ext uri="{FF2B5EF4-FFF2-40B4-BE49-F238E27FC236}">
                <a16:creationId xmlns:a16="http://schemas.microsoft.com/office/drawing/2014/main" id="{15FD0688-5E0A-4530-BE2F-1F255A99CE66}"/>
              </a:ext>
            </a:extLst>
          </p:cNvPr>
          <p:cNvSpPr>
            <a:spLocks xmlns:a="http://schemas.openxmlformats.org/drawingml/2006/main" noGrp="1"/>
          </p:cNvSpPr>
          <p:nvPr/>
        </p:nvSpPr>
        <p:spPr>
          <a:xfrm xmlns:a="http://schemas.openxmlformats.org/drawingml/2006/main">
            <a:off x="5600700" y="508635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00D4AA"/>
                </a:solidFill>
              </a:defRPr>
            </a:pPr>
            <a:r>
              <a:rPr sz="1650" b="1">
                <a:solidFill>
                  <a:srgbClr val="00D4AA"/>
                </a:solidFill>
              </a:rPr>
              <a:t>~958 kW</a:t>
            </a:r>
          </a:p>
        </p:txBody>
      </p:sp>
      <p:sp>
        <p:nvSpPr>
          <p:cNvPr id="31" name="">
            <a:extLst xmlns:a="http://schemas.openxmlformats.org/drawingml/2006/main">
              <a:ext uri="{FF2B5EF4-FFF2-40B4-BE49-F238E27FC236}">
                <a16:creationId xmlns:a16="http://schemas.microsoft.com/office/drawing/2014/main" id="{F1711CCA-AB1A-4E47-95AB-BED2CD41294E}"/>
              </a:ext>
            </a:extLst>
          </p:cNvPr>
          <p:cNvSpPr>
            <a:spLocks xmlns:a="http://schemas.openxmlformats.org/drawingml/2006/main" noGrp="1"/>
          </p:cNvSpPr>
          <p:nvPr/>
        </p:nvSpPr>
        <p:spPr>
          <a:xfrm xmlns:a="http://schemas.openxmlformats.org/drawingml/2006/main">
            <a:off x="7467600" y="5010150"/>
            <a:ext cx="2438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2" name="">
            <a:extLst xmlns:a="http://schemas.openxmlformats.org/drawingml/2006/main">
              <a:ext uri="{FF2B5EF4-FFF2-40B4-BE49-F238E27FC236}">
                <a16:creationId xmlns:a16="http://schemas.microsoft.com/office/drawing/2014/main" id="{B673D858-8594-411C-9706-F8D71FFD8C43}"/>
              </a:ext>
            </a:extLst>
          </p:cNvPr>
          <p:cNvSpPr>
            <a:spLocks xmlns:a="http://schemas.openxmlformats.org/drawingml/2006/main" noGrp="1"/>
          </p:cNvSpPr>
          <p:nvPr/>
        </p:nvSpPr>
        <p:spPr>
          <a:xfrm xmlns:a="http://schemas.openxmlformats.org/drawingml/2006/main">
            <a:off x="7467600" y="5086350"/>
            <a:ext cx="24384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-32%</a:t>
            </a:r>
          </a:p>
        </p:txBody>
      </p:sp>
      <p:sp>
        <p:nvSpPr>
          <p:cNvPr id="33" name="">
            <a:extLst xmlns:a="http://schemas.openxmlformats.org/drawingml/2006/main">
              <a:ext uri="{FF2B5EF4-FFF2-40B4-BE49-F238E27FC236}">
                <a16:creationId xmlns:a16="http://schemas.microsoft.com/office/drawing/2014/main" id="{03704DE9-EC9E-453B-8780-F00748155CA8}"/>
              </a:ext>
            </a:extLst>
          </p:cNvPr>
          <p:cNvSpPr>
            <a:spLocks xmlns:a="http://schemas.openxmlformats.org/drawingml/2006/main" noGrp="1"/>
          </p:cNvSpPr>
          <p:nvPr/>
        </p:nvSpPr>
        <p:spPr>
          <a:xfrm xmlns:a="http://schemas.openxmlformats.org/drawingml/2006/main">
            <a:off x="876300" y="6000750"/>
            <a:ext cx="26860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4" name="">
            <a:extLst xmlns:a="http://schemas.openxmlformats.org/drawingml/2006/main">
              <a:ext uri="{FF2B5EF4-FFF2-40B4-BE49-F238E27FC236}">
                <a16:creationId xmlns:a16="http://schemas.microsoft.com/office/drawing/2014/main" id="{565CB1EF-D9FB-4E4F-8FEC-CEF40C2CAFDD}"/>
              </a:ext>
            </a:extLst>
          </p:cNvPr>
          <p:cNvSpPr>
            <a:spLocks xmlns:a="http://schemas.openxmlformats.org/drawingml/2006/main" noGrp="1"/>
          </p:cNvSpPr>
          <p:nvPr/>
        </p:nvSpPr>
        <p:spPr>
          <a:xfrm xmlns:a="http://schemas.openxmlformats.org/drawingml/2006/main">
            <a:off x="876300" y="6096000"/>
            <a:ext cx="26860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b="1">
                <a:solidFill>
                  <a:srgbClr val="FFFFFF"/>
                </a:solidFill>
              </a:defRPr>
            </a:pPr>
            <a:r>
              <a:rPr sz="1725" b="1">
                <a:solidFill>
                  <a:srgbClr val="FFFFFF"/>
                </a:solidFill>
              </a:rPr>
              <a:t>Battery bank</a:t>
            </a:r>
          </a:p>
        </p:txBody>
      </p:sp>
      <p:sp>
        <p:nvSpPr>
          <p:cNvPr id="35" name="">
            <a:extLst xmlns:a="http://schemas.openxmlformats.org/drawingml/2006/main">
              <a:ext uri="{FF2B5EF4-FFF2-40B4-BE49-F238E27FC236}">
                <a16:creationId xmlns:a16="http://schemas.microsoft.com/office/drawing/2014/main" id="{70ACAE1B-F80B-4C3B-B9B2-D0352E040493}"/>
              </a:ext>
            </a:extLst>
          </p:cNvPr>
          <p:cNvSpPr>
            <a:spLocks xmlns:a="http://schemas.openxmlformats.org/drawingml/2006/main" noGrp="1"/>
          </p:cNvSpPr>
          <p:nvPr/>
        </p:nvSpPr>
        <p:spPr>
          <a:xfrm xmlns:a="http://schemas.openxmlformats.org/drawingml/2006/main">
            <a:off x="3733800" y="600075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6" name="">
            <a:extLst xmlns:a="http://schemas.openxmlformats.org/drawingml/2006/main">
              <a:ext uri="{FF2B5EF4-FFF2-40B4-BE49-F238E27FC236}">
                <a16:creationId xmlns:a16="http://schemas.microsoft.com/office/drawing/2014/main" id="{647A63A6-6F02-4642-9023-4C6EFD61A9AF}"/>
              </a:ext>
            </a:extLst>
          </p:cNvPr>
          <p:cNvSpPr>
            <a:spLocks xmlns:a="http://schemas.openxmlformats.org/drawingml/2006/main" noGrp="1"/>
          </p:cNvSpPr>
          <p:nvPr/>
        </p:nvSpPr>
        <p:spPr>
          <a:xfrm xmlns:a="http://schemas.openxmlformats.org/drawingml/2006/main">
            <a:off x="3733800" y="609600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5C7A"/>
                </a:solidFill>
              </a:defRPr>
            </a:pPr>
            <a:r>
              <a:rPr sz="1650" b="1">
                <a:solidFill>
                  <a:srgbClr val="FF5C7A"/>
                </a:solidFill>
              </a:rPr>
              <a:t>250 kWh LFP</a:t>
            </a:r>
          </a:p>
        </p:txBody>
      </p:sp>
      <p:sp>
        <p:nvSpPr>
          <p:cNvPr id="37" name="">
            <a:extLst xmlns:a="http://schemas.openxmlformats.org/drawingml/2006/main">
              <a:ext uri="{FF2B5EF4-FFF2-40B4-BE49-F238E27FC236}">
                <a16:creationId xmlns:a16="http://schemas.microsoft.com/office/drawing/2014/main" id="{4452AF77-E758-4C17-A4FC-632DE8F2836E}"/>
              </a:ext>
            </a:extLst>
          </p:cNvPr>
          <p:cNvSpPr>
            <a:spLocks xmlns:a="http://schemas.openxmlformats.org/drawingml/2006/main" noGrp="1"/>
          </p:cNvSpPr>
          <p:nvPr/>
        </p:nvSpPr>
        <p:spPr>
          <a:xfrm xmlns:a="http://schemas.openxmlformats.org/drawingml/2006/main">
            <a:off x="5600700" y="6000750"/>
            <a:ext cx="169545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8" name="">
            <a:extLst xmlns:a="http://schemas.openxmlformats.org/drawingml/2006/main">
              <a:ext uri="{FF2B5EF4-FFF2-40B4-BE49-F238E27FC236}">
                <a16:creationId xmlns:a16="http://schemas.microsoft.com/office/drawing/2014/main" id="{8776E01B-C869-40A5-846F-15C31590BAC0}"/>
              </a:ext>
            </a:extLst>
          </p:cNvPr>
          <p:cNvSpPr>
            <a:spLocks xmlns:a="http://schemas.openxmlformats.org/drawingml/2006/main" noGrp="1"/>
          </p:cNvSpPr>
          <p:nvPr/>
        </p:nvSpPr>
        <p:spPr>
          <a:xfrm xmlns:a="http://schemas.openxmlformats.org/drawingml/2006/main">
            <a:off x="5600700" y="6096000"/>
            <a:ext cx="16954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00D4AA"/>
                </a:solidFill>
              </a:defRPr>
            </a:pPr>
            <a:r>
              <a:rPr sz="1650" b="1">
                <a:solidFill>
                  <a:srgbClr val="00D4AA"/>
                </a:solidFill>
              </a:rPr>
              <a:t>180 kWh VRLA</a:t>
            </a:r>
          </a:p>
        </p:txBody>
      </p:sp>
      <p:sp>
        <p:nvSpPr>
          <p:cNvPr id="39" name="">
            <a:extLst xmlns:a="http://schemas.openxmlformats.org/drawingml/2006/main">
              <a:ext uri="{FF2B5EF4-FFF2-40B4-BE49-F238E27FC236}">
                <a16:creationId xmlns:a16="http://schemas.microsoft.com/office/drawing/2014/main" id="{AC5B2D30-0FC7-4B54-8871-56E0DE340C77}"/>
              </a:ext>
            </a:extLst>
          </p:cNvPr>
          <p:cNvSpPr>
            <a:spLocks xmlns:a="http://schemas.openxmlformats.org/drawingml/2006/main" noGrp="1"/>
          </p:cNvSpPr>
          <p:nvPr/>
        </p:nvSpPr>
        <p:spPr>
          <a:xfrm xmlns:a="http://schemas.openxmlformats.org/drawingml/2006/main">
            <a:off x="7467600" y="5924550"/>
            <a:ext cx="2438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40" name="">
            <a:extLst xmlns:a="http://schemas.openxmlformats.org/drawingml/2006/main">
              <a:ext uri="{FF2B5EF4-FFF2-40B4-BE49-F238E27FC236}">
                <a16:creationId xmlns:a16="http://schemas.microsoft.com/office/drawing/2014/main" id="{247E8358-BC8F-40F4-8B86-1BBAB12AC9C1}"/>
              </a:ext>
            </a:extLst>
          </p:cNvPr>
          <p:cNvSpPr>
            <a:spLocks xmlns:a="http://schemas.openxmlformats.org/drawingml/2006/main" noGrp="1"/>
          </p:cNvSpPr>
          <p:nvPr/>
        </p:nvSpPr>
        <p:spPr>
          <a:xfrm xmlns:a="http://schemas.openxmlformats.org/drawingml/2006/main">
            <a:off x="7467600" y="6000750"/>
            <a:ext cx="2438400" cy="3810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load reduction changes the chemistry option</a:t>
            </a:r>
          </a:p>
        </p:txBody>
      </p:sp>
      <p:sp>
        <p:nvSpPr>
          <p:cNvPr id="41" name="">
            <a:extLst xmlns:a="http://schemas.openxmlformats.org/drawingml/2006/main">
              <a:ext uri="{FF2B5EF4-FFF2-40B4-BE49-F238E27FC236}">
                <a16:creationId xmlns:a16="http://schemas.microsoft.com/office/drawing/2014/main" id="{FC45C222-E14D-44EA-B92C-EF814742526C}"/>
              </a:ext>
            </a:extLst>
          </p:cNvPr>
          <p:cNvSpPr>
            <a:spLocks xmlns:a="http://schemas.openxmlformats.org/drawingml/2006/main" noGrp="1"/>
          </p:cNvSpPr>
          <p:nvPr/>
        </p:nvSpPr>
        <p:spPr>
          <a:xfrm xmlns:a="http://schemas.openxmlformats.org/drawingml/2006/main">
            <a:off x="10458450" y="2533650"/>
            <a:ext cx="69532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00D4AA"/>
                </a:solidFill>
              </a:defRPr>
            </a:pPr>
            <a:r>
              <a:rPr sz="3900" b="1">
                <a:solidFill>
                  <a:srgbClr val="00D4AA"/>
                </a:solidFill>
              </a:rPr>
              <a:t>0 GPUs</a:t>
            </a:r>
          </a:p>
        </p:txBody>
      </p:sp>
      <p:sp>
        <p:nvSpPr>
          <p:cNvPr id="42" name="">
            <a:extLst xmlns:a="http://schemas.openxmlformats.org/drawingml/2006/main">
              <a:ext uri="{FF2B5EF4-FFF2-40B4-BE49-F238E27FC236}">
                <a16:creationId xmlns:a16="http://schemas.microsoft.com/office/drawing/2014/main" id="{53FEB7CD-3672-4DC5-BE8D-95977CE7529C}"/>
              </a:ext>
            </a:extLst>
          </p:cNvPr>
          <p:cNvSpPr>
            <a:spLocks xmlns:a="http://schemas.openxmlformats.org/drawingml/2006/main" noGrp="1"/>
          </p:cNvSpPr>
          <p:nvPr/>
        </p:nvSpPr>
        <p:spPr>
          <a:xfrm xmlns:a="http://schemas.openxmlformats.org/drawingml/2006/main">
            <a:off x="10458450" y="3086100"/>
            <a:ext cx="69532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for most enterprise inference</a:t>
            </a:r>
          </a:p>
        </p:txBody>
      </p:sp>
      <p:sp>
        <p:nvSpPr>
          <p:cNvPr id="43" name="">
            <a:extLst xmlns:a="http://schemas.openxmlformats.org/drawingml/2006/main">
              <a:ext uri="{FF2B5EF4-FFF2-40B4-BE49-F238E27FC236}">
                <a16:creationId xmlns:a16="http://schemas.microsoft.com/office/drawing/2014/main" id="{F9BCD7EF-0B58-46B7-9BAD-4E2FD97C30DE}"/>
              </a:ext>
            </a:extLst>
          </p:cNvPr>
          <p:cNvSpPr>
            <a:spLocks xmlns:a="http://schemas.openxmlformats.org/drawingml/2006/main" noGrp="1"/>
          </p:cNvSpPr>
          <p:nvPr/>
        </p:nvSpPr>
        <p:spPr>
          <a:xfrm xmlns:a="http://schemas.openxmlformats.org/drawingml/2006/main">
            <a:off x="10458450" y="3352800"/>
            <a:ext cx="69532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frontier training still uses GPUs; sub-frontier workloads move to CPU path</a:t>
            </a:r>
          </a:p>
        </p:txBody>
      </p:sp>
      <p:sp>
        <p:nvSpPr>
          <p:cNvPr id="44" name="">
            <a:extLst xmlns:a="http://schemas.openxmlformats.org/drawingml/2006/main">
              <a:ext uri="{FF2B5EF4-FFF2-40B4-BE49-F238E27FC236}">
                <a16:creationId xmlns:a16="http://schemas.microsoft.com/office/drawing/2014/main" id="{5B8303B5-2CA2-4EA9-AFF8-26CDA3FE5875}"/>
              </a:ext>
            </a:extLst>
          </p:cNvPr>
          <p:cNvSpPr>
            <a:spLocks xmlns:a="http://schemas.openxmlformats.org/drawingml/2006/main" noGrp="1"/>
          </p:cNvSpPr>
          <p:nvPr/>
        </p:nvSpPr>
        <p:spPr>
          <a:xfrm xmlns:a="http://schemas.openxmlformats.org/drawingml/2006/main">
            <a:off x="10458450" y="3810000"/>
            <a:ext cx="69532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4A9EFF"/>
                </a:solidFill>
              </a:defRPr>
            </a:pPr>
            <a:r>
              <a:rPr sz="3900" b="1">
                <a:solidFill>
                  <a:srgbClr val="4A9EFF"/>
                </a:solidFill>
              </a:rPr>
              <a:t>5+ years</a:t>
            </a:r>
          </a:p>
        </p:txBody>
      </p:sp>
      <p:sp>
        <p:nvSpPr>
          <p:cNvPr id="45" name="">
            <a:extLst xmlns:a="http://schemas.openxmlformats.org/drawingml/2006/main">
              <a:ext uri="{FF2B5EF4-FFF2-40B4-BE49-F238E27FC236}">
                <a16:creationId xmlns:a16="http://schemas.microsoft.com/office/drawing/2014/main" id="{FB21D0C1-4698-4095-A01B-BFA5FF35BD47}"/>
              </a:ext>
            </a:extLst>
          </p:cNvPr>
          <p:cNvSpPr>
            <a:spLocks xmlns:a="http://schemas.openxmlformats.org/drawingml/2006/main" noGrp="1"/>
          </p:cNvSpPr>
          <p:nvPr/>
        </p:nvSpPr>
        <p:spPr>
          <a:xfrm xmlns:a="http://schemas.openxmlformats.org/drawingml/2006/main">
            <a:off x="10458450" y="4362450"/>
            <a:ext cx="69532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legacy-server life unlocked</a:t>
            </a:r>
          </a:p>
        </p:txBody>
      </p:sp>
      <p:sp>
        <p:nvSpPr>
          <p:cNvPr id="46" name="">
            <a:extLst xmlns:a="http://schemas.openxmlformats.org/drawingml/2006/main">
              <a:ext uri="{FF2B5EF4-FFF2-40B4-BE49-F238E27FC236}">
                <a16:creationId xmlns:a16="http://schemas.microsoft.com/office/drawing/2014/main" id="{5F2495E1-FCA8-4690-AC35-B3AD861C5CAA}"/>
              </a:ext>
            </a:extLst>
          </p:cNvPr>
          <p:cNvSpPr>
            <a:spLocks xmlns:a="http://schemas.openxmlformats.org/drawingml/2006/main" noGrp="1"/>
          </p:cNvSpPr>
          <p:nvPr/>
        </p:nvSpPr>
        <p:spPr>
          <a:xfrm xmlns:a="http://schemas.openxmlformats.org/drawingml/2006/main">
            <a:off x="10458450" y="4629150"/>
            <a:ext cx="69532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refresh on the operator's timeline</a:t>
            </a:r>
          </a:p>
        </p:txBody>
      </p:sp>
      <p:sp>
        <p:nvSpPr>
          <p:cNvPr id="47" name="">
            <a:extLst xmlns:a="http://schemas.openxmlformats.org/drawingml/2006/main">
              <a:ext uri="{FF2B5EF4-FFF2-40B4-BE49-F238E27FC236}">
                <a16:creationId xmlns:a16="http://schemas.microsoft.com/office/drawing/2014/main" id="{05F83C88-FDA2-44DD-B04D-52C9C993101D}"/>
              </a:ext>
            </a:extLst>
          </p:cNvPr>
          <p:cNvSpPr>
            <a:spLocks xmlns:a="http://schemas.openxmlformats.org/drawingml/2006/main" noGrp="1"/>
          </p:cNvSpPr>
          <p:nvPr/>
        </p:nvSpPr>
        <p:spPr>
          <a:xfrm xmlns:a="http://schemas.openxmlformats.org/drawingml/2006/main">
            <a:off x="10458450" y="5086350"/>
            <a:ext cx="69532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FFB547"/>
                </a:solidFill>
              </a:defRPr>
            </a:pPr>
            <a:r>
              <a:rPr sz="3900" b="1">
                <a:solidFill>
                  <a:srgbClr val="FFB547"/>
                </a:solidFill>
              </a:rPr>
              <a:t>0 forklifts</a:t>
            </a:r>
          </a:p>
        </p:txBody>
      </p:sp>
      <p:sp>
        <p:nvSpPr>
          <p:cNvPr id="48" name="">
            <a:extLst xmlns:a="http://schemas.openxmlformats.org/drawingml/2006/main">
              <a:ext uri="{FF2B5EF4-FFF2-40B4-BE49-F238E27FC236}">
                <a16:creationId xmlns:a16="http://schemas.microsoft.com/office/drawing/2014/main" id="{2F9CDD8C-6E4D-4886-A3BE-8AA4C4ED29F0}"/>
              </a:ext>
            </a:extLst>
          </p:cNvPr>
          <p:cNvSpPr>
            <a:spLocks xmlns:a="http://schemas.openxmlformats.org/drawingml/2006/main" noGrp="1"/>
          </p:cNvSpPr>
          <p:nvPr/>
        </p:nvSpPr>
        <p:spPr>
          <a:xfrm xmlns:a="http://schemas.openxmlformats.org/drawingml/2006/main">
            <a:off x="10458450" y="5638800"/>
            <a:ext cx="69532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media and drivers unchanged</a:t>
            </a:r>
          </a:p>
        </p:txBody>
      </p:sp>
      <p:sp>
        <p:nvSpPr>
          <p:cNvPr id="49" name="">
            <a:extLst xmlns:a="http://schemas.openxmlformats.org/drawingml/2006/main">
              <a:ext uri="{FF2B5EF4-FFF2-40B4-BE49-F238E27FC236}">
                <a16:creationId xmlns:a16="http://schemas.microsoft.com/office/drawing/2014/main" id="{90AEADA2-E138-4F9C-835B-B29CB6ADE3E6}"/>
              </a:ext>
            </a:extLst>
          </p:cNvPr>
          <p:cNvSpPr>
            <a:spLocks xmlns:a="http://schemas.openxmlformats.org/drawingml/2006/main" noGrp="1"/>
          </p:cNvSpPr>
          <p:nvPr/>
        </p:nvSpPr>
        <p:spPr>
          <a:xfrm xmlns:a="http://schemas.openxmlformats.org/drawingml/2006/main">
            <a:off x="10458450" y="5905500"/>
            <a:ext cx="69532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rack-level deployment, not a new data centre</a:t>
            </a:r>
          </a:p>
        </p:txBody>
      </p:sp>
      <p:sp>
        <p:nvSpPr>
          <p:cNvPr id="50" name="">
            <a:extLst xmlns:a="http://schemas.openxmlformats.org/drawingml/2006/main">
              <a:ext uri="{FF2B5EF4-FFF2-40B4-BE49-F238E27FC236}">
                <a16:creationId xmlns:a16="http://schemas.microsoft.com/office/drawing/2014/main" id="{4A9E4D85-CABE-4874-96F4-5422D4BD2944}"/>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145790092"/>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21645FF4-EECB-4E52-8056-69DAA04575C2}"/>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68D52B0A-8985-4110-9330-D801D2D7B42F}"/>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11 | REAL DEMOS - REAL NUMBERS</a:t>
            </a:r>
          </a:p>
        </p:txBody>
      </p:sp>
      <p:sp>
        <p:nvSpPr>
          <p:cNvPr id="3" name="">
            <a:extLst xmlns:a="http://schemas.openxmlformats.org/drawingml/2006/main">
              <a:ext uri="{FF2B5EF4-FFF2-40B4-BE49-F238E27FC236}">
                <a16:creationId xmlns:a16="http://schemas.microsoft.com/office/drawing/2014/main" id="{EFAE4322-D84D-46D8-932E-A631C45DCF2A}"/>
              </a:ext>
            </a:extLst>
          </p:cNvPr>
          <p:cNvSpPr>
            <a:spLocks xmlns:a="http://schemas.openxmlformats.org/drawingml/2006/main" noGrp="1"/>
          </p:cNvSpPr>
          <p:nvPr/>
        </p:nvSpPr>
        <p:spPr>
          <a:xfrm xmlns:a="http://schemas.openxmlformats.org/drawingml/2006/main">
            <a:off x="876300" y="971550"/>
            <a:ext cx="14287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Real workloads. Real numbers.</a:t>
            </a:r>
          </a:p>
        </p:txBody>
      </p:sp>
      <p:sp>
        <p:nvSpPr>
          <p:cNvPr id="4" name="">
            <a:extLst xmlns:a="http://schemas.openxmlformats.org/drawingml/2006/main">
              <a:ext uri="{FF2B5EF4-FFF2-40B4-BE49-F238E27FC236}">
                <a16:creationId xmlns:a16="http://schemas.microsoft.com/office/drawing/2014/main" id="{638CADDA-2766-499F-A313-4A8AA23D3D63}"/>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Demonstrated savings across gaming, genomics, AI training, and hyperscale projection. The same compute substrate, four very different domains.</a:t>
            </a:r>
          </a:p>
        </p:txBody>
      </p:sp>
      <p:sp>
        <p:nvSpPr>
          <p:cNvPr id="5" name="">
            <a:extLst xmlns:a="http://schemas.openxmlformats.org/drawingml/2006/main">
              <a:ext uri="{FF2B5EF4-FFF2-40B4-BE49-F238E27FC236}">
                <a16:creationId xmlns:a16="http://schemas.microsoft.com/office/drawing/2014/main" id="{53529706-2A8A-4167-8D9B-8E61BBB426B9}"/>
              </a:ext>
            </a:extLst>
          </p:cNvPr>
          <p:cNvSpPr>
            <a:spLocks xmlns:a="http://schemas.openxmlformats.org/drawingml/2006/main" noGrp="1"/>
          </p:cNvSpPr>
          <p:nvPr/>
        </p:nvSpPr>
        <p:spPr>
          <a:xfrm xmlns:a="http://schemas.openxmlformats.org/drawingml/2006/main">
            <a:off x="876300" y="4781550"/>
            <a:ext cx="3886200" cy="4762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4B9255BF-EF42-4216-ACF6-AD13148E93F4}"/>
              </a:ext>
            </a:extLst>
          </p:cNvPr>
          <p:cNvSpPr>
            <a:spLocks xmlns:a="http://schemas.openxmlformats.org/drawingml/2006/main" noGrp="1"/>
          </p:cNvSpPr>
          <p:nvPr/>
        </p:nvSpPr>
        <p:spPr>
          <a:xfrm xmlns:a="http://schemas.openxmlformats.org/drawingml/2006/main">
            <a:off x="876300" y="4991100"/>
            <a:ext cx="388620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375" b="1">
                <a:solidFill>
                  <a:srgbClr val="4A9EFF"/>
                </a:solidFill>
              </a:defRPr>
            </a:pPr>
            <a:r>
              <a:rPr sz="3375" b="1">
                <a:solidFill>
                  <a:srgbClr val="4A9EFF"/>
                </a:solidFill>
              </a:rPr>
              <a:t>50 GB -&gt; 7 MB</a:t>
            </a:r>
          </a:p>
        </p:txBody>
      </p:sp>
      <p:sp>
        <p:nvSpPr>
          <p:cNvPr id="7" name="">
            <a:extLst xmlns:a="http://schemas.openxmlformats.org/drawingml/2006/main">
              <a:ext uri="{FF2B5EF4-FFF2-40B4-BE49-F238E27FC236}">
                <a16:creationId xmlns:a16="http://schemas.microsoft.com/office/drawing/2014/main" id="{C53D5550-1246-4B35-BD80-F2AAAD3F2302}"/>
              </a:ext>
            </a:extLst>
          </p:cNvPr>
          <p:cNvSpPr>
            <a:spLocks xmlns:a="http://schemas.openxmlformats.org/drawingml/2006/main" noGrp="1"/>
          </p:cNvSpPr>
          <p:nvPr/>
        </p:nvSpPr>
        <p:spPr>
          <a:xfrm xmlns:a="http://schemas.openxmlformats.org/drawingml/2006/main">
            <a:off x="876300" y="5600700"/>
            <a:ext cx="38862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in under 5 minutes</a:t>
            </a:r>
          </a:p>
        </p:txBody>
      </p:sp>
      <p:sp>
        <p:nvSpPr>
          <p:cNvPr id="8" name="">
            <a:extLst xmlns:a="http://schemas.openxmlformats.org/drawingml/2006/main">
              <a:ext uri="{FF2B5EF4-FFF2-40B4-BE49-F238E27FC236}">
                <a16:creationId xmlns:a16="http://schemas.microsoft.com/office/drawing/2014/main" id="{0C3F765F-A1CB-4178-8A5C-CFF9FCEE3C27}"/>
              </a:ext>
            </a:extLst>
          </p:cNvPr>
          <p:cNvSpPr>
            <a:spLocks xmlns:a="http://schemas.openxmlformats.org/drawingml/2006/main" noGrp="1"/>
          </p:cNvSpPr>
          <p:nvPr/>
        </p:nvSpPr>
        <p:spPr>
          <a:xfrm xmlns:a="http://schemas.openxmlformats.org/drawingml/2006/main">
            <a:off x="876300" y="6038850"/>
            <a:ext cx="3886200" cy="419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a:solidFill>
                  <a:srgbClr val="A4ACCB"/>
                </a:solidFill>
              </a:defRPr>
            </a:pPr>
            <a:r>
              <a:rPr sz="1650">
                <a:solidFill>
                  <a:srgbClr val="A4ACCB"/>
                </a:solidFill>
              </a:rPr>
              <a:t>Gaming dataset compressed and reconstructed on a standard MacBook</a:t>
            </a:r>
          </a:p>
        </p:txBody>
      </p:sp>
      <p:sp>
        <p:nvSpPr>
          <p:cNvPr id="9" name="">
            <a:extLst xmlns:a="http://schemas.openxmlformats.org/drawingml/2006/main">
              <a:ext uri="{FF2B5EF4-FFF2-40B4-BE49-F238E27FC236}">
                <a16:creationId xmlns:a16="http://schemas.microsoft.com/office/drawing/2014/main" id="{ADCD935A-6661-4A74-8117-7EB95B055419}"/>
              </a:ext>
            </a:extLst>
          </p:cNvPr>
          <p:cNvSpPr>
            <a:spLocks xmlns:a="http://schemas.openxmlformats.org/drawingml/2006/main" noGrp="1"/>
          </p:cNvSpPr>
          <p:nvPr/>
        </p:nvSpPr>
        <p:spPr>
          <a:xfrm xmlns:a="http://schemas.openxmlformats.org/drawingml/2006/main">
            <a:off x="5086350" y="4572000"/>
            <a:ext cx="388620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1EBDB9A6-0E6D-4741-ADB5-9CCFE5E3A145}"/>
              </a:ext>
            </a:extLst>
          </p:cNvPr>
          <p:cNvSpPr>
            <a:spLocks xmlns:a="http://schemas.openxmlformats.org/drawingml/2006/main" noGrp="1"/>
          </p:cNvSpPr>
          <p:nvPr/>
        </p:nvSpPr>
        <p:spPr>
          <a:xfrm xmlns:a="http://schemas.openxmlformats.org/drawingml/2006/main">
            <a:off x="5086350" y="4781550"/>
            <a:ext cx="388620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375" b="1">
                <a:solidFill>
                  <a:srgbClr val="00D4AA"/>
                </a:solidFill>
              </a:defRPr>
            </a:pPr>
            <a:r>
              <a:rPr sz="3375" b="1">
                <a:solidFill>
                  <a:srgbClr val="00D4AA"/>
                </a:solidFill>
              </a:rPr>
              <a:t>12% smaller</a:t>
            </a:r>
          </a:p>
        </p:txBody>
      </p:sp>
      <p:sp>
        <p:nvSpPr>
          <p:cNvPr id="11" name="">
            <a:extLst xmlns:a="http://schemas.openxmlformats.org/drawingml/2006/main">
              <a:ext uri="{FF2B5EF4-FFF2-40B4-BE49-F238E27FC236}">
                <a16:creationId xmlns:a16="http://schemas.microsoft.com/office/drawing/2014/main" id="{8B6D72A2-E80A-4964-9B44-FAB3F7859F8F}"/>
              </a:ext>
            </a:extLst>
          </p:cNvPr>
          <p:cNvSpPr>
            <a:spLocks xmlns:a="http://schemas.openxmlformats.org/drawingml/2006/main" noGrp="1"/>
          </p:cNvSpPr>
          <p:nvPr/>
        </p:nvSpPr>
        <p:spPr>
          <a:xfrm xmlns:a="http://schemas.openxmlformats.org/drawingml/2006/main">
            <a:off x="5086350" y="5391150"/>
            <a:ext cx="38862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FASTQ DNA sequences</a:t>
            </a:r>
          </a:p>
        </p:txBody>
      </p:sp>
      <p:sp>
        <p:nvSpPr>
          <p:cNvPr id="12" name="">
            <a:extLst xmlns:a="http://schemas.openxmlformats.org/drawingml/2006/main">
              <a:ext uri="{FF2B5EF4-FFF2-40B4-BE49-F238E27FC236}">
                <a16:creationId xmlns:a16="http://schemas.microsoft.com/office/drawing/2014/main" id="{7EB0A94E-5A4A-456C-A5C8-F4743DBC1FF4}"/>
              </a:ext>
            </a:extLst>
          </p:cNvPr>
          <p:cNvSpPr>
            <a:spLocks xmlns:a="http://schemas.openxmlformats.org/drawingml/2006/main" noGrp="1"/>
          </p:cNvSpPr>
          <p:nvPr/>
        </p:nvSpPr>
        <p:spPr>
          <a:xfrm xmlns:a="http://schemas.openxmlformats.org/drawingml/2006/main">
            <a:off x="5086350" y="5829300"/>
            <a:ext cx="3886200" cy="8382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a:solidFill>
                  <a:srgbClr val="A4ACCB"/>
                </a:solidFill>
              </a:defRPr>
            </a:pPr>
            <a:r>
              <a:rPr sz="1650">
                <a:solidFill>
                  <a:srgbClr val="A4ACCB"/>
                </a:solidFill>
              </a:rPr>
              <a:t>SwissVault medical-storage trial: 22-minute alignment path vs 2.5 hours for the next closest state-of-the-art aligner.</a:t>
            </a:r>
          </a:p>
        </p:txBody>
      </p:sp>
      <p:sp>
        <p:nvSpPr>
          <p:cNvPr id="13" name="">
            <a:extLst xmlns:a="http://schemas.openxmlformats.org/drawingml/2006/main">
              <a:ext uri="{FF2B5EF4-FFF2-40B4-BE49-F238E27FC236}">
                <a16:creationId xmlns:a16="http://schemas.microsoft.com/office/drawing/2014/main" id="{C6EE814B-589E-4059-B96C-B22394CC0F34}"/>
              </a:ext>
            </a:extLst>
          </p:cNvPr>
          <p:cNvSpPr>
            <a:spLocks xmlns:a="http://schemas.openxmlformats.org/drawingml/2006/main" noGrp="1"/>
          </p:cNvSpPr>
          <p:nvPr/>
        </p:nvSpPr>
        <p:spPr>
          <a:xfrm xmlns:a="http://schemas.openxmlformats.org/drawingml/2006/main">
            <a:off x="9315450" y="4781550"/>
            <a:ext cx="3886200" cy="4762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0853D2A9-1B12-4680-8E08-5FE211477C88}"/>
              </a:ext>
            </a:extLst>
          </p:cNvPr>
          <p:cNvSpPr>
            <a:spLocks xmlns:a="http://schemas.openxmlformats.org/drawingml/2006/main" noGrp="1"/>
          </p:cNvSpPr>
          <p:nvPr/>
        </p:nvSpPr>
        <p:spPr>
          <a:xfrm xmlns:a="http://schemas.openxmlformats.org/drawingml/2006/main">
            <a:off x="9315450" y="4991100"/>
            <a:ext cx="388620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375" b="1">
                <a:solidFill>
                  <a:srgbClr val="FFB547"/>
                </a:solidFill>
              </a:defRPr>
            </a:pPr>
            <a:r>
              <a:rPr sz="3375" b="1">
                <a:solidFill>
                  <a:srgbClr val="FFB547"/>
                </a:solidFill>
              </a:rPr>
              <a:t>22 days -&gt; 88 min</a:t>
            </a:r>
          </a:p>
        </p:txBody>
      </p:sp>
      <p:sp>
        <p:nvSpPr>
          <p:cNvPr id="15" name="">
            <a:extLst xmlns:a="http://schemas.openxmlformats.org/drawingml/2006/main">
              <a:ext uri="{FF2B5EF4-FFF2-40B4-BE49-F238E27FC236}">
                <a16:creationId xmlns:a16="http://schemas.microsoft.com/office/drawing/2014/main" id="{C533FA92-4EB9-47CF-ADD8-FC6959482F4D}"/>
              </a:ext>
            </a:extLst>
          </p:cNvPr>
          <p:cNvSpPr>
            <a:spLocks xmlns:a="http://schemas.openxmlformats.org/drawingml/2006/main" noGrp="1"/>
          </p:cNvSpPr>
          <p:nvPr/>
        </p:nvSpPr>
        <p:spPr>
          <a:xfrm xmlns:a="http://schemas.openxmlformats.org/drawingml/2006/main">
            <a:off x="9315450" y="5600700"/>
            <a:ext cx="38862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AI training on 1 TB</a:t>
            </a:r>
          </a:p>
        </p:txBody>
      </p:sp>
      <p:sp>
        <p:nvSpPr>
          <p:cNvPr id="16" name="">
            <a:extLst xmlns:a="http://schemas.openxmlformats.org/drawingml/2006/main">
              <a:ext uri="{FF2B5EF4-FFF2-40B4-BE49-F238E27FC236}">
                <a16:creationId xmlns:a16="http://schemas.microsoft.com/office/drawing/2014/main" id="{91EFD8AB-2AE6-453F-9D29-8FB140D6505E}"/>
              </a:ext>
            </a:extLst>
          </p:cNvPr>
          <p:cNvSpPr>
            <a:spLocks xmlns:a="http://schemas.openxmlformats.org/drawingml/2006/main" noGrp="1"/>
          </p:cNvSpPr>
          <p:nvPr/>
        </p:nvSpPr>
        <p:spPr>
          <a:xfrm xmlns:a="http://schemas.openxmlformats.org/drawingml/2006/main">
            <a:off x="9315450" y="6038850"/>
            <a:ext cx="3886200" cy="419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a:solidFill>
                  <a:srgbClr val="A4ACCB"/>
                </a:solidFill>
              </a:defRPr>
            </a:pPr>
            <a:r>
              <a:rPr sz="1650">
                <a:solidFill>
                  <a:srgbClr val="A4ACCB"/>
                </a:solidFill>
              </a:rPr>
              <a:t>1.46 M Wh -&gt; 18 Wh - same workload, ~99% less energy</a:t>
            </a:r>
          </a:p>
        </p:txBody>
      </p:sp>
      <p:sp>
        <p:nvSpPr>
          <p:cNvPr id="17" name="">
            <a:extLst xmlns:a="http://schemas.openxmlformats.org/drawingml/2006/main">
              <a:ext uri="{FF2B5EF4-FFF2-40B4-BE49-F238E27FC236}">
                <a16:creationId xmlns:a16="http://schemas.microsoft.com/office/drawing/2014/main" id="{8C13E164-B033-4023-BB15-65D3C6CCD9AB}"/>
              </a:ext>
            </a:extLst>
          </p:cNvPr>
          <p:cNvSpPr>
            <a:spLocks xmlns:a="http://schemas.openxmlformats.org/drawingml/2006/main" noGrp="1"/>
          </p:cNvSpPr>
          <p:nvPr/>
        </p:nvSpPr>
        <p:spPr>
          <a:xfrm xmlns:a="http://schemas.openxmlformats.org/drawingml/2006/main">
            <a:off x="13525500" y="4781550"/>
            <a:ext cx="388620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EDFE832C-35E2-49AF-BADE-4B1C50172AA6}"/>
              </a:ext>
            </a:extLst>
          </p:cNvPr>
          <p:cNvSpPr>
            <a:spLocks xmlns:a="http://schemas.openxmlformats.org/drawingml/2006/main" noGrp="1"/>
          </p:cNvSpPr>
          <p:nvPr/>
        </p:nvSpPr>
        <p:spPr>
          <a:xfrm xmlns:a="http://schemas.openxmlformats.org/drawingml/2006/main">
            <a:off x="13525500" y="4991100"/>
            <a:ext cx="388620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375" b="1">
                <a:solidFill>
                  <a:srgbClr val="00D4AA"/>
                </a:solidFill>
              </a:defRPr>
            </a:pPr>
            <a:r>
              <a:rPr sz="3375" b="1">
                <a:solidFill>
                  <a:srgbClr val="00D4AA"/>
                </a:solidFill>
              </a:rPr>
              <a:t>$6-60 B / year</a:t>
            </a:r>
          </a:p>
        </p:txBody>
      </p:sp>
      <p:sp>
        <p:nvSpPr>
          <p:cNvPr id="19" name="">
            <a:extLst xmlns:a="http://schemas.openxmlformats.org/drawingml/2006/main">
              <a:ext uri="{FF2B5EF4-FFF2-40B4-BE49-F238E27FC236}">
                <a16:creationId xmlns:a16="http://schemas.microsoft.com/office/drawing/2014/main" id="{63EF98D5-E524-419D-AC88-EDB94DD47067}"/>
              </a:ext>
            </a:extLst>
          </p:cNvPr>
          <p:cNvSpPr>
            <a:spLocks xmlns:a="http://schemas.openxmlformats.org/drawingml/2006/main" noGrp="1"/>
          </p:cNvSpPr>
          <p:nvPr/>
        </p:nvSpPr>
        <p:spPr>
          <a:xfrm xmlns:a="http://schemas.openxmlformats.org/drawingml/2006/main">
            <a:off x="13525500" y="5600700"/>
            <a:ext cx="38862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NVIDIA-scale projection</a:t>
            </a:r>
          </a:p>
        </p:txBody>
      </p:sp>
      <p:sp>
        <p:nvSpPr>
          <p:cNvPr id="20" name="">
            <a:extLst xmlns:a="http://schemas.openxmlformats.org/drawingml/2006/main">
              <a:ext uri="{FF2B5EF4-FFF2-40B4-BE49-F238E27FC236}">
                <a16:creationId xmlns:a16="http://schemas.microsoft.com/office/drawing/2014/main" id="{B0EE2509-82C6-43B3-B038-66550587D127}"/>
              </a:ext>
            </a:extLst>
          </p:cNvPr>
          <p:cNvSpPr>
            <a:spLocks xmlns:a="http://schemas.openxmlformats.org/drawingml/2006/main" noGrp="1"/>
          </p:cNvSpPr>
          <p:nvPr/>
        </p:nvSpPr>
        <p:spPr>
          <a:xfrm xmlns:a="http://schemas.openxmlformats.org/drawingml/2006/main">
            <a:off x="13525500" y="6038850"/>
            <a:ext cx="3886200" cy="419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a:solidFill>
                  <a:srgbClr val="A4ACCB"/>
                </a:solidFill>
              </a:defRPr>
            </a:pPr>
            <a:r>
              <a:rPr sz="1650">
                <a:solidFill>
                  <a:srgbClr val="A4ACCB"/>
                </a:solidFill>
              </a:rPr>
              <a:t>Conservative 1 EB/yr -&gt; ~$6B saved. Aggressive 10 EB/yr -&gt; ~$60B saved</a:t>
            </a:r>
          </a:p>
        </p:txBody>
      </p:sp>
      <p:sp>
        <p:nvSpPr>
          <p:cNvPr id="21" name="">
            <a:extLst xmlns:a="http://schemas.openxmlformats.org/drawingml/2006/main">
              <a:ext uri="{FF2B5EF4-FFF2-40B4-BE49-F238E27FC236}">
                <a16:creationId xmlns:a16="http://schemas.microsoft.com/office/drawing/2014/main" id="{C24B98A0-32F3-494A-A8D0-FE2640E1CF85}"/>
              </a:ext>
            </a:extLst>
          </p:cNvPr>
          <p:cNvSpPr>
            <a:spLocks xmlns:a="http://schemas.openxmlformats.org/drawingml/2006/main" noGrp="1"/>
          </p:cNvSpPr>
          <p:nvPr/>
        </p:nvSpPr>
        <p:spPr>
          <a:xfrm xmlns:a="http://schemas.openxmlformats.org/drawingml/2006/main">
            <a:off x="876300" y="8991600"/>
            <a:ext cx="16535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2" name="">
            <a:extLst xmlns:a="http://schemas.openxmlformats.org/drawingml/2006/main">
              <a:ext uri="{FF2B5EF4-FFF2-40B4-BE49-F238E27FC236}">
                <a16:creationId xmlns:a16="http://schemas.microsoft.com/office/drawing/2014/main" id="{A042388D-DBA1-4020-A2D7-832A89F337F1}"/>
              </a:ext>
            </a:extLst>
          </p:cNvPr>
          <p:cNvSpPr>
            <a:spLocks xmlns:a="http://schemas.openxmlformats.org/drawingml/2006/main" noGrp="1"/>
          </p:cNvSpPr>
          <p:nvPr/>
        </p:nvSpPr>
        <p:spPr>
          <a:xfrm xmlns:a="http://schemas.openxmlformats.org/drawingml/2006/main">
            <a:off x="876300" y="9105900"/>
            <a:ext cx="1653540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i="1">
                <a:solidFill>
                  <a:srgbClr val="FFFFFF"/>
                </a:solidFill>
              </a:defRPr>
            </a:pPr>
            <a:r>
              <a:rPr sz="1875" b="1" i="1">
                <a:solidFill>
                  <a:srgbClr val="FFFFFF"/>
                </a:solidFill>
              </a:rPr>
              <a:t>Additional infrastructure benchmark: Ubuntu VM stored 45% smaller via Jam vs alternatives.</a:t>
            </a:r>
          </a:p>
        </p:txBody>
      </p:sp>
      <p:sp>
        <p:nvSpPr>
          <p:cNvPr id="23" name="">
            <a:extLst xmlns:a="http://schemas.openxmlformats.org/drawingml/2006/main">
              <a:ext uri="{FF2B5EF4-FFF2-40B4-BE49-F238E27FC236}">
                <a16:creationId xmlns:a16="http://schemas.microsoft.com/office/drawing/2014/main" id="{AEDA9C68-B7CA-4ABD-8D69-E7B250DBC8DE}"/>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86928170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E719345C-1789-4A8A-95AB-B4556666F01E}"/>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E943C434-19D4-4952-BF0D-6E4783DF8DEA}"/>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12 | WHAT JAM BECOMES</a:t>
            </a:r>
          </a:p>
        </p:txBody>
      </p:sp>
      <p:sp>
        <p:nvSpPr>
          <p:cNvPr id="3" name="">
            <a:extLst xmlns:a="http://schemas.openxmlformats.org/drawingml/2006/main">
              <a:ext uri="{FF2B5EF4-FFF2-40B4-BE49-F238E27FC236}">
                <a16:creationId xmlns:a16="http://schemas.microsoft.com/office/drawing/2014/main" id="{B0BDC493-EF63-4B2E-BAF4-4AEFA2A3DC2D}"/>
              </a:ext>
            </a:extLst>
          </p:cNvPr>
          <p:cNvSpPr>
            <a:spLocks xmlns:a="http://schemas.openxmlformats.org/drawingml/2006/main" noGrp="1"/>
          </p:cNvSpPr>
          <p:nvPr/>
        </p:nvSpPr>
        <p:spPr>
          <a:xfrm xmlns:a="http://schemas.openxmlformats.org/drawingml/2006/main">
            <a:off x="876300" y="971550"/>
            <a:ext cx="12382500" cy="1181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The Knowledge Graph is the platform move.</a:t>
            </a:r>
          </a:p>
        </p:txBody>
      </p:sp>
      <p:sp>
        <p:nvSpPr>
          <p:cNvPr id="4" name="">
            <a:extLst xmlns:a="http://schemas.openxmlformats.org/drawingml/2006/main">
              <a:ext uri="{FF2B5EF4-FFF2-40B4-BE49-F238E27FC236}">
                <a16:creationId xmlns:a16="http://schemas.microsoft.com/office/drawing/2014/main" id="{F373BB56-95F2-447A-A04A-C28C832CD899}"/>
              </a:ext>
            </a:extLst>
          </p:cNvPr>
          <p:cNvSpPr>
            <a:spLocks xmlns:a="http://schemas.openxmlformats.org/drawingml/2006/main" noGrp="1"/>
          </p:cNvSpPr>
          <p:nvPr/>
        </p:nvSpPr>
        <p:spPr>
          <a:xfrm xmlns:a="http://schemas.openxmlformats.org/drawingml/2006/main">
            <a:off x="876300" y="232410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Once Jam makes the data plane cheaper, the KG can keep entities, relationships, evidence, and model feedback live at billion-edge scale.</a:t>
            </a:r>
          </a:p>
        </p:txBody>
      </p:sp>
      <p:sp>
        <p:nvSpPr>
          <p:cNvPr id="5" name="">
            <a:extLst xmlns:a="http://schemas.openxmlformats.org/drawingml/2006/main">
              <a:ext uri="{FF2B5EF4-FFF2-40B4-BE49-F238E27FC236}">
                <a16:creationId xmlns:a16="http://schemas.microsoft.com/office/drawing/2014/main" id="{46DDE97A-4E9A-4FCC-BCE9-333CA7E161D7}"/>
              </a:ext>
            </a:extLst>
          </p:cNvPr>
          <p:cNvSpPr>
            <a:spLocks xmlns:a="http://schemas.openxmlformats.org/drawingml/2006/main" noGrp="1"/>
          </p:cNvSpPr>
          <p:nvPr/>
        </p:nvSpPr>
        <p:spPr>
          <a:xfrm xmlns:a="http://schemas.openxmlformats.org/drawingml/2006/main">
            <a:off x="914400" y="3429000"/>
            <a:ext cx="2438400" cy="1524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6" name="dc">
            <a:extLst xmlns:a="http://schemas.openxmlformats.org/drawingml/2006/main">
              <a:ext uri="{FF2B5EF4-FFF2-40B4-BE49-F238E27FC236}">
                <a16:creationId xmlns:a16="http://schemas.microsoft.com/office/drawing/2014/main" id="{07E4EB98-4FD9-444F-B683-6F114374346F}"/>
              </a:ext>
            </a:extLst>
          </p:cNvPr>
          <p:cNvSpPr>
            <a:spLocks xmlns:a="http://schemas.openxmlformats.org/drawingml/2006/main" noGrp="1"/>
          </p:cNvSpPr>
          <p:nvPr/>
        </p:nvSpPr>
        <p:spPr>
          <a:xfrm xmlns:a="http://schemas.openxmlformats.org/drawingml/2006/main">
            <a:off x="3513718" y="3409950"/>
            <a:ext cx="2465968" cy="1536700"/>
          </a:xfrm>
          <a:prstGeom xmlns:a="http://schemas.openxmlformats.org/drawingml/2006/main" prst="roundRect">
            <a:avLst>
              <a:gd name="adj" fmla="val 124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7" name="">
            <a:extLst xmlns:a="http://schemas.openxmlformats.org/drawingml/2006/main">
              <a:ext uri="{FF2B5EF4-FFF2-40B4-BE49-F238E27FC236}">
                <a16:creationId xmlns:a16="http://schemas.microsoft.com/office/drawing/2014/main" id="{3DD5A9EE-7FC7-46E3-B11F-C05F6E6A36AC}"/>
              </a:ext>
            </a:extLst>
          </p:cNvPr>
          <p:cNvSpPr>
            <a:spLocks xmlns:a="http://schemas.openxmlformats.org/drawingml/2006/main" noGrp="1"/>
          </p:cNvSpPr>
          <p:nvPr/>
        </p:nvSpPr>
        <p:spPr>
          <a:xfrm xmlns:a="http://schemas.openxmlformats.org/drawingml/2006/main">
            <a:off x="3771900" y="3638550"/>
            <a:ext cx="19240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DC</a:t>
            </a:r>
          </a:p>
        </p:txBody>
      </p:sp>
      <p:sp>
        <p:nvSpPr>
          <p:cNvPr id="8" name="">
            <a:extLst xmlns:a="http://schemas.openxmlformats.org/drawingml/2006/main">
              <a:ext uri="{FF2B5EF4-FFF2-40B4-BE49-F238E27FC236}">
                <a16:creationId xmlns:a16="http://schemas.microsoft.com/office/drawing/2014/main" id="{F03AE253-1521-471C-92F5-F9ADAEFFB108}"/>
              </a:ext>
            </a:extLst>
          </p:cNvPr>
          <p:cNvSpPr>
            <a:spLocks xmlns:a="http://schemas.openxmlformats.org/drawingml/2006/main" noGrp="1"/>
          </p:cNvSpPr>
          <p:nvPr/>
        </p:nvSpPr>
        <p:spPr>
          <a:xfrm xmlns:a="http://schemas.openxmlformats.org/drawingml/2006/main">
            <a:off x="3771900" y="3867150"/>
            <a:ext cx="19240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b="1">
                <a:solidFill>
                  <a:srgbClr val="FFFFFF"/>
                </a:solidFill>
              </a:defRPr>
            </a:pPr>
            <a:r>
              <a:rPr sz="1950" b="1">
                <a:solidFill>
                  <a:srgbClr val="FFFFFF"/>
                </a:solidFill>
              </a:rPr>
              <a:t>facility ops</a:t>
            </a:r>
          </a:p>
        </p:txBody>
      </p:sp>
      <p:sp>
        <p:nvSpPr>
          <p:cNvPr id="9" name="">
            <a:extLst xmlns:a="http://schemas.openxmlformats.org/drawingml/2006/main">
              <a:ext uri="{FF2B5EF4-FFF2-40B4-BE49-F238E27FC236}">
                <a16:creationId xmlns:a16="http://schemas.microsoft.com/office/drawing/2014/main" id="{AE3574CF-7CDB-4770-9D0A-E604D908A249}"/>
              </a:ext>
            </a:extLst>
          </p:cNvPr>
          <p:cNvSpPr>
            <a:spLocks xmlns:a="http://schemas.openxmlformats.org/drawingml/2006/main" noGrp="1"/>
          </p:cNvSpPr>
          <p:nvPr/>
        </p:nvSpPr>
        <p:spPr>
          <a:xfrm xmlns:a="http://schemas.openxmlformats.org/drawingml/2006/main">
            <a:off x="6172200" y="3429000"/>
            <a:ext cx="2438400" cy="1524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10" name="med">
            <a:extLst xmlns:a="http://schemas.openxmlformats.org/drawingml/2006/main">
              <a:ext uri="{FF2B5EF4-FFF2-40B4-BE49-F238E27FC236}">
                <a16:creationId xmlns:a16="http://schemas.microsoft.com/office/drawing/2014/main" id="{17245692-ACC1-40FD-A893-761C59062DD5}"/>
              </a:ext>
            </a:extLst>
          </p:cNvPr>
          <p:cNvSpPr>
            <a:spLocks xmlns:a="http://schemas.openxmlformats.org/drawingml/2006/main" noGrp="1"/>
          </p:cNvSpPr>
          <p:nvPr/>
        </p:nvSpPr>
        <p:spPr>
          <a:xfrm xmlns:a="http://schemas.openxmlformats.org/drawingml/2006/main">
            <a:off x="876300" y="5118100"/>
            <a:ext cx="2465968" cy="1536700"/>
          </a:xfrm>
          <a:prstGeom xmlns:a="http://schemas.openxmlformats.org/drawingml/2006/main" prst="roundRect">
            <a:avLst>
              <a:gd name="adj" fmla="val 124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1" name="">
            <a:extLst xmlns:a="http://schemas.openxmlformats.org/drawingml/2006/main">
              <a:ext uri="{FF2B5EF4-FFF2-40B4-BE49-F238E27FC236}">
                <a16:creationId xmlns:a16="http://schemas.microsoft.com/office/drawing/2014/main" id="{AD89747A-6C99-4895-834B-880DDD9977E0}"/>
              </a:ext>
            </a:extLst>
          </p:cNvPr>
          <p:cNvSpPr>
            <a:spLocks xmlns:a="http://schemas.openxmlformats.org/drawingml/2006/main" noGrp="1"/>
          </p:cNvSpPr>
          <p:nvPr/>
        </p:nvSpPr>
        <p:spPr>
          <a:xfrm xmlns:a="http://schemas.openxmlformats.org/drawingml/2006/main">
            <a:off x="1143000" y="5353050"/>
            <a:ext cx="19240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MEDICAL</a:t>
            </a:r>
          </a:p>
        </p:txBody>
      </p:sp>
      <p:sp>
        <p:nvSpPr>
          <p:cNvPr id="12" name="">
            <a:extLst xmlns:a="http://schemas.openxmlformats.org/drawingml/2006/main">
              <a:ext uri="{FF2B5EF4-FFF2-40B4-BE49-F238E27FC236}">
                <a16:creationId xmlns:a16="http://schemas.microsoft.com/office/drawing/2014/main" id="{CF2E3F1F-0C83-487E-8E58-ACAB084BD752}"/>
              </a:ext>
            </a:extLst>
          </p:cNvPr>
          <p:cNvSpPr>
            <a:spLocks xmlns:a="http://schemas.openxmlformats.org/drawingml/2006/main" noGrp="1"/>
          </p:cNvSpPr>
          <p:nvPr/>
        </p:nvSpPr>
        <p:spPr>
          <a:xfrm xmlns:a="http://schemas.openxmlformats.org/drawingml/2006/main">
            <a:off x="1143000" y="5562600"/>
            <a:ext cx="19240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b="1">
                <a:solidFill>
                  <a:srgbClr val="FFFFFF"/>
                </a:solidFill>
              </a:defRPr>
            </a:pPr>
            <a:r>
              <a:rPr sz="1950" b="1">
                <a:solidFill>
                  <a:srgbClr val="FFFFFF"/>
                </a:solidFill>
              </a:rPr>
              <a:t>genomics</a:t>
            </a:r>
          </a:p>
        </p:txBody>
      </p:sp>
      <p:sp>
        <p:nvSpPr>
          <p:cNvPr id="13" name="kg">
            <a:extLst xmlns:a="http://schemas.openxmlformats.org/drawingml/2006/main">
              <a:ext uri="{FF2B5EF4-FFF2-40B4-BE49-F238E27FC236}">
                <a16:creationId xmlns:a16="http://schemas.microsoft.com/office/drawing/2014/main" id="{53CB1651-F827-4D13-8180-1E7687BE1E84}"/>
              </a:ext>
            </a:extLst>
          </p:cNvPr>
          <p:cNvSpPr>
            <a:spLocks xmlns:a="http://schemas.openxmlformats.org/drawingml/2006/main" noGrp="1"/>
          </p:cNvSpPr>
          <p:nvPr/>
        </p:nvSpPr>
        <p:spPr>
          <a:xfrm xmlns:a="http://schemas.openxmlformats.org/drawingml/2006/main">
            <a:off x="3513718" y="5118100"/>
            <a:ext cx="2465968" cy="1536700"/>
          </a:xfrm>
          <a:prstGeom xmlns:a="http://schemas.openxmlformats.org/drawingml/2006/main" prst="roundRect">
            <a:avLst>
              <a:gd name="adj" fmla="val 1240"/>
            </a:avLst>
          </a:prstGeom>
          <a:solidFill xmlns:a="http://schemas.openxmlformats.org/drawingml/2006/main">
            <a:srgbClr val="FFB547"/>
          </a:solidFill>
          <a:ln xmlns:a="http://schemas.openxmlformats.org/drawingml/2006/main" w="9525">
            <a:solidFill>
              <a:srgbClr val="FFB547"/>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C078B046-5E82-4328-9A0D-DFD00DFB9BFD}"/>
              </a:ext>
            </a:extLst>
          </p:cNvPr>
          <p:cNvSpPr>
            <a:spLocks xmlns:a="http://schemas.openxmlformats.org/drawingml/2006/main" noGrp="1"/>
          </p:cNvSpPr>
          <p:nvPr/>
        </p:nvSpPr>
        <p:spPr>
          <a:xfrm xmlns:a="http://schemas.openxmlformats.org/drawingml/2006/main">
            <a:off x="3771900" y="5353050"/>
            <a:ext cx="19240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050" b="1">
                <a:solidFill>
                  <a:srgbClr val="050820"/>
                </a:solidFill>
              </a:defRPr>
            </a:pPr>
            <a:r>
              <a:rPr sz="4050" b="1">
                <a:solidFill>
                  <a:srgbClr val="050820"/>
                </a:solidFill>
              </a:rPr>
              <a:t>KG</a:t>
            </a:r>
          </a:p>
        </p:txBody>
      </p:sp>
      <p:sp>
        <p:nvSpPr>
          <p:cNvPr id="15" name="">
            <a:extLst xmlns:a="http://schemas.openxmlformats.org/drawingml/2006/main">
              <a:ext uri="{FF2B5EF4-FFF2-40B4-BE49-F238E27FC236}">
                <a16:creationId xmlns:a16="http://schemas.microsoft.com/office/drawing/2014/main" id="{748479E3-D77B-4C5F-99B9-177937DF9F07}"/>
              </a:ext>
            </a:extLst>
          </p:cNvPr>
          <p:cNvSpPr>
            <a:spLocks xmlns:a="http://schemas.openxmlformats.org/drawingml/2006/main" noGrp="1"/>
          </p:cNvSpPr>
          <p:nvPr/>
        </p:nvSpPr>
        <p:spPr>
          <a:xfrm xmlns:a="http://schemas.openxmlformats.org/drawingml/2006/main">
            <a:off x="3771900" y="5962650"/>
            <a:ext cx="1924050" cy="419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050820"/>
                </a:solidFill>
              </a:defRPr>
            </a:pPr>
            <a:r>
              <a:rPr sz="1650" b="1">
                <a:solidFill>
                  <a:srgbClr val="050820"/>
                </a:solidFill>
              </a:rPr>
              <a:t>entities | evidence | outcomes</a:t>
            </a:r>
          </a:p>
        </p:txBody>
      </p:sp>
      <p:sp>
        <p:nvSpPr>
          <p:cNvPr id="16" name="law">
            <a:extLst xmlns:a="http://schemas.openxmlformats.org/drawingml/2006/main">
              <a:ext uri="{FF2B5EF4-FFF2-40B4-BE49-F238E27FC236}">
                <a16:creationId xmlns:a16="http://schemas.microsoft.com/office/drawing/2014/main" id="{53A364F6-AF0C-4A85-BECD-F791A384C3FC}"/>
              </a:ext>
            </a:extLst>
          </p:cNvPr>
          <p:cNvSpPr>
            <a:spLocks xmlns:a="http://schemas.openxmlformats.org/drawingml/2006/main" noGrp="1"/>
          </p:cNvSpPr>
          <p:nvPr/>
        </p:nvSpPr>
        <p:spPr>
          <a:xfrm xmlns:a="http://schemas.openxmlformats.org/drawingml/2006/main">
            <a:off x="6151137" y="5118100"/>
            <a:ext cx="2465968" cy="1536700"/>
          </a:xfrm>
          <a:prstGeom xmlns:a="http://schemas.openxmlformats.org/drawingml/2006/main" prst="roundRect">
            <a:avLst>
              <a:gd name="adj" fmla="val 124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7" name="">
            <a:extLst xmlns:a="http://schemas.openxmlformats.org/drawingml/2006/main">
              <a:ext uri="{FF2B5EF4-FFF2-40B4-BE49-F238E27FC236}">
                <a16:creationId xmlns:a16="http://schemas.microsoft.com/office/drawing/2014/main" id="{9BD6707D-E24D-4DDB-BABC-1E0B625B5018}"/>
              </a:ext>
            </a:extLst>
          </p:cNvPr>
          <p:cNvSpPr>
            <a:spLocks xmlns:a="http://schemas.openxmlformats.org/drawingml/2006/main" noGrp="1"/>
          </p:cNvSpPr>
          <p:nvPr/>
        </p:nvSpPr>
        <p:spPr>
          <a:xfrm xmlns:a="http://schemas.openxmlformats.org/drawingml/2006/main">
            <a:off x="6419850" y="5353050"/>
            <a:ext cx="19240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LAW</a:t>
            </a:r>
          </a:p>
        </p:txBody>
      </p:sp>
      <p:sp>
        <p:nvSpPr>
          <p:cNvPr id="18" name="">
            <a:extLst xmlns:a="http://schemas.openxmlformats.org/drawingml/2006/main">
              <a:ext uri="{FF2B5EF4-FFF2-40B4-BE49-F238E27FC236}">
                <a16:creationId xmlns:a16="http://schemas.microsoft.com/office/drawing/2014/main" id="{437C6383-424E-4C6A-A1E8-7C70AF77F3D7}"/>
              </a:ext>
            </a:extLst>
          </p:cNvPr>
          <p:cNvSpPr>
            <a:spLocks xmlns:a="http://schemas.openxmlformats.org/drawingml/2006/main" noGrp="1"/>
          </p:cNvSpPr>
          <p:nvPr/>
        </p:nvSpPr>
        <p:spPr>
          <a:xfrm xmlns:a="http://schemas.openxmlformats.org/drawingml/2006/main">
            <a:off x="6419850" y="5562600"/>
            <a:ext cx="19240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b="1">
                <a:solidFill>
                  <a:srgbClr val="FFFFFF"/>
                </a:solidFill>
              </a:defRPr>
            </a:pPr>
            <a:r>
              <a:rPr sz="1950" b="1">
                <a:solidFill>
                  <a:srgbClr val="FFFFFF"/>
                </a:solidFill>
              </a:rPr>
              <a:t>matters</a:t>
            </a:r>
          </a:p>
        </p:txBody>
      </p:sp>
      <p:sp>
        <p:nvSpPr>
          <p:cNvPr id="19" name="">
            <a:extLst xmlns:a="http://schemas.openxmlformats.org/drawingml/2006/main">
              <a:ext uri="{FF2B5EF4-FFF2-40B4-BE49-F238E27FC236}">
                <a16:creationId xmlns:a16="http://schemas.microsoft.com/office/drawing/2014/main" id="{47490322-9BEE-467F-84FE-3E5C9D86D35D}"/>
              </a:ext>
            </a:extLst>
          </p:cNvPr>
          <p:cNvSpPr>
            <a:spLocks xmlns:a="http://schemas.openxmlformats.org/drawingml/2006/main" noGrp="1"/>
          </p:cNvSpPr>
          <p:nvPr/>
        </p:nvSpPr>
        <p:spPr>
          <a:xfrm xmlns:a="http://schemas.openxmlformats.org/drawingml/2006/main">
            <a:off x="914400" y="6858000"/>
            <a:ext cx="2438400" cy="1524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0" name="work">
            <a:extLst xmlns:a="http://schemas.openxmlformats.org/drawingml/2006/main">
              <a:ext uri="{FF2B5EF4-FFF2-40B4-BE49-F238E27FC236}">
                <a16:creationId xmlns:a16="http://schemas.microsoft.com/office/drawing/2014/main" id="{FDD6644D-10A2-4B0F-B243-38A43DA66F6F}"/>
              </a:ext>
            </a:extLst>
          </p:cNvPr>
          <p:cNvSpPr>
            <a:spLocks xmlns:a="http://schemas.openxmlformats.org/drawingml/2006/main" noGrp="1"/>
          </p:cNvSpPr>
          <p:nvPr/>
        </p:nvSpPr>
        <p:spPr>
          <a:xfrm xmlns:a="http://schemas.openxmlformats.org/drawingml/2006/main">
            <a:off x="3513718" y="6826250"/>
            <a:ext cx="2465968" cy="1536700"/>
          </a:xfrm>
          <a:prstGeom xmlns:a="http://schemas.openxmlformats.org/drawingml/2006/main" prst="roundRect">
            <a:avLst>
              <a:gd name="adj" fmla="val 124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21" name="">
            <a:extLst xmlns:a="http://schemas.openxmlformats.org/drawingml/2006/main">
              <a:ext uri="{FF2B5EF4-FFF2-40B4-BE49-F238E27FC236}">
                <a16:creationId xmlns:a16="http://schemas.microsoft.com/office/drawing/2014/main" id="{4ACE47AE-3FF3-4ED2-AF5F-D9282B6FDC28}"/>
              </a:ext>
            </a:extLst>
          </p:cNvPr>
          <p:cNvSpPr>
            <a:spLocks xmlns:a="http://schemas.openxmlformats.org/drawingml/2006/main" noGrp="1"/>
          </p:cNvSpPr>
          <p:nvPr/>
        </p:nvSpPr>
        <p:spPr>
          <a:xfrm xmlns:a="http://schemas.openxmlformats.org/drawingml/2006/main">
            <a:off x="3771900" y="7048500"/>
            <a:ext cx="19240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WORKSPACE</a:t>
            </a:r>
          </a:p>
        </p:txBody>
      </p:sp>
      <p:sp>
        <p:nvSpPr>
          <p:cNvPr id="22" name="">
            <a:extLst xmlns:a="http://schemas.openxmlformats.org/drawingml/2006/main">
              <a:ext uri="{FF2B5EF4-FFF2-40B4-BE49-F238E27FC236}">
                <a16:creationId xmlns:a16="http://schemas.microsoft.com/office/drawing/2014/main" id="{51FD9E8D-A6E0-4987-8AED-1C4EE3B38F9A}"/>
              </a:ext>
            </a:extLst>
          </p:cNvPr>
          <p:cNvSpPr>
            <a:spLocks xmlns:a="http://schemas.openxmlformats.org/drawingml/2006/main" noGrp="1"/>
          </p:cNvSpPr>
          <p:nvPr/>
        </p:nvSpPr>
        <p:spPr>
          <a:xfrm xmlns:a="http://schemas.openxmlformats.org/drawingml/2006/main">
            <a:off x="3771900" y="7277100"/>
            <a:ext cx="19240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b="1">
                <a:solidFill>
                  <a:srgbClr val="FFFFFF"/>
                </a:solidFill>
              </a:defRPr>
            </a:pPr>
            <a:r>
              <a:rPr sz="1950" b="1">
                <a:solidFill>
                  <a:srgbClr val="FFFFFF"/>
                </a:solidFill>
              </a:rPr>
              <a:t>business map</a:t>
            </a:r>
          </a:p>
        </p:txBody>
      </p:sp>
      <p:sp>
        <p:nvSpPr>
          <p:cNvPr id="23" name="">
            <a:extLst xmlns:a="http://schemas.openxmlformats.org/drawingml/2006/main">
              <a:ext uri="{FF2B5EF4-FFF2-40B4-BE49-F238E27FC236}">
                <a16:creationId xmlns:a16="http://schemas.microsoft.com/office/drawing/2014/main" id="{620B5F70-3CFF-45D4-9026-21D47ED6036D}"/>
              </a:ext>
            </a:extLst>
          </p:cNvPr>
          <p:cNvSpPr>
            <a:spLocks xmlns:a="http://schemas.openxmlformats.org/drawingml/2006/main" noGrp="1"/>
          </p:cNvSpPr>
          <p:nvPr/>
        </p:nvSpPr>
        <p:spPr>
          <a:xfrm xmlns:a="http://schemas.openxmlformats.org/drawingml/2006/main">
            <a:off x="6172200" y="6858000"/>
            <a:ext cx="2438400" cy="1524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4" name="jam-substrate">
            <a:extLst xmlns:a="http://schemas.openxmlformats.org/drawingml/2006/main">
              <a:ext uri="{FF2B5EF4-FFF2-40B4-BE49-F238E27FC236}">
                <a16:creationId xmlns:a16="http://schemas.microsoft.com/office/drawing/2014/main" id="{6A8FD778-7AA6-4345-B79F-841023AFDB66}"/>
              </a:ext>
            </a:extLst>
          </p:cNvPr>
          <p:cNvSpPr>
            <a:spLocks xmlns:a="http://schemas.openxmlformats.org/drawingml/2006/main" noGrp="1"/>
          </p:cNvSpPr>
          <p:nvPr/>
        </p:nvSpPr>
        <p:spPr>
          <a:xfrm xmlns:a="http://schemas.openxmlformats.org/drawingml/2006/main">
            <a:off x="876300" y="8572500"/>
            <a:ext cx="7740805" cy="533400"/>
          </a:xfrm>
          <a:prstGeom xmlns:a="http://schemas.openxmlformats.org/drawingml/2006/main" prst="roundRect">
            <a:avLst>
              <a:gd name="adj" fmla="val 3571"/>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25" name="">
            <a:extLst xmlns:a="http://schemas.openxmlformats.org/drawingml/2006/main">
              <a:ext uri="{FF2B5EF4-FFF2-40B4-BE49-F238E27FC236}">
                <a16:creationId xmlns:a16="http://schemas.microsoft.com/office/drawing/2014/main" id="{407B2138-7001-45AF-A1F1-DBF85990D98C}"/>
              </a:ext>
            </a:extLst>
          </p:cNvPr>
          <p:cNvSpPr>
            <a:spLocks xmlns:a="http://schemas.openxmlformats.org/drawingml/2006/main" noGrp="1"/>
          </p:cNvSpPr>
          <p:nvPr/>
        </p:nvSpPr>
        <p:spPr>
          <a:xfrm xmlns:a="http://schemas.openxmlformats.org/drawingml/2006/main">
            <a:off x="990600" y="8686800"/>
            <a:ext cx="750570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b="1">
                <a:solidFill>
                  <a:srgbClr val="050820"/>
                </a:solidFill>
              </a:defRPr>
            </a:pPr>
            <a:r>
              <a:rPr sz="1350" b="1">
                <a:solidFill>
                  <a:srgbClr val="050820"/>
                </a:solidFill>
              </a:rPr>
              <a:t>JAM - substrate</a:t>
            </a:r>
          </a:p>
        </p:txBody>
      </p:sp>
      <p:sp>
        <p:nvSpPr>
          <p:cNvPr id="26" name="">
            <a:extLst xmlns:a="http://schemas.openxmlformats.org/drawingml/2006/main">
              <a:ext uri="{FF2B5EF4-FFF2-40B4-BE49-F238E27FC236}">
                <a16:creationId xmlns:a16="http://schemas.microsoft.com/office/drawing/2014/main" id="{29A2DA04-8C80-4182-8DD8-D3CE4D6F3681}"/>
              </a:ext>
            </a:extLst>
          </p:cNvPr>
          <p:cNvSpPr>
            <a:spLocks xmlns:a="http://schemas.openxmlformats.org/drawingml/2006/main" noGrp="1"/>
          </p:cNvSpPr>
          <p:nvPr/>
        </p:nvSpPr>
        <p:spPr>
          <a:xfrm xmlns:a="http://schemas.openxmlformats.org/drawingml/2006/main">
            <a:off x="9277350" y="4933950"/>
            <a:ext cx="8134350" cy="15240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000" b="1">
                <a:solidFill>
                  <a:srgbClr val="FFFFFF"/>
                </a:solidFill>
              </a:defRPr>
            </a:pPr>
            <a:r>
              <a:rPr sz="3000" b="1">
                <a:solidFill>
                  <a:srgbClr val="FFFFFF"/>
                </a:solidFill>
              </a:rPr>
              <a:t>AI stops being 10 disconnected chatbots and starts being a system that knows what happened, why it happened, and what to do next.</a:t>
            </a:r>
          </a:p>
        </p:txBody>
      </p:sp>
      <p:sp>
        <p:nvSpPr>
          <p:cNvPr id="27" name="">
            <a:extLst xmlns:a="http://schemas.openxmlformats.org/drawingml/2006/main">
              <a:ext uri="{FF2B5EF4-FFF2-40B4-BE49-F238E27FC236}">
                <a16:creationId xmlns:a16="http://schemas.microsoft.com/office/drawing/2014/main" id="{A83E992A-9ED3-4E06-8F10-CA569E4EA05A}"/>
              </a:ext>
            </a:extLst>
          </p:cNvPr>
          <p:cNvSpPr>
            <a:spLocks xmlns:a="http://schemas.openxmlformats.org/drawingml/2006/main" noGrp="1"/>
          </p:cNvSpPr>
          <p:nvPr/>
        </p:nvSpPr>
        <p:spPr>
          <a:xfrm xmlns:a="http://schemas.openxmlformats.org/drawingml/2006/main">
            <a:off x="9277350" y="6743700"/>
            <a:ext cx="2476500" cy="3810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28" name="">
            <a:extLst xmlns:a="http://schemas.openxmlformats.org/drawingml/2006/main">
              <a:ext uri="{FF2B5EF4-FFF2-40B4-BE49-F238E27FC236}">
                <a16:creationId xmlns:a16="http://schemas.microsoft.com/office/drawing/2014/main" id="{23C0F991-D39A-4D55-BCDF-C5BA86F4C3EC}"/>
              </a:ext>
            </a:extLst>
          </p:cNvPr>
          <p:cNvSpPr>
            <a:spLocks xmlns:a="http://schemas.openxmlformats.org/drawingml/2006/main" noGrp="1"/>
          </p:cNvSpPr>
          <p:nvPr/>
        </p:nvSpPr>
        <p:spPr>
          <a:xfrm xmlns:a="http://schemas.openxmlformats.org/drawingml/2006/main">
            <a:off x="9277350" y="7067550"/>
            <a:ext cx="81343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wedge is consolidation below the UI. Incumbents own surfaces; Cithorum owns the map and the compute economics underneath it.</a:t>
            </a:r>
          </a:p>
        </p:txBody>
      </p:sp>
      <p:sp>
        <p:nvSpPr>
          <p:cNvPr id="29" name="">
            <a:extLst xmlns:a="http://schemas.openxmlformats.org/drawingml/2006/main">
              <a:ext uri="{FF2B5EF4-FFF2-40B4-BE49-F238E27FC236}">
                <a16:creationId xmlns:a16="http://schemas.microsoft.com/office/drawing/2014/main" id="{A43FF65C-7011-4624-ACEB-49F1519038D2}"/>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211301019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A9EB6FCB-1CDB-4D72-B20A-CBE8FFF20B11}"/>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20F9343C-1754-4499-9507-217DFF0FF20E}"/>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13 | KG AS THE SECOND VERTICAL</a:t>
            </a:r>
          </a:p>
        </p:txBody>
      </p:sp>
      <p:sp>
        <p:nvSpPr>
          <p:cNvPr id="3" name="">
            <a:extLst xmlns:a="http://schemas.openxmlformats.org/drawingml/2006/main">
              <a:ext uri="{FF2B5EF4-FFF2-40B4-BE49-F238E27FC236}">
                <a16:creationId xmlns:a16="http://schemas.microsoft.com/office/drawing/2014/main" id="{9F66A942-9749-4374-8BAF-8A1486BAF3E8}"/>
              </a:ext>
            </a:extLst>
          </p:cNvPr>
          <p:cNvSpPr>
            <a:spLocks xmlns:a="http://schemas.openxmlformats.org/drawingml/2006/main" noGrp="1"/>
          </p:cNvSpPr>
          <p:nvPr/>
        </p:nvSpPr>
        <p:spPr>
          <a:xfrm xmlns:a="http://schemas.openxmlformats.org/drawingml/2006/main">
            <a:off x="876300" y="971550"/>
            <a:ext cx="14287500" cy="1181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Jam wins the data centre. The KG wins everything else.</a:t>
            </a:r>
          </a:p>
        </p:txBody>
      </p:sp>
      <p:sp>
        <p:nvSpPr>
          <p:cNvPr id="4" name="">
            <a:extLst xmlns:a="http://schemas.openxmlformats.org/drawingml/2006/main">
              <a:ext uri="{FF2B5EF4-FFF2-40B4-BE49-F238E27FC236}">
                <a16:creationId xmlns:a16="http://schemas.microsoft.com/office/drawing/2014/main" id="{1CC2BCEA-8573-4185-A53E-9D03BB4436FF}"/>
              </a:ext>
            </a:extLst>
          </p:cNvPr>
          <p:cNvSpPr>
            <a:spLocks xmlns:a="http://schemas.openxmlformats.org/drawingml/2006/main" noGrp="1"/>
          </p:cNvSpPr>
          <p:nvPr/>
        </p:nvSpPr>
        <p:spPr>
          <a:xfrm xmlns:a="http://schemas.openxmlformats.org/drawingml/2006/main">
            <a:off x="876300" y="2324100"/>
            <a:ext cx="112395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Three stages. Every stage earns the next. All on the same Jam substrate.</a:t>
            </a:r>
          </a:p>
        </p:txBody>
      </p:sp>
      <p:sp>
        <p:nvSpPr>
          <p:cNvPr id="5" name="">
            <a:extLst xmlns:a="http://schemas.openxmlformats.org/drawingml/2006/main">
              <a:ext uri="{FF2B5EF4-FFF2-40B4-BE49-F238E27FC236}">
                <a16:creationId xmlns:a16="http://schemas.microsoft.com/office/drawing/2014/main" id="{5F2187B3-537F-4228-A074-261B48CA40E6}"/>
              </a:ext>
            </a:extLst>
          </p:cNvPr>
          <p:cNvSpPr>
            <a:spLocks xmlns:a="http://schemas.openxmlformats.org/drawingml/2006/main" noGrp="1"/>
          </p:cNvSpPr>
          <p:nvPr/>
        </p:nvSpPr>
        <p:spPr>
          <a:xfrm xmlns:a="http://schemas.openxmlformats.org/drawingml/2006/main">
            <a:off x="876300" y="3524250"/>
            <a:ext cx="5314950" cy="4762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488DC536-F739-4D88-BEE3-03D11D25756C}"/>
              </a:ext>
            </a:extLst>
          </p:cNvPr>
          <p:cNvSpPr>
            <a:spLocks xmlns:a="http://schemas.openxmlformats.org/drawingml/2006/main" noGrp="1"/>
          </p:cNvSpPr>
          <p:nvPr/>
        </p:nvSpPr>
        <p:spPr>
          <a:xfrm xmlns:a="http://schemas.openxmlformats.org/drawingml/2006/main">
            <a:off x="876300" y="3733800"/>
            <a:ext cx="53149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Stage 1 - Jam alone</a:t>
            </a:r>
          </a:p>
        </p:txBody>
      </p:sp>
      <p:sp>
        <p:nvSpPr>
          <p:cNvPr id="7" name="">
            <a:extLst xmlns:a="http://schemas.openxmlformats.org/drawingml/2006/main">
              <a:ext uri="{FF2B5EF4-FFF2-40B4-BE49-F238E27FC236}">
                <a16:creationId xmlns:a16="http://schemas.microsoft.com/office/drawing/2014/main" id="{EE43C8D9-DADE-4CBA-B9C7-4CF505F7F908}"/>
              </a:ext>
            </a:extLst>
          </p:cNvPr>
          <p:cNvSpPr>
            <a:spLocks xmlns:a="http://schemas.openxmlformats.org/drawingml/2006/main" noGrp="1"/>
          </p:cNvSpPr>
          <p:nvPr/>
        </p:nvSpPr>
        <p:spPr>
          <a:xfrm xmlns:a="http://schemas.openxmlformats.org/drawingml/2006/main">
            <a:off x="876300" y="4210050"/>
            <a:ext cx="531495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Data-centre operators license Jam for storage + compute + network savings. Single-vertical substrate.</a:t>
            </a:r>
          </a:p>
        </p:txBody>
      </p:sp>
      <p:sp>
        <p:nvSpPr>
          <p:cNvPr id="8" name="">
            <a:extLst xmlns:a="http://schemas.openxmlformats.org/drawingml/2006/main">
              <a:ext uri="{FF2B5EF4-FFF2-40B4-BE49-F238E27FC236}">
                <a16:creationId xmlns:a16="http://schemas.microsoft.com/office/drawing/2014/main" id="{61CD84A0-B9AF-4081-BB4F-706A88205E5D}"/>
              </a:ext>
            </a:extLst>
          </p:cNvPr>
          <p:cNvSpPr>
            <a:spLocks xmlns:a="http://schemas.openxmlformats.org/drawingml/2006/main" noGrp="1"/>
          </p:cNvSpPr>
          <p:nvPr/>
        </p:nvSpPr>
        <p:spPr>
          <a:xfrm xmlns:a="http://schemas.openxmlformats.org/drawingml/2006/main">
            <a:off x="914400" y="4800600"/>
            <a:ext cx="5334000" cy="1524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9" name="">
            <a:extLst xmlns:a="http://schemas.openxmlformats.org/drawingml/2006/main">
              <a:ext uri="{FF2B5EF4-FFF2-40B4-BE49-F238E27FC236}">
                <a16:creationId xmlns:a16="http://schemas.microsoft.com/office/drawing/2014/main" id="{C9CA1231-2D3B-4177-BC0B-8206C5AAFB4E}"/>
              </a:ext>
            </a:extLst>
          </p:cNvPr>
          <p:cNvSpPr>
            <a:spLocks xmlns:a="http://schemas.openxmlformats.org/drawingml/2006/main" noGrp="1"/>
          </p:cNvSpPr>
          <p:nvPr/>
        </p:nvSpPr>
        <p:spPr>
          <a:xfrm xmlns:a="http://schemas.openxmlformats.org/drawingml/2006/main">
            <a:off x="876300" y="5219700"/>
            <a:ext cx="85725" cy="85725"/>
          </a:xfrm>
          <a:prstGeom xmlns:a="http://schemas.openxmlformats.org/drawingml/2006/main" prst="ellipse">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919B0FBE-72FA-486C-97AE-58AC989EEF23}"/>
              </a:ext>
            </a:extLst>
          </p:cNvPr>
          <p:cNvSpPr>
            <a:spLocks xmlns:a="http://schemas.openxmlformats.org/drawingml/2006/main" noGrp="1"/>
          </p:cNvSpPr>
          <p:nvPr/>
        </p:nvSpPr>
        <p:spPr>
          <a:xfrm xmlns:a="http://schemas.openxmlformats.org/drawingml/2006/main">
            <a:off x="1123950" y="5143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50% storage drop</a:t>
            </a:r>
          </a:p>
        </p:txBody>
      </p:sp>
      <p:sp>
        <p:nvSpPr>
          <p:cNvPr id="11" name="">
            <a:extLst xmlns:a="http://schemas.openxmlformats.org/drawingml/2006/main">
              <a:ext uri="{FF2B5EF4-FFF2-40B4-BE49-F238E27FC236}">
                <a16:creationId xmlns:a16="http://schemas.microsoft.com/office/drawing/2014/main" id="{4FC81FB5-43F0-4E9A-9489-C9529E673D62}"/>
              </a:ext>
            </a:extLst>
          </p:cNvPr>
          <p:cNvSpPr>
            <a:spLocks xmlns:a="http://schemas.openxmlformats.org/drawingml/2006/main" noGrp="1"/>
          </p:cNvSpPr>
          <p:nvPr/>
        </p:nvSpPr>
        <p:spPr>
          <a:xfrm xmlns:a="http://schemas.openxmlformats.org/drawingml/2006/main">
            <a:off x="876300" y="5600700"/>
            <a:ext cx="85725" cy="85725"/>
          </a:xfrm>
          <a:prstGeom xmlns:a="http://schemas.openxmlformats.org/drawingml/2006/main" prst="ellipse">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FD024748-DAF5-4F3F-8422-1940F7E7DE00}"/>
              </a:ext>
            </a:extLst>
          </p:cNvPr>
          <p:cNvSpPr>
            <a:spLocks xmlns:a="http://schemas.openxmlformats.org/drawingml/2006/main" noGrp="1"/>
          </p:cNvSpPr>
          <p:nvPr/>
        </p:nvSpPr>
        <p:spPr>
          <a:xfrm xmlns:a="http://schemas.openxmlformats.org/drawingml/2006/main">
            <a:off x="1123950" y="5524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26% facility power drop</a:t>
            </a:r>
          </a:p>
        </p:txBody>
      </p:sp>
      <p:sp>
        <p:nvSpPr>
          <p:cNvPr id="13" name="">
            <a:extLst xmlns:a="http://schemas.openxmlformats.org/drawingml/2006/main">
              <a:ext uri="{FF2B5EF4-FFF2-40B4-BE49-F238E27FC236}">
                <a16:creationId xmlns:a16="http://schemas.microsoft.com/office/drawing/2014/main" id="{3366FA6E-887D-4CAF-B345-D6E0FC68B976}"/>
              </a:ext>
            </a:extLst>
          </p:cNvPr>
          <p:cNvSpPr>
            <a:spLocks xmlns:a="http://schemas.openxmlformats.org/drawingml/2006/main" noGrp="1"/>
          </p:cNvSpPr>
          <p:nvPr/>
        </p:nvSpPr>
        <p:spPr>
          <a:xfrm xmlns:a="http://schemas.openxmlformats.org/drawingml/2006/main">
            <a:off x="876300" y="5981700"/>
            <a:ext cx="85725" cy="85725"/>
          </a:xfrm>
          <a:prstGeom xmlns:a="http://schemas.openxmlformats.org/drawingml/2006/main" prst="ellipse">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517DAD1F-8404-4699-A406-CCD7B66E093A}"/>
              </a:ext>
            </a:extLst>
          </p:cNvPr>
          <p:cNvSpPr>
            <a:spLocks xmlns:a="http://schemas.openxmlformats.org/drawingml/2006/main" noGrp="1"/>
          </p:cNvSpPr>
          <p:nvPr/>
        </p:nvSpPr>
        <p:spPr>
          <a:xfrm xmlns:a="http://schemas.openxmlformats.org/drawingml/2006/main">
            <a:off x="1123950" y="5905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$325M 5-yr TCO</a:t>
            </a:r>
          </a:p>
        </p:txBody>
      </p:sp>
      <p:sp>
        <p:nvSpPr>
          <p:cNvPr id="15" name="">
            <a:extLst xmlns:a="http://schemas.openxmlformats.org/drawingml/2006/main">
              <a:ext uri="{FF2B5EF4-FFF2-40B4-BE49-F238E27FC236}">
                <a16:creationId xmlns:a16="http://schemas.microsoft.com/office/drawing/2014/main" id="{3888F022-1737-43DD-9277-097A8C54604E}"/>
              </a:ext>
            </a:extLst>
          </p:cNvPr>
          <p:cNvSpPr>
            <a:spLocks xmlns:a="http://schemas.openxmlformats.org/drawingml/2006/main" noGrp="1"/>
          </p:cNvSpPr>
          <p:nvPr/>
        </p:nvSpPr>
        <p:spPr>
          <a:xfrm xmlns:a="http://schemas.openxmlformats.org/drawingml/2006/main">
            <a:off x="6496050" y="3409950"/>
            <a:ext cx="531495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E64BE1B3-5133-4432-AF45-16DA376098A9}"/>
              </a:ext>
            </a:extLst>
          </p:cNvPr>
          <p:cNvSpPr>
            <a:spLocks xmlns:a="http://schemas.openxmlformats.org/drawingml/2006/main" noGrp="1"/>
          </p:cNvSpPr>
          <p:nvPr/>
        </p:nvSpPr>
        <p:spPr>
          <a:xfrm xmlns:a="http://schemas.openxmlformats.org/drawingml/2006/main">
            <a:off x="6496050" y="3638550"/>
            <a:ext cx="53149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Stage 2 - Jam + KG on DC</a:t>
            </a:r>
          </a:p>
        </p:txBody>
      </p:sp>
      <p:sp>
        <p:nvSpPr>
          <p:cNvPr id="17" name="">
            <a:extLst xmlns:a="http://schemas.openxmlformats.org/drawingml/2006/main">
              <a:ext uri="{FF2B5EF4-FFF2-40B4-BE49-F238E27FC236}">
                <a16:creationId xmlns:a16="http://schemas.microsoft.com/office/drawing/2014/main" id="{FDA5C218-F840-4BF5-90C4-464B70B8D051}"/>
              </a:ext>
            </a:extLst>
          </p:cNvPr>
          <p:cNvSpPr>
            <a:spLocks xmlns:a="http://schemas.openxmlformats.org/drawingml/2006/main" noGrp="1"/>
          </p:cNvSpPr>
          <p:nvPr/>
        </p:nvSpPr>
        <p:spPr>
          <a:xfrm xmlns:a="http://schemas.openxmlformats.org/drawingml/2006/main">
            <a:off x="6496050" y="4114800"/>
            <a:ext cx="5314950" cy="666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Overlay the Knowledge Graph on the same Jam-compressed data plane. Autonomous workload placement, energy shaping, incident response.</a:t>
            </a:r>
          </a:p>
        </p:txBody>
      </p:sp>
      <p:sp>
        <p:nvSpPr>
          <p:cNvPr id="18" name="">
            <a:extLst xmlns:a="http://schemas.openxmlformats.org/drawingml/2006/main">
              <a:ext uri="{FF2B5EF4-FFF2-40B4-BE49-F238E27FC236}">
                <a16:creationId xmlns:a16="http://schemas.microsoft.com/office/drawing/2014/main" id="{2AF906BD-DBEB-41F5-AA37-A0DDA7B94B78}"/>
              </a:ext>
            </a:extLst>
          </p:cNvPr>
          <p:cNvSpPr>
            <a:spLocks xmlns:a="http://schemas.openxmlformats.org/drawingml/2006/main" noGrp="1"/>
          </p:cNvSpPr>
          <p:nvPr/>
        </p:nvSpPr>
        <p:spPr>
          <a:xfrm xmlns:a="http://schemas.openxmlformats.org/drawingml/2006/main">
            <a:off x="6477000" y="4953000"/>
            <a:ext cx="5334000" cy="1524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19" name="">
            <a:extLst xmlns:a="http://schemas.openxmlformats.org/drawingml/2006/main">
              <a:ext uri="{FF2B5EF4-FFF2-40B4-BE49-F238E27FC236}">
                <a16:creationId xmlns:a16="http://schemas.microsoft.com/office/drawing/2014/main" id="{E4EE96E6-D962-48A4-ADD2-2B8B3431FEC6}"/>
              </a:ext>
            </a:extLst>
          </p:cNvPr>
          <p:cNvSpPr>
            <a:spLocks xmlns:a="http://schemas.openxmlformats.org/drawingml/2006/main" noGrp="1"/>
          </p:cNvSpPr>
          <p:nvPr/>
        </p:nvSpPr>
        <p:spPr>
          <a:xfrm xmlns:a="http://schemas.openxmlformats.org/drawingml/2006/main">
            <a:off x="6496050" y="5314950"/>
            <a:ext cx="85725" cy="85725"/>
          </a:xfrm>
          <a:prstGeom xmlns:a="http://schemas.openxmlformats.org/drawingml/2006/main" prst="ellipse">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20" name="">
            <a:extLst xmlns:a="http://schemas.openxmlformats.org/drawingml/2006/main">
              <a:ext uri="{FF2B5EF4-FFF2-40B4-BE49-F238E27FC236}">
                <a16:creationId xmlns:a16="http://schemas.microsoft.com/office/drawing/2014/main" id="{5B23C71F-B22E-4918-953F-6A9EB02029B8}"/>
              </a:ext>
            </a:extLst>
          </p:cNvPr>
          <p:cNvSpPr>
            <a:spLocks xmlns:a="http://schemas.openxmlformats.org/drawingml/2006/main" noGrp="1"/>
          </p:cNvSpPr>
          <p:nvPr/>
        </p:nvSpPr>
        <p:spPr>
          <a:xfrm xmlns:a="http://schemas.openxmlformats.org/drawingml/2006/main">
            <a:off x="6724650" y="52578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Autonomous capacity expansion</a:t>
            </a:r>
          </a:p>
        </p:txBody>
      </p:sp>
      <p:sp>
        <p:nvSpPr>
          <p:cNvPr id="21" name="">
            <a:extLst xmlns:a="http://schemas.openxmlformats.org/drawingml/2006/main">
              <a:ext uri="{FF2B5EF4-FFF2-40B4-BE49-F238E27FC236}">
                <a16:creationId xmlns:a16="http://schemas.microsoft.com/office/drawing/2014/main" id="{3445F56E-9BA4-4AC1-A554-A7984F8E7DFA}"/>
              </a:ext>
            </a:extLst>
          </p:cNvPr>
          <p:cNvSpPr>
            <a:spLocks xmlns:a="http://schemas.openxmlformats.org/drawingml/2006/main" noGrp="1"/>
          </p:cNvSpPr>
          <p:nvPr/>
        </p:nvSpPr>
        <p:spPr>
          <a:xfrm xmlns:a="http://schemas.openxmlformats.org/drawingml/2006/main">
            <a:off x="6496050" y="5695950"/>
            <a:ext cx="85725" cy="85725"/>
          </a:xfrm>
          <a:prstGeom xmlns:a="http://schemas.openxmlformats.org/drawingml/2006/main" prst="ellipse">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22" name="">
            <a:extLst xmlns:a="http://schemas.openxmlformats.org/drawingml/2006/main">
              <a:ext uri="{FF2B5EF4-FFF2-40B4-BE49-F238E27FC236}">
                <a16:creationId xmlns:a16="http://schemas.microsoft.com/office/drawing/2014/main" id="{F5FA1EF4-83D6-41E1-8393-27353E9665A8}"/>
              </a:ext>
            </a:extLst>
          </p:cNvPr>
          <p:cNvSpPr>
            <a:spLocks xmlns:a="http://schemas.openxmlformats.org/drawingml/2006/main" noGrp="1"/>
          </p:cNvSpPr>
          <p:nvPr/>
        </p:nvSpPr>
        <p:spPr>
          <a:xfrm xmlns:a="http://schemas.openxmlformats.org/drawingml/2006/main">
            <a:off x="6724650" y="56388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Self-healing facilities</a:t>
            </a:r>
          </a:p>
        </p:txBody>
      </p:sp>
      <p:sp>
        <p:nvSpPr>
          <p:cNvPr id="23" name="">
            <a:extLst xmlns:a="http://schemas.openxmlformats.org/drawingml/2006/main">
              <a:ext uri="{FF2B5EF4-FFF2-40B4-BE49-F238E27FC236}">
                <a16:creationId xmlns:a16="http://schemas.microsoft.com/office/drawing/2014/main" id="{8C172C20-DEA3-445F-B52C-242D472F6143}"/>
              </a:ext>
            </a:extLst>
          </p:cNvPr>
          <p:cNvSpPr>
            <a:spLocks xmlns:a="http://schemas.openxmlformats.org/drawingml/2006/main" noGrp="1"/>
          </p:cNvSpPr>
          <p:nvPr/>
        </p:nvSpPr>
        <p:spPr>
          <a:xfrm xmlns:a="http://schemas.openxmlformats.org/drawingml/2006/main">
            <a:off x="6496050" y="6076950"/>
            <a:ext cx="85725" cy="85725"/>
          </a:xfrm>
          <a:prstGeom xmlns:a="http://schemas.openxmlformats.org/drawingml/2006/main" prst="ellipse">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24" name="">
            <a:extLst xmlns:a="http://schemas.openxmlformats.org/drawingml/2006/main">
              <a:ext uri="{FF2B5EF4-FFF2-40B4-BE49-F238E27FC236}">
                <a16:creationId xmlns:a16="http://schemas.microsoft.com/office/drawing/2014/main" id="{3ACE9B64-17E3-4175-8F41-93E909E2B273}"/>
              </a:ext>
            </a:extLst>
          </p:cNvPr>
          <p:cNvSpPr>
            <a:spLocks xmlns:a="http://schemas.openxmlformats.org/drawingml/2006/main" noGrp="1"/>
          </p:cNvSpPr>
          <p:nvPr/>
        </p:nvSpPr>
        <p:spPr>
          <a:xfrm xmlns:a="http://schemas.openxmlformats.org/drawingml/2006/main">
            <a:off x="6724650" y="60198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Cross-operator benchmarks</a:t>
            </a:r>
          </a:p>
        </p:txBody>
      </p:sp>
      <p:sp>
        <p:nvSpPr>
          <p:cNvPr id="25" name="">
            <a:extLst xmlns:a="http://schemas.openxmlformats.org/drawingml/2006/main">
              <a:ext uri="{FF2B5EF4-FFF2-40B4-BE49-F238E27FC236}">
                <a16:creationId xmlns:a16="http://schemas.microsoft.com/office/drawing/2014/main" id="{332F46A9-F79D-4FDF-A619-DC6B537E48E7}"/>
              </a:ext>
            </a:extLst>
          </p:cNvPr>
          <p:cNvSpPr>
            <a:spLocks xmlns:a="http://schemas.openxmlformats.org/drawingml/2006/main" noGrp="1"/>
          </p:cNvSpPr>
          <p:nvPr/>
        </p:nvSpPr>
        <p:spPr>
          <a:xfrm xmlns:a="http://schemas.openxmlformats.org/drawingml/2006/main">
            <a:off x="12096750" y="3524250"/>
            <a:ext cx="5314950" cy="4762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26" name="">
            <a:extLst xmlns:a="http://schemas.openxmlformats.org/drawingml/2006/main">
              <a:ext uri="{FF2B5EF4-FFF2-40B4-BE49-F238E27FC236}">
                <a16:creationId xmlns:a16="http://schemas.microsoft.com/office/drawing/2014/main" id="{DB582069-E4A2-4FC2-A017-39C01F802F66}"/>
              </a:ext>
            </a:extLst>
          </p:cNvPr>
          <p:cNvSpPr>
            <a:spLocks xmlns:a="http://schemas.openxmlformats.org/drawingml/2006/main" noGrp="1"/>
          </p:cNvSpPr>
          <p:nvPr/>
        </p:nvSpPr>
        <p:spPr>
          <a:xfrm xmlns:a="http://schemas.openxmlformats.org/drawingml/2006/main">
            <a:off x="12096750" y="3733800"/>
            <a:ext cx="53149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Stage 3 - KG opens new verticals</a:t>
            </a:r>
          </a:p>
        </p:txBody>
      </p:sp>
      <p:sp>
        <p:nvSpPr>
          <p:cNvPr id="27" name="">
            <a:extLst xmlns:a="http://schemas.openxmlformats.org/drawingml/2006/main">
              <a:ext uri="{FF2B5EF4-FFF2-40B4-BE49-F238E27FC236}">
                <a16:creationId xmlns:a16="http://schemas.microsoft.com/office/drawing/2014/main" id="{867BE41B-64E1-4085-B592-EE266F72E55A}"/>
              </a:ext>
            </a:extLst>
          </p:cNvPr>
          <p:cNvSpPr>
            <a:spLocks xmlns:a="http://schemas.openxmlformats.org/drawingml/2006/main" noGrp="1"/>
          </p:cNvSpPr>
          <p:nvPr/>
        </p:nvSpPr>
        <p:spPr>
          <a:xfrm xmlns:a="http://schemas.openxmlformats.org/drawingml/2006/main">
            <a:off x="12096750" y="4210050"/>
            <a:ext cx="531495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Same substrate, new domain models. Medical genomics, Law in Y2, Commercial Workspace in Y3.</a:t>
            </a:r>
          </a:p>
        </p:txBody>
      </p:sp>
      <p:sp>
        <p:nvSpPr>
          <p:cNvPr id="28" name="">
            <a:extLst xmlns:a="http://schemas.openxmlformats.org/drawingml/2006/main">
              <a:ext uri="{FF2B5EF4-FFF2-40B4-BE49-F238E27FC236}">
                <a16:creationId xmlns:a16="http://schemas.microsoft.com/office/drawing/2014/main" id="{D6A81EEE-85D1-4A1E-9F00-A0738BC8EC27}"/>
              </a:ext>
            </a:extLst>
          </p:cNvPr>
          <p:cNvSpPr>
            <a:spLocks xmlns:a="http://schemas.openxmlformats.org/drawingml/2006/main" noGrp="1"/>
          </p:cNvSpPr>
          <p:nvPr/>
        </p:nvSpPr>
        <p:spPr>
          <a:xfrm xmlns:a="http://schemas.openxmlformats.org/drawingml/2006/main">
            <a:off x="12115800" y="4800600"/>
            <a:ext cx="5334000" cy="1524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9" name="">
            <a:extLst xmlns:a="http://schemas.openxmlformats.org/drawingml/2006/main">
              <a:ext uri="{FF2B5EF4-FFF2-40B4-BE49-F238E27FC236}">
                <a16:creationId xmlns:a16="http://schemas.microsoft.com/office/drawing/2014/main" id="{C16A95E3-47C9-4DA6-8FAB-696A9769593B}"/>
              </a:ext>
            </a:extLst>
          </p:cNvPr>
          <p:cNvSpPr>
            <a:spLocks xmlns:a="http://schemas.openxmlformats.org/drawingml/2006/main" noGrp="1"/>
          </p:cNvSpPr>
          <p:nvPr/>
        </p:nvSpPr>
        <p:spPr>
          <a:xfrm xmlns:a="http://schemas.openxmlformats.org/drawingml/2006/main">
            <a:off x="12096750" y="5219700"/>
            <a:ext cx="85725" cy="85725"/>
          </a:xfrm>
          <a:prstGeom xmlns:a="http://schemas.openxmlformats.org/drawingml/2006/main" prst="ellipse">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30" name="">
            <a:extLst xmlns:a="http://schemas.openxmlformats.org/drawingml/2006/main">
              <a:ext uri="{FF2B5EF4-FFF2-40B4-BE49-F238E27FC236}">
                <a16:creationId xmlns:a16="http://schemas.microsoft.com/office/drawing/2014/main" id="{8DEDD418-32D2-4448-992D-5A20F22682E9}"/>
              </a:ext>
            </a:extLst>
          </p:cNvPr>
          <p:cNvSpPr>
            <a:spLocks xmlns:a="http://schemas.openxmlformats.org/drawingml/2006/main" noGrp="1"/>
          </p:cNvSpPr>
          <p:nvPr/>
        </p:nvSpPr>
        <p:spPr>
          <a:xfrm xmlns:a="http://schemas.openxmlformats.org/drawingml/2006/main">
            <a:off x="12344400" y="5143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4 verticals, 1 substrate</a:t>
            </a:r>
          </a:p>
        </p:txBody>
      </p:sp>
      <p:sp>
        <p:nvSpPr>
          <p:cNvPr id="31" name="">
            <a:extLst xmlns:a="http://schemas.openxmlformats.org/drawingml/2006/main">
              <a:ext uri="{FF2B5EF4-FFF2-40B4-BE49-F238E27FC236}">
                <a16:creationId xmlns:a16="http://schemas.microsoft.com/office/drawing/2014/main" id="{718FE15D-D4F5-464E-9E18-EEE3992AD75D}"/>
              </a:ext>
            </a:extLst>
          </p:cNvPr>
          <p:cNvSpPr>
            <a:spLocks xmlns:a="http://schemas.openxmlformats.org/drawingml/2006/main" noGrp="1"/>
          </p:cNvSpPr>
          <p:nvPr/>
        </p:nvSpPr>
        <p:spPr>
          <a:xfrm xmlns:a="http://schemas.openxmlformats.org/drawingml/2006/main">
            <a:off x="12096750" y="5600700"/>
            <a:ext cx="85725" cy="85725"/>
          </a:xfrm>
          <a:prstGeom xmlns:a="http://schemas.openxmlformats.org/drawingml/2006/main" prst="ellipse">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32" name="">
            <a:extLst xmlns:a="http://schemas.openxmlformats.org/drawingml/2006/main">
              <a:ext uri="{FF2B5EF4-FFF2-40B4-BE49-F238E27FC236}">
                <a16:creationId xmlns:a16="http://schemas.microsoft.com/office/drawing/2014/main" id="{8AD80CC6-3CD9-4676-A834-86CDCBA8C5D7}"/>
              </a:ext>
            </a:extLst>
          </p:cNvPr>
          <p:cNvSpPr>
            <a:spLocks xmlns:a="http://schemas.openxmlformats.org/drawingml/2006/main" noGrp="1"/>
          </p:cNvSpPr>
          <p:nvPr/>
        </p:nvSpPr>
        <p:spPr>
          <a:xfrm xmlns:a="http://schemas.openxmlformats.org/drawingml/2006/main">
            <a:off x="12344400" y="5524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Network effects compound</a:t>
            </a:r>
          </a:p>
        </p:txBody>
      </p:sp>
      <p:sp>
        <p:nvSpPr>
          <p:cNvPr id="33" name="">
            <a:extLst xmlns:a="http://schemas.openxmlformats.org/drawingml/2006/main">
              <a:ext uri="{FF2B5EF4-FFF2-40B4-BE49-F238E27FC236}">
                <a16:creationId xmlns:a16="http://schemas.microsoft.com/office/drawing/2014/main" id="{8BD123B8-CBD9-421B-AEF7-8FCE8F6A7223}"/>
              </a:ext>
            </a:extLst>
          </p:cNvPr>
          <p:cNvSpPr>
            <a:spLocks xmlns:a="http://schemas.openxmlformats.org/drawingml/2006/main" noGrp="1"/>
          </p:cNvSpPr>
          <p:nvPr/>
        </p:nvSpPr>
        <p:spPr>
          <a:xfrm xmlns:a="http://schemas.openxmlformats.org/drawingml/2006/main">
            <a:off x="12096750" y="5981700"/>
            <a:ext cx="85725" cy="85725"/>
          </a:xfrm>
          <a:prstGeom xmlns:a="http://schemas.openxmlformats.org/drawingml/2006/main" prst="ellipse">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34" name="">
            <a:extLst xmlns:a="http://schemas.openxmlformats.org/drawingml/2006/main">
              <a:ext uri="{FF2B5EF4-FFF2-40B4-BE49-F238E27FC236}">
                <a16:creationId xmlns:a16="http://schemas.microsoft.com/office/drawing/2014/main" id="{09E33550-94EF-4729-80D7-E2509582D170}"/>
              </a:ext>
            </a:extLst>
          </p:cNvPr>
          <p:cNvSpPr>
            <a:spLocks xmlns:a="http://schemas.openxmlformats.org/drawingml/2006/main" noGrp="1"/>
          </p:cNvSpPr>
          <p:nvPr/>
        </p:nvSpPr>
        <p:spPr>
          <a:xfrm xmlns:a="http://schemas.openxmlformats.org/drawingml/2006/main">
            <a:off x="12344400" y="5905500"/>
            <a:ext cx="50673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Cross-vertical insights</a:t>
            </a:r>
          </a:p>
        </p:txBody>
      </p:sp>
      <p:sp>
        <p:nvSpPr>
          <p:cNvPr id="35" name="">
            <a:extLst xmlns:a="http://schemas.openxmlformats.org/drawingml/2006/main">
              <a:ext uri="{FF2B5EF4-FFF2-40B4-BE49-F238E27FC236}">
                <a16:creationId xmlns:a16="http://schemas.microsoft.com/office/drawing/2014/main" id="{966BA7CE-65A6-492D-BD2D-337C07E85587}"/>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33408044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2AA006CC-7DF5-4221-9063-17B384E82A5F}"/>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5F513C92-BF12-4442-B71D-2424E846071D}"/>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14 | SEQUENCING</a:t>
            </a:r>
          </a:p>
        </p:txBody>
      </p:sp>
      <p:sp>
        <p:nvSpPr>
          <p:cNvPr id="3" name="">
            <a:extLst xmlns:a="http://schemas.openxmlformats.org/drawingml/2006/main">
              <a:ext uri="{FF2B5EF4-FFF2-40B4-BE49-F238E27FC236}">
                <a16:creationId xmlns:a16="http://schemas.microsoft.com/office/drawing/2014/main" id="{EB1F1F30-F2C8-4A79-95EA-CC5250AD9F45}"/>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Four markets, one substrate.</a:t>
            </a:r>
          </a:p>
        </p:txBody>
      </p:sp>
      <p:sp>
        <p:nvSpPr>
          <p:cNvPr id="4" name="">
            <a:extLst xmlns:a="http://schemas.openxmlformats.org/drawingml/2006/main">
              <a:ext uri="{FF2B5EF4-FFF2-40B4-BE49-F238E27FC236}">
                <a16:creationId xmlns:a16="http://schemas.microsoft.com/office/drawing/2014/main" id="{A97286A6-3DF5-4356-A4DA-F29BFC829EF2}"/>
              </a:ext>
            </a:extLst>
          </p:cNvPr>
          <p:cNvSpPr>
            <a:spLocks xmlns:a="http://schemas.openxmlformats.org/drawingml/2006/main" noGrp="1"/>
          </p:cNvSpPr>
          <p:nvPr/>
        </p:nvSpPr>
        <p:spPr>
          <a:xfrm xmlns:a="http://schemas.openxmlformats.org/drawingml/2006/main">
            <a:off x="876300" y="1733550"/>
            <a:ext cx="112395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order is revenue-readiness, not TAM size. Each vertical funds and enriches the next.</a:t>
            </a:r>
          </a:p>
        </p:txBody>
      </p:sp>
      <p:sp>
        <p:nvSpPr>
          <p:cNvPr id="5" name="">
            <a:extLst xmlns:a="http://schemas.openxmlformats.org/drawingml/2006/main">
              <a:ext uri="{FF2B5EF4-FFF2-40B4-BE49-F238E27FC236}">
                <a16:creationId xmlns:a16="http://schemas.microsoft.com/office/drawing/2014/main" id="{4333991E-1D60-43B3-A54B-EB116869C31B}"/>
              </a:ext>
            </a:extLst>
          </p:cNvPr>
          <p:cNvSpPr>
            <a:spLocks xmlns:a="http://schemas.openxmlformats.org/drawingml/2006/main" noGrp="1"/>
          </p:cNvSpPr>
          <p:nvPr/>
        </p:nvSpPr>
        <p:spPr>
          <a:xfrm xmlns:a="http://schemas.openxmlformats.org/drawingml/2006/main">
            <a:off x="876300" y="4381500"/>
            <a:ext cx="3943350" cy="4762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67637A0E-E695-4FBA-86A0-67EEB86F1B21}"/>
              </a:ext>
            </a:extLst>
          </p:cNvPr>
          <p:cNvSpPr>
            <a:spLocks xmlns:a="http://schemas.openxmlformats.org/drawingml/2006/main" noGrp="1"/>
          </p:cNvSpPr>
          <p:nvPr/>
        </p:nvSpPr>
        <p:spPr>
          <a:xfrm xmlns:a="http://schemas.openxmlformats.org/drawingml/2006/main">
            <a:off x="876300" y="4610100"/>
            <a:ext cx="39433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75" b="1">
                <a:solidFill>
                  <a:srgbClr val="4A9EFF"/>
                </a:solidFill>
              </a:defRPr>
            </a:pPr>
            <a:r>
              <a:rPr sz="1275" b="1">
                <a:solidFill>
                  <a:srgbClr val="4A9EFF"/>
                </a:solidFill>
              </a:rPr>
              <a:t>2026-H2</a:t>
            </a:r>
          </a:p>
        </p:txBody>
      </p:sp>
      <p:sp>
        <p:nvSpPr>
          <p:cNvPr id="7" name="">
            <a:extLst xmlns:a="http://schemas.openxmlformats.org/drawingml/2006/main">
              <a:ext uri="{FF2B5EF4-FFF2-40B4-BE49-F238E27FC236}">
                <a16:creationId xmlns:a16="http://schemas.microsoft.com/office/drawing/2014/main" id="{D10DF502-C29F-4D65-9851-82F0C3343C16}"/>
              </a:ext>
            </a:extLst>
          </p:cNvPr>
          <p:cNvSpPr>
            <a:spLocks xmlns:a="http://schemas.openxmlformats.org/drawingml/2006/main" noGrp="1"/>
          </p:cNvSpPr>
          <p:nvPr/>
        </p:nvSpPr>
        <p:spPr>
          <a:xfrm xmlns:a="http://schemas.openxmlformats.org/drawingml/2006/main">
            <a:off x="876300" y="493395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Data centres</a:t>
            </a:r>
          </a:p>
        </p:txBody>
      </p:sp>
      <p:sp>
        <p:nvSpPr>
          <p:cNvPr id="8" name="">
            <a:extLst xmlns:a="http://schemas.openxmlformats.org/drawingml/2006/main">
              <a:ext uri="{FF2B5EF4-FFF2-40B4-BE49-F238E27FC236}">
                <a16:creationId xmlns:a16="http://schemas.microsoft.com/office/drawing/2014/main" id="{40094B8E-453D-4ABA-B9F2-166112789C8F}"/>
              </a:ext>
            </a:extLst>
          </p:cNvPr>
          <p:cNvSpPr>
            <a:spLocks xmlns:a="http://schemas.openxmlformats.org/drawingml/2006/main" noGrp="1"/>
          </p:cNvSpPr>
          <p:nvPr/>
        </p:nvSpPr>
        <p:spPr>
          <a:xfrm xmlns:a="http://schemas.openxmlformats.org/drawingml/2006/main">
            <a:off x="876300" y="5410200"/>
            <a:ext cx="3943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A4ACCB"/>
                </a:solidFill>
              </a:defRPr>
            </a:pPr>
            <a:r>
              <a:rPr sz="1575" b="1">
                <a:solidFill>
                  <a:srgbClr val="A4ACCB"/>
                </a:solidFill>
              </a:rPr>
              <a:t>$30-40B SAM</a:t>
            </a:r>
          </a:p>
        </p:txBody>
      </p:sp>
      <p:sp>
        <p:nvSpPr>
          <p:cNvPr id="9" name="">
            <a:extLst xmlns:a="http://schemas.openxmlformats.org/drawingml/2006/main">
              <a:ext uri="{FF2B5EF4-FFF2-40B4-BE49-F238E27FC236}">
                <a16:creationId xmlns:a16="http://schemas.microsoft.com/office/drawing/2014/main" id="{29AB8AA6-D4C3-45F0-9826-E79BC647194F}"/>
              </a:ext>
            </a:extLst>
          </p:cNvPr>
          <p:cNvSpPr>
            <a:spLocks xmlns:a="http://schemas.openxmlformats.org/drawingml/2006/main" noGrp="1"/>
          </p:cNvSpPr>
          <p:nvPr/>
        </p:nvSpPr>
        <p:spPr>
          <a:xfrm xmlns:a="http://schemas.openxmlformats.org/drawingml/2006/main">
            <a:off x="876300" y="5791200"/>
            <a:ext cx="3943350" cy="400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a:solidFill>
                  <a:srgbClr val="6A7296"/>
                </a:solidFill>
              </a:defRPr>
            </a:pPr>
            <a:r>
              <a:rPr sz="1575">
                <a:solidFill>
                  <a:srgbClr val="6A7296"/>
                </a:solidFill>
              </a:rPr>
              <a:t>Jam-for-DC ships first; telemetry seeds autonomous ops.</a:t>
            </a:r>
          </a:p>
        </p:txBody>
      </p:sp>
      <p:sp>
        <p:nvSpPr>
          <p:cNvPr id="10" name="">
            <a:extLst xmlns:a="http://schemas.openxmlformats.org/drawingml/2006/main">
              <a:ext uri="{FF2B5EF4-FFF2-40B4-BE49-F238E27FC236}">
                <a16:creationId xmlns:a16="http://schemas.microsoft.com/office/drawing/2014/main" id="{57C9DD8F-9B4F-43EB-BA2D-0F3DE48229DC}"/>
              </a:ext>
            </a:extLst>
          </p:cNvPr>
          <p:cNvSpPr>
            <a:spLocks xmlns:a="http://schemas.openxmlformats.org/drawingml/2006/main" noGrp="1"/>
          </p:cNvSpPr>
          <p:nvPr/>
        </p:nvSpPr>
        <p:spPr>
          <a:xfrm xmlns:a="http://schemas.openxmlformats.org/drawingml/2006/main">
            <a:off x="5067300" y="4381500"/>
            <a:ext cx="394335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1" name="">
            <a:extLst xmlns:a="http://schemas.openxmlformats.org/drawingml/2006/main">
              <a:ext uri="{FF2B5EF4-FFF2-40B4-BE49-F238E27FC236}">
                <a16:creationId xmlns:a16="http://schemas.microsoft.com/office/drawing/2014/main" id="{577F2967-2BD9-4D9B-8885-363876C089A1}"/>
              </a:ext>
            </a:extLst>
          </p:cNvPr>
          <p:cNvSpPr>
            <a:spLocks xmlns:a="http://schemas.openxmlformats.org/drawingml/2006/main" noGrp="1"/>
          </p:cNvSpPr>
          <p:nvPr/>
        </p:nvSpPr>
        <p:spPr>
          <a:xfrm xmlns:a="http://schemas.openxmlformats.org/drawingml/2006/main">
            <a:off x="5067300" y="4610100"/>
            <a:ext cx="39433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75" b="1">
                <a:solidFill>
                  <a:srgbClr val="00D4AA"/>
                </a:solidFill>
              </a:defRPr>
            </a:pPr>
            <a:r>
              <a:rPr sz="1275" b="1">
                <a:solidFill>
                  <a:srgbClr val="00D4AA"/>
                </a:solidFill>
              </a:rPr>
              <a:t>2026-H2 to 2027-H1</a:t>
            </a:r>
          </a:p>
        </p:txBody>
      </p:sp>
      <p:sp>
        <p:nvSpPr>
          <p:cNvPr id="12" name="">
            <a:extLst xmlns:a="http://schemas.openxmlformats.org/drawingml/2006/main">
              <a:ext uri="{FF2B5EF4-FFF2-40B4-BE49-F238E27FC236}">
                <a16:creationId xmlns:a16="http://schemas.microsoft.com/office/drawing/2014/main" id="{424F2398-7EA8-4A49-9223-1DE0CD606986}"/>
              </a:ext>
            </a:extLst>
          </p:cNvPr>
          <p:cNvSpPr>
            <a:spLocks xmlns:a="http://schemas.openxmlformats.org/drawingml/2006/main" noGrp="1"/>
          </p:cNvSpPr>
          <p:nvPr/>
        </p:nvSpPr>
        <p:spPr>
          <a:xfrm xmlns:a="http://schemas.openxmlformats.org/drawingml/2006/main">
            <a:off x="5067300" y="493395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Medical sequencing</a:t>
            </a:r>
          </a:p>
        </p:txBody>
      </p:sp>
      <p:sp>
        <p:nvSpPr>
          <p:cNvPr id="13" name="">
            <a:extLst xmlns:a="http://schemas.openxmlformats.org/drawingml/2006/main">
              <a:ext uri="{FF2B5EF4-FFF2-40B4-BE49-F238E27FC236}">
                <a16:creationId xmlns:a16="http://schemas.microsoft.com/office/drawing/2014/main" id="{EAFB2A1D-9E1A-4FA6-97C5-1135B111A6A3}"/>
              </a:ext>
            </a:extLst>
          </p:cNvPr>
          <p:cNvSpPr>
            <a:spLocks xmlns:a="http://schemas.openxmlformats.org/drawingml/2006/main" noGrp="1"/>
          </p:cNvSpPr>
          <p:nvPr/>
        </p:nvSpPr>
        <p:spPr>
          <a:xfrm xmlns:a="http://schemas.openxmlformats.org/drawingml/2006/main">
            <a:off x="5067300" y="5410200"/>
            <a:ext cx="3943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A4ACCB"/>
                </a:solidFill>
              </a:defRPr>
            </a:pPr>
            <a:r>
              <a:rPr sz="1575" b="1">
                <a:solidFill>
                  <a:srgbClr val="A4ACCB"/>
                </a:solidFill>
              </a:rPr>
              <a:t>$1.5-3B SAM</a:t>
            </a:r>
          </a:p>
        </p:txBody>
      </p:sp>
      <p:sp>
        <p:nvSpPr>
          <p:cNvPr id="14" name="">
            <a:extLst xmlns:a="http://schemas.openxmlformats.org/drawingml/2006/main">
              <a:ext uri="{FF2B5EF4-FFF2-40B4-BE49-F238E27FC236}">
                <a16:creationId xmlns:a16="http://schemas.microsoft.com/office/drawing/2014/main" id="{56F76D7C-3F06-4555-B7E5-B65AB5A86354}"/>
              </a:ext>
            </a:extLst>
          </p:cNvPr>
          <p:cNvSpPr>
            <a:spLocks xmlns:a="http://schemas.openxmlformats.org/drawingml/2006/main" noGrp="1"/>
          </p:cNvSpPr>
          <p:nvPr/>
        </p:nvSpPr>
        <p:spPr>
          <a:xfrm xmlns:a="http://schemas.openxmlformats.org/drawingml/2006/main">
            <a:off x="5067300" y="5791200"/>
            <a:ext cx="3943350" cy="400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a:solidFill>
                  <a:srgbClr val="6A7296"/>
                </a:solidFill>
              </a:defRPr>
            </a:pPr>
            <a:r>
              <a:rPr sz="1575">
                <a:solidFill>
                  <a:srgbClr val="6A7296"/>
                </a:solidFill>
              </a:rPr>
              <a:t>SwissVault genome benchmarks validate storage and alignment advantage.</a:t>
            </a:r>
          </a:p>
        </p:txBody>
      </p:sp>
      <p:sp>
        <p:nvSpPr>
          <p:cNvPr id="15" name="">
            <a:extLst xmlns:a="http://schemas.openxmlformats.org/drawingml/2006/main">
              <a:ext uri="{FF2B5EF4-FFF2-40B4-BE49-F238E27FC236}">
                <a16:creationId xmlns:a16="http://schemas.microsoft.com/office/drawing/2014/main" id="{C0705855-43BE-4A7A-928D-209B4BF830E6}"/>
              </a:ext>
            </a:extLst>
          </p:cNvPr>
          <p:cNvSpPr>
            <a:spLocks xmlns:a="http://schemas.openxmlformats.org/drawingml/2006/main" noGrp="1"/>
          </p:cNvSpPr>
          <p:nvPr/>
        </p:nvSpPr>
        <p:spPr>
          <a:xfrm xmlns:a="http://schemas.openxmlformats.org/drawingml/2006/main">
            <a:off x="9277350" y="4381500"/>
            <a:ext cx="3943350" cy="4762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47ECEBCF-B82D-4218-8127-D5FBC71B7D19}"/>
              </a:ext>
            </a:extLst>
          </p:cNvPr>
          <p:cNvSpPr>
            <a:spLocks xmlns:a="http://schemas.openxmlformats.org/drawingml/2006/main" noGrp="1"/>
          </p:cNvSpPr>
          <p:nvPr/>
        </p:nvSpPr>
        <p:spPr>
          <a:xfrm xmlns:a="http://schemas.openxmlformats.org/drawingml/2006/main">
            <a:off x="9277350" y="4610100"/>
            <a:ext cx="39433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75" b="1">
                <a:solidFill>
                  <a:srgbClr val="FFB547"/>
                </a:solidFill>
              </a:defRPr>
            </a:pPr>
            <a:r>
              <a:rPr sz="1275" b="1">
                <a:solidFill>
                  <a:srgbClr val="FFB547"/>
                </a:solidFill>
              </a:rPr>
              <a:t>2027-H2</a:t>
            </a:r>
          </a:p>
        </p:txBody>
      </p:sp>
      <p:sp>
        <p:nvSpPr>
          <p:cNvPr id="17" name="">
            <a:extLst xmlns:a="http://schemas.openxmlformats.org/drawingml/2006/main">
              <a:ext uri="{FF2B5EF4-FFF2-40B4-BE49-F238E27FC236}">
                <a16:creationId xmlns:a16="http://schemas.microsoft.com/office/drawing/2014/main" id="{2C03B553-C427-4830-ABA9-A11C13FA451B}"/>
              </a:ext>
            </a:extLst>
          </p:cNvPr>
          <p:cNvSpPr>
            <a:spLocks xmlns:a="http://schemas.openxmlformats.org/drawingml/2006/main" noGrp="1"/>
          </p:cNvSpPr>
          <p:nvPr/>
        </p:nvSpPr>
        <p:spPr>
          <a:xfrm xmlns:a="http://schemas.openxmlformats.org/drawingml/2006/main">
            <a:off x="9277350" y="493395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Law</a:t>
            </a:r>
          </a:p>
        </p:txBody>
      </p:sp>
      <p:sp>
        <p:nvSpPr>
          <p:cNvPr id="18" name="">
            <a:extLst xmlns:a="http://schemas.openxmlformats.org/drawingml/2006/main">
              <a:ext uri="{FF2B5EF4-FFF2-40B4-BE49-F238E27FC236}">
                <a16:creationId xmlns:a16="http://schemas.microsoft.com/office/drawing/2014/main" id="{7162277B-CF9C-439E-B3B8-8F8E4BD38EAC}"/>
              </a:ext>
            </a:extLst>
          </p:cNvPr>
          <p:cNvSpPr>
            <a:spLocks xmlns:a="http://schemas.openxmlformats.org/drawingml/2006/main" noGrp="1"/>
          </p:cNvSpPr>
          <p:nvPr/>
        </p:nvSpPr>
        <p:spPr>
          <a:xfrm xmlns:a="http://schemas.openxmlformats.org/drawingml/2006/main">
            <a:off x="9277350" y="5410200"/>
            <a:ext cx="3943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A4ACCB"/>
                </a:solidFill>
              </a:defRPr>
            </a:pPr>
            <a:r>
              <a:rPr sz="1575" b="1">
                <a:solidFill>
                  <a:srgbClr val="A4ACCB"/>
                </a:solidFill>
              </a:rPr>
              <a:t>$8-10B SAM</a:t>
            </a:r>
          </a:p>
        </p:txBody>
      </p:sp>
      <p:sp>
        <p:nvSpPr>
          <p:cNvPr id="19" name="">
            <a:extLst xmlns:a="http://schemas.openxmlformats.org/drawingml/2006/main">
              <a:ext uri="{FF2B5EF4-FFF2-40B4-BE49-F238E27FC236}">
                <a16:creationId xmlns:a16="http://schemas.microsoft.com/office/drawing/2014/main" id="{844DFAAC-C36B-40CF-A43C-3AFAE5B4D5D5}"/>
              </a:ext>
            </a:extLst>
          </p:cNvPr>
          <p:cNvSpPr>
            <a:spLocks xmlns:a="http://schemas.openxmlformats.org/drawingml/2006/main" noGrp="1"/>
          </p:cNvSpPr>
          <p:nvPr/>
        </p:nvSpPr>
        <p:spPr>
          <a:xfrm xmlns:a="http://schemas.openxmlformats.org/drawingml/2006/main">
            <a:off x="9277350" y="5791200"/>
            <a:ext cx="3943350" cy="400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a:solidFill>
                  <a:srgbClr val="6A7296"/>
                </a:solidFill>
              </a:defRPr>
            </a:pPr>
            <a:r>
              <a:rPr sz="1575">
                <a:solidFill>
                  <a:srgbClr val="6A7296"/>
                </a:solidFill>
              </a:rPr>
              <a:t>Legal-KG design partner; matter corpus becomes workflow memory.</a:t>
            </a:r>
          </a:p>
        </p:txBody>
      </p:sp>
      <p:sp>
        <p:nvSpPr>
          <p:cNvPr id="20" name="">
            <a:extLst xmlns:a="http://schemas.openxmlformats.org/drawingml/2006/main">
              <a:ext uri="{FF2B5EF4-FFF2-40B4-BE49-F238E27FC236}">
                <a16:creationId xmlns:a16="http://schemas.microsoft.com/office/drawing/2014/main" id="{D04489AB-A4C6-4837-906D-F04124385379}"/>
              </a:ext>
            </a:extLst>
          </p:cNvPr>
          <p:cNvSpPr>
            <a:spLocks xmlns:a="http://schemas.openxmlformats.org/drawingml/2006/main" noGrp="1"/>
          </p:cNvSpPr>
          <p:nvPr/>
        </p:nvSpPr>
        <p:spPr>
          <a:xfrm xmlns:a="http://schemas.openxmlformats.org/drawingml/2006/main">
            <a:off x="13468350" y="4381500"/>
            <a:ext cx="3943350" cy="47625"/>
          </a:xfrm>
          <a:prstGeom xmlns:a="http://schemas.openxmlformats.org/drawingml/2006/main" prst="rect">
            <a:avLst/>
          </a:prstGeom>
          <a:solidFill xmlns:a="http://schemas.openxmlformats.org/drawingml/2006/main">
            <a:srgbClr val="FFFFFF"/>
          </a:solidFill>
          <a:ln xmlns:a="http://schemas.openxmlformats.org/drawingml/2006/main" w="0">
            <a:solidFill>
              <a:srgbClr val="FFFFFF"/>
            </a:solidFill>
            <a:prstDash val="solid"/>
          </a:ln>
        </p:spPr>
        <p:txBody xmlns:a="http://schemas.openxmlformats.org/drawingml/2006/main">
          <a:bodyPr/>
          <a:p/>
        </p:txBody>
      </p:sp>
      <p:sp>
        <p:nvSpPr>
          <p:cNvPr id="21" name="">
            <a:extLst xmlns:a="http://schemas.openxmlformats.org/drawingml/2006/main">
              <a:ext uri="{FF2B5EF4-FFF2-40B4-BE49-F238E27FC236}">
                <a16:creationId xmlns:a16="http://schemas.microsoft.com/office/drawing/2014/main" id="{0E50B82A-C200-43F8-B059-BAC5DC8538BD}"/>
              </a:ext>
            </a:extLst>
          </p:cNvPr>
          <p:cNvSpPr>
            <a:spLocks xmlns:a="http://schemas.openxmlformats.org/drawingml/2006/main" noGrp="1"/>
          </p:cNvSpPr>
          <p:nvPr/>
        </p:nvSpPr>
        <p:spPr>
          <a:xfrm xmlns:a="http://schemas.openxmlformats.org/drawingml/2006/main">
            <a:off x="13468350" y="4610100"/>
            <a:ext cx="39433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75" b="1">
                <a:solidFill>
                  <a:srgbClr val="FFFFFF"/>
                </a:solidFill>
              </a:defRPr>
            </a:pPr>
            <a:r>
              <a:rPr sz="1275" b="1">
                <a:solidFill>
                  <a:srgbClr val="FFFFFF"/>
                </a:solidFill>
              </a:rPr>
              <a:t>2028</a:t>
            </a:r>
          </a:p>
        </p:txBody>
      </p:sp>
      <p:sp>
        <p:nvSpPr>
          <p:cNvPr id="22" name="">
            <a:extLst xmlns:a="http://schemas.openxmlformats.org/drawingml/2006/main">
              <a:ext uri="{FF2B5EF4-FFF2-40B4-BE49-F238E27FC236}">
                <a16:creationId xmlns:a16="http://schemas.microsoft.com/office/drawing/2014/main" id="{5DB651B9-99D9-42ED-87EF-C67B6CE813FC}"/>
              </a:ext>
            </a:extLst>
          </p:cNvPr>
          <p:cNvSpPr>
            <a:spLocks xmlns:a="http://schemas.openxmlformats.org/drawingml/2006/main" noGrp="1"/>
          </p:cNvSpPr>
          <p:nvPr/>
        </p:nvSpPr>
        <p:spPr>
          <a:xfrm xmlns:a="http://schemas.openxmlformats.org/drawingml/2006/main">
            <a:off x="13468350" y="493395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Commercial workspace</a:t>
            </a:r>
          </a:p>
        </p:txBody>
      </p:sp>
      <p:sp>
        <p:nvSpPr>
          <p:cNvPr id="23" name="">
            <a:extLst xmlns:a="http://schemas.openxmlformats.org/drawingml/2006/main">
              <a:ext uri="{FF2B5EF4-FFF2-40B4-BE49-F238E27FC236}">
                <a16:creationId xmlns:a16="http://schemas.microsoft.com/office/drawing/2014/main" id="{82521D38-59AA-4C94-9D93-A1C4F3B774A6}"/>
              </a:ext>
            </a:extLst>
          </p:cNvPr>
          <p:cNvSpPr>
            <a:spLocks xmlns:a="http://schemas.openxmlformats.org/drawingml/2006/main" noGrp="1"/>
          </p:cNvSpPr>
          <p:nvPr/>
        </p:nvSpPr>
        <p:spPr>
          <a:xfrm xmlns:a="http://schemas.openxmlformats.org/drawingml/2006/main">
            <a:off x="13468350" y="5410200"/>
            <a:ext cx="3943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A4ACCB"/>
                </a:solidFill>
              </a:defRPr>
            </a:pPr>
            <a:r>
              <a:rPr sz="1575" b="1">
                <a:solidFill>
                  <a:srgbClr val="A4ACCB"/>
                </a:solidFill>
              </a:rPr>
              <a:t>$20-30B SAM</a:t>
            </a:r>
          </a:p>
        </p:txBody>
      </p:sp>
      <p:sp>
        <p:nvSpPr>
          <p:cNvPr id="24" name="">
            <a:extLst xmlns:a="http://schemas.openxmlformats.org/drawingml/2006/main">
              <a:ext uri="{FF2B5EF4-FFF2-40B4-BE49-F238E27FC236}">
                <a16:creationId xmlns:a16="http://schemas.microsoft.com/office/drawing/2014/main" id="{B145068F-3FE8-4534-833C-30BFEDAB1C03}"/>
              </a:ext>
            </a:extLst>
          </p:cNvPr>
          <p:cNvSpPr>
            <a:spLocks xmlns:a="http://schemas.openxmlformats.org/drawingml/2006/main" noGrp="1"/>
          </p:cNvSpPr>
          <p:nvPr/>
        </p:nvSpPr>
        <p:spPr>
          <a:xfrm xmlns:a="http://schemas.openxmlformats.org/drawingml/2006/main">
            <a:off x="13468350" y="5791200"/>
            <a:ext cx="3943350" cy="400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a:solidFill>
                  <a:srgbClr val="6A7296"/>
                </a:solidFill>
              </a:defRPr>
            </a:pPr>
            <a:r>
              <a:rPr sz="1575">
                <a:solidFill>
                  <a:srgbClr val="6A7296"/>
                </a:solidFill>
              </a:rPr>
              <a:t>KG-as-platform for horizontal work and decisions.</a:t>
            </a:r>
          </a:p>
        </p:txBody>
      </p:sp>
      <p:sp>
        <p:nvSpPr>
          <p:cNvPr id="25" name="sequence-note">
            <a:extLst xmlns:a="http://schemas.openxmlformats.org/drawingml/2006/main">
              <a:ext uri="{FF2B5EF4-FFF2-40B4-BE49-F238E27FC236}">
                <a16:creationId xmlns:a16="http://schemas.microsoft.com/office/drawing/2014/main" id="{A4B1580E-DED3-4734-B499-F094057FA025}"/>
              </a:ext>
            </a:extLst>
          </p:cNvPr>
          <p:cNvSpPr>
            <a:spLocks xmlns:a="http://schemas.openxmlformats.org/drawingml/2006/main" noGrp="1"/>
          </p:cNvSpPr>
          <p:nvPr/>
        </p:nvSpPr>
        <p:spPr>
          <a:xfrm xmlns:a="http://schemas.openxmlformats.org/drawingml/2006/main">
            <a:off x="876300" y="8591550"/>
            <a:ext cx="16535400" cy="742950"/>
          </a:xfrm>
          <a:prstGeom xmlns:a="http://schemas.openxmlformats.org/drawingml/2006/main" prst="roundRect">
            <a:avLst>
              <a:gd name="adj" fmla="val 2564"/>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26" name="">
            <a:extLst xmlns:a="http://schemas.openxmlformats.org/drawingml/2006/main">
              <a:ext uri="{FF2B5EF4-FFF2-40B4-BE49-F238E27FC236}">
                <a16:creationId xmlns:a16="http://schemas.microsoft.com/office/drawing/2014/main" id="{938DA7C7-BDC9-4490-8DE0-012EF416A491}"/>
              </a:ext>
            </a:extLst>
          </p:cNvPr>
          <p:cNvSpPr>
            <a:spLocks xmlns:a="http://schemas.openxmlformats.org/drawingml/2006/main" noGrp="1"/>
          </p:cNvSpPr>
          <p:nvPr/>
        </p:nvSpPr>
        <p:spPr>
          <a:xfrm xmlns:a="http://schemas.openxmlformats.org/drawingml/2006/main">
            <a:off x="876300" y="8591550"/>
            <a:ext cx="16535400" cy="4762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i="1">
                <a:solidFill>
                  <a:srgbClr val="FFFFFF"/>
                </a:solidFill>
              </a:defRPr>
            </a:pPr>
            <a:r>
              <a:rPr sz="1875" b="1" i="1">
                <a:solidFill>
                  <a:srgbClr val="FFFFFF"/>
                </a:solidFill>
              </a:rPr>
              <a:t>The strategy is a ladder: data-centre savings buy credibility, medical proves regulated evidence loops, law proves matter memory, workspace becomes the platform.</a:t>
            </a:r>
          </a:p>
        </p:txBody>
      </p:sp>
      <p:sp>
        <p:nvSpPr>
          <p:cNvPr id="27" name="">
            <a:extLst xmlns:a="http://schemas.openxmlformats.org/drawingml/2006/main">
              <a:ext uri="{FF2B5EF4-FFF2-40B4-BE49-F238E27FC236}">
                <a16:creationId xmlns:a16="http://schemas.microsoft.com/office/drawing/2014/main" id="{1015E714-AD84-44AF-A4F0-0D72B725D009}"/>
              </a:ext>
            </a:extLst>
          </p:cNvPr>
          <p:cNvSpPr>
            <a:spLocks xmlns:a="http://schemas.openxmlformats.org/drawingml/2006/main" noGrp="1"/>
          </p:cNvSpPr>
          <p:nvPr/>
        </p:nvSpPr>
        <p:spPr>
          <a:xfrm xmlns:a="http://schemas.openxmlformats.org/drawingml/2006/main">
            <a:off x="876300" y="9163050"/>
            <a:ext cx="1653540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b="1">
                <a:solidFill>
                  <a:srgbClr val="00D4AA"/>
                </a:solidFill>
              </a:defRPr>
            </a:pPr>
            <a:r>
              <a:rPr sz="1350" b="1">
                <a:solidFill>
                  <a:srgbClr val="00D4AA"/>
                </a:solidFill>
              </a:rPr>
              <a:t>Funding unlocks pulled demand: Atreides IO Apache Spark cluster integration.</a:t>
            </a:r>
          </a:p>
        </p:txBody>
      </p:sp>
      <p:sp>
        <p:nvSpPr>
          <p:cNvPr id="28" name="">
            <a:extLst xmlns:a="http://schemas.openxmlformats.org/drawingml/2006/main">
              <a:ext uri="{FF2B5EF4-FFF2-40B4-BE49-F238E27FC236}">
                <a16:creationId xmlns:a16="http://schemas.microsoft.com/office/drawing/2014/main" id="{51029D3B-0E19-4A58-8B17-E1A86E29BC5B}"/>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737055627"/>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DCC41BAC-8A2B-4618-8717-86389C922979}"/>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7907C0A9-64BF-4753-A19C-940038354A3E}"/>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15 | COMMERCIAL WEDGE</a:t>
            </a:r>
          </a:p>
        </p:txBody>
      </p:sp>
      <p:sp>
        <p:nvSpPr>
          <p:cNvPr id="3" name="">
            <a:extLst xmlns:a="http://schemas.openxmlformats.org/drawingml/2006/main">
              <a:ext uri="{FF2B5EF4-FFF2-40B4-BE49-F238E27FC236}">
                <a16:creationId xmlns:a16="http://schemas.microsoft.com/office/drawing/2014/main" id="{11C96254-E158-4539-B0AF-0F43E18E4475}"/>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India first, then regional proof.</a:t>
            </a:r>
          </a:p>
        </p:txBody>
      </p:sp>
      <p:sp>
        <p:nvSpPr>
          <p:cNvPr id="4" name="">
            <a:extLst xmlns:a="http://schemas.openxmlformats.org/drawingml/2006/main">
              <a:ext uri="{FF2B5EF4-FFF2-40B4-BE49-F238E27FC236}">
                <a16:creationId xmlns:a16="http://schemas.microsoft.com/office/drawing/2014/main" id="{62C74C00-A7B8-40EA-9A79-C7998C91266D}"/>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India has the capacity build-out, data-sovereignty tailwind, higher energy sensitivity, and existing Cithorum operating rails.</a:t>
            </a:r>
          </a:p>
        </p:txBody>
      </p:sp>
      <p:sp>
        <p:nvSpPr>
          <p:cNvPr id="5" name="">
            <a:extLst xmlns:a="http://schemas.openxmlformats.org/drawingml/2006/main">
              <a:ext uri="{FF2B5EF4-FFF2-40B4-BE49-F238E27FC236}">
                <a16:creationId xmlns:a16="http://schemas.microsoft.com/office/drawing/2014/main" id="{4CE3157E-12AD-4C32-84BA-0E9115218606}"/>
              </a:ext>
            </a:extLst>
          </p:cNvPr>
          <p:cNvSpPr>
            <a:spLocks xmlns:a="http://schemas.openxmlformats.org/drawingml/2006/main" noGrp="1"/>
          </p:cNvSpPr>
          <p:nvPr/>
        </p:nvSpPr>
        <p:spPr>
          <a:xfrm xmlns:a="http://schemas.openxmlformats.org/drawingml/2006/main">
            <a:off x="876300" y="4076700"/>
            <a:ext cx="3733800" cy="3810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D3DC2ADF-5AE3-42A1-85F9-F2DCC8685F4F}"/>
              </a:ext>
            </a:extLst>
          </p:cNvPr>
          <p:cNvSpPr>
            <a:spLocks xmlns:a="http://schemas.openxmlformats.org/drawingml/2006/main" noGrp="1"/>
          </p:cNvSpPr>
          <p:nvPr/>
        </p:nvSpPr>
        <p:spPr>
          <a:xfrm xmlns:a="http://schemas.openxmlformats.org/drawingml/2006/main">
            <a:off x="876300" y="4191000"/>
            <a:ext cx="373380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700" b="1">
                <a:solidFill>
                  <a:srgbClr val="4A9EFF"/>
                </a:solidFill>
              </a:defRPr>
            </a:pPr>
            <a:r>
              <a:rPr sz="2700" b="1">
                <a:solidFill>
                  <a:srgbClr val="4A9EFF"/>
                </a:solidFill>
              </a:rPr>
              <a:t>~1,400 MW</a:t>
            </a:r>
          </a:p>
        </p:txBody>
      </p:sp>
      <p:sp>
        <p:nvSpPr>
          <p:cNvPr id="7" name="">
            <a:extLst xmlns:a="http://schemas.openxmlformats.org/drawingml/2006/main">
              <a:ext uri="{FF2B5EF4-FFF2-40B4-BE49-F238E27FC236}">
                <a16:creationId xmlns:a16="http://schemas.microsoft.com/office/drawing/2014/main" id="{EEB67BD2-67F6-4AB8-8EEB-3E8610DA5476}"/>
              </a:ext>
            </a:extLst>
          </p:cNvPr>
          <p:cNvSpPr>
            <a:spLocks xmlns:a="http://schemas.openxmlformats.org/drawingml/2006/main" noGrp="1"/>
          </p:cNvSpPr>
          <p:nvPr/>
        </p:nvSpPr>
        <p:spPr>
          <a:xfrm xmlns:a="http://schemas.openxmlformats.org/drawingml/2006/main">
            <a:off x="876300" y="4610100"/>
            <a:ext cx="37338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FFFFFF"/>
                </a:solidFill>
              </a:defRPr>
            </a:pPr>
            <a:r>
              <a:rPr sz="1575" b="1">
                <a:solidFill>
                  <a:srgbClr val="FFFFFF"/>
                </a:solidFill>
              </a:rPr>
              <a:t>installed DC capacity</a:t>
            </a:r>
          </a:p>
        </p:txBody>
      </p:sp>
      <p:sp>
        <p:nvSpPr>
          <p:cNvPr id="8" name="">
            <a:extLst xmlns:a="http://schemas.openxmlformats.org/drawingml/2006/main">
              <a:ext uri="{FF2B5EF4-FFF2-40B4-BE49-F238E27FC236}">
                <a16:creationId xmlns:a16="http://schemas.microsoft.com/office/drawing/2014/main" id="{58B5E22A-39A9-4E8A-BB93-7229A2B7BB8C}"/>
              </a:ext>
            </a:extLst>
          </p:cNvPr>
          <p:cNvSpPr>
            <a:spLocks xmlns:a="http://schemas.openxmlformats.org/drawingml/2006/main" noGrp="1"/>
          </p:cNvSpPr>
          <p:nvPr/>
        </p:nvSpPr>
        <p:spPr>
          <a:xfrm xmlns:a="http://schemas.openxmlformats.org/drawingml/2006/main">
            <a:off x="876300" y="4876800"/>
            <a:ext cx="37338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a:solidFill>
                  <a:srgbClr val="6A7296"/>
                </a:solidFill>
              </a:defRPr>
            </a:pPr>
            <a:r>
              <a:rPr sz="975">
                <a:solidFill>
                  <a:srgbClr val="6A7296"/>
                </a:solidFill>
              </a:rPr>
              <a:t>India, 2025 source-pack anchor - JLL 2025</a:t>
            </a:r>
          </a:p>
        </p:txBody>
      </p:sp>
      <p:sp>
        <p:nvSpPr>
          <p:cNvPr id="9" name="">
            <a:extLst xmlns:a="http://schemas.openxmlformats.org/drawingml/2006/main">
              <a:ext uri="{FF2B5EF4-FFF2-40B4-BE49-F238E27FC236}">
                <a16:creationId xmlns:a16="http://schemas.microsoft.com/office/drawing/2014/main" id="{96CBC1D0-C649-4FDF-AB54-1D0CDB3CAFAD}"/>
              </a:ext>
            </a:extLst>
          </p:cNvPr>
          <p:cNvSpPr>
            <a:spLocks xmlns:a="http://schemas.openxmlformats.org/drawingml/2006/main" noGrp="1"/>
          </p:cNvSpPr>
          <p:nvPr/>
        </p:nvSpPr>
        <p:spPr>
          <a:xfrm xmlns:a="http://schemas.openxmlformats.org/drawingml/2006/main">
            <a:off x="4933950" y="4076700"/>
            <a:ext cx="3733800" cy="38100"/>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1DD7B17F-A24F-4CCF-B7AF-695D61F888F9}"/>
              </a:ext>
            </a:extLst>
          </p:cNvPr>
          <p:cNvSpPr>
            <a:spLocks xmlns:a="http://schemas.openxmlformats.org/drawingml/2006/main" noGrp="1"/>
          </p:cNvSpPr>
          <p:nvPr/>
        </p:nvSpPr>
        <p:spPr>
          <a:xfrm xmlns:a="http://schemas.openxmlformats.org/drawingml/2006/main">
            <a:off x="4933950" y="4191000"/>
            <a:ext cx="373380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700" b="1">
                <a:solidFill>
                  <a:srgbClr val="00D4AA"/>
                </a:solidFill>
              </a:defRPr>
            </a:pPr>
            <a:r>
              <a:rPr sz="2700" b="1">
                <a:solidFill>
                  <a:srgbClr val="00D4AA"/>
                </a:solidFill>
              </a:rPr>
              <a:t>2,000-2,500 MW</a:t>
            </a:r>
          </a:p>
        </p:txBody>
      </p:sp>
      <p:sp>
        <p:nvSpPr>
          <p:cNvPr id="11" name="">
            <a:extLst xmlns:a="http://schemas.openxmlformats.org/drawingml/2006/main">
              <a:ext uri="{FF2B5EF4-FFF2-40B4-BE49-F238E27FC236}">
                <a16:creationId xmlns:a16="http://schemas.microsoft.com/office/drawing/2014/main" id="{2759AF63-3ECC-4EBD-BE1A-0C87181DA9F4}"/>
              </a:ext>
            </a:extLst>
          </p:cNvPr>
          <p:cNvSpPr>
            <a:spLocks xmlns:a="http://schemas.openxmlformats.org/drawingml/2006/main" noGrp="1"/>
          </p:cNvSpPr>
          <p:nvPr/>
        </p:nvSpPr>
        <p:spPr>
          <a:xfrm xmlns:a="http://schemas.openxmlformats.org/drawingml/2006/main">
            <a:off x="4933950" y="4610100"/>
            <a:ext cx="37338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FFFFFF"/>
                </a:solidFill>
              </a:defRPr>
            </a:pPr>
            <a:r>
              <a:rPr sz="1575" b="1">
                <a:solidFill>
                  <a:srgbClr val="FFFFFF"/>
                </a:solidFill>
              </a:rPr>
              <a:t>projected by 2027</a:t>
            </a:r>
          </a:p>
        </p:txBody>
      </p:sp>
      <p:sp>
        <p:nvSpPr>
          <p:cNvPr id="12" name="">
            <a:extLst xmlns:a="http://schemas.openxmlformats.org/drawingml/2006/main">
              <a:ext uri="{FF2B5EF4-FFF2-40B4-BE49-F238E27FC236}">
                <a16:creationId xmlns:a16="http://schemas.microsoft.com/office/drawing/2014/main" id="{C03D0E01-7598-4564-B783-D2626925DFB0}"/>
              </a:ext>
            </a:extLst>
          </p:cNvPr>
          <p:cNvSpPr>
            <a:spLocks xmlns:a="http://schemas.openxmlformats.org/drawingml/2006/main" noGrp="1"/>
          </p:cNvSpPr>
          <p:nvPr/>
        </p:nvSpPr>
        <p:spPr>
          <a:xfrm xmlns:a="http://schemas.openxmlformats.org/drawingml/2006/main">
            <a:off x="4933950" y="4876800"/>
            <a:ext cx="37338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a:solidFill>
                  <a:srgbClr val="6A7296"/>
                </a:solidFill>
              </a:defRPr>
            </a:pPr>
            <a:r>
              <a:rPr sz="975">
                <a:solidFill>
                  <a:srgbClr val="6A7296"/>
                </a:solidFill>
              </a:rPr>
              <a:t>JLL / CBRE label in source pack</a:t>
            </a:r>
          </a:p>
        </p:txBody>
      </p:sp>
      <p:sp>
        <p:nvSpPr>
          <p:cNvPr id="13" name="">
            <a:extLst xmlns:a="http://schemas.openxmlformats.org/drawingml/2006/main">
              <a:ext uri="{FF2B5EF4-FFF2-40B4-BE49-F238E27FC236}">
                <a16:creationId xmlns:a16="http://schemas.microsoft.com/office/drawing/2014/main" id="{67FD2022-3E3F-4981-A2F0-9EB00C6B0906}"/>
              </a:ext>
            </a:extLst>
          </p:cNvPr>
          <p:cNvSpPr>
            <a:spLocks xmlns:a="http://schemas.openxmlformats.org/drawingml/2006/main" noGrp="1"/>
          </p:cNvSpPr>
          <p:nvPr/>
        </p:nvSpPr>
        <p:spPr>
          <a:xfrm xmlns:a="http://schemas.openxmlformats.org/drawingml/2006/main">
            <a:off x="876300" y="6172200"/>
            <a:ext cx="3733800" cy="38100"/>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A038E3C5-F48A-43D2-88D4-CA9BE5C4C5F6}"/>
              </a:ext>
            </a:extLst>
          </p:cNvPr>
          <p:cNvSpPr>
            <a:spLocks xmlns:a="http://schemas.openxmlformats.org/drawingml/2006/main" noGrp="1"/>
          </p:cNvSpPr>
          <p:nvPr/>
        </p:nvSpPr>
        <p:spPr>
          <a:xfrm xmlns:a="http://schemas.openxmlformats.org/drawingml/2006/main">
            <a:off x="876300" y="6286500"/>
            <a:ext cx="373380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700" b="1">
                <a:solidFill>
                  <a:srgbClr val="FFB547"/>
                </a:solidFill>
              </a:defRPr>
            </a:pPr>
            <a:r>
              <a:rPr sz="2700" b="1">
                <a:solidFill>
                  <a:srgbClr val="FFB547"/>
                </a:solidFill>
              </a:rPr>
              <a:t>$20-25B</a:t>
            </a:r>
          </a:p>
        </p:txBody>
      </p:sp>
      <p:sp>
        <p:nvSpPr>
          <p:cNvPr id="15" name="">
            <a:extLst xmlns:a="http://schemas.openxmlformats.org/drawingml/2006/main">
              <a:ext uri="{FF2B5EF4-FFF2-40B4-BE49-F238E27FC236}">
                <a16:creationId xmlns:a16="http://schemas.microsoft.com/office/drawing/2014/main" id="{83180549-434B-4087-83AA-F3A779661FAE}"/>
              </a:ext>
            </a:extLst>
          </p:cNvPr>
          <p:cNvSpPr>
            <a:spLocks xmlns:a="http://schemas.openxmlformats.org/drawingml/2006/main" noGrp="1"/>
          </p:cNvSpPr>
          <p:nvPr/>
        </p:nvSpPr>
        <p:spPr>
          <a:xfrm xmlns:a="http://schemas.openxmlformats.org/drawingml/2006/main">
            <a:off x="876300" y="6705600"/>
            <a:ext cx="37338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FFFFFF"/>
                </a:solidFill>
              </a:defRPr>
            </a:pPr>
            <a:r>
              <a:rPr sz="1575" b="1">
                <a:solidFill>
                  <a:srgbClr val="FFFFFF"/>
                </a:solidFill>
              </a:rPr>
              <a:t>capex pipeline</a:t>
            </a:r>
          </a:p>
        </p:txBody>
      </p:sp>
      <p:sp>
        <p:nvSpPr>
          <p:cNvPr id="16" name="">
            <a:extLst xmlns:a="http://schemas.openxmlformats.org/drawingml/2006/main">
              <a:ext uri="{FF2B5EF4-FFF2-40B4-BE49-F238E27FC236}">
                <a16:creationId xmlns:a16="http://schemas.microsoft.com/office/drawing/2014/main" id="{AB48518B-5BCC-4137-BC32-8153D897AC55}"/>
              </a:ext>
            </a:extLst>
          </p:cNvPr>
          <p:cNvSpPr>
            <a:spLocks xmlns:a="http://schemas.openxmlformats.org/drawingml/2006/main" noGrp="1"/>
          </p:cNvSpPr>
          <p:nvPr/>
        </p:nvSpPr>
        <p:spPr>
          <a:xfrm xmlns:a="http://schemas.openxmlformats.org/drawingml/2006/main">
            <a:off x="876300" y="6972300"/>
            <a:ext cx="37338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a:solidFill>
                  <a:srgbClr val="6A7296"/>
                </a:solidFill>
              </a:defRPr>
            </a:pPr>
            <a:r>
              <a:rPr sz="975">
                <a:solidFill>
                  <a:srgbClr val="6A7296"/>
                </a:solidFill>
              </a:rPr>
              <a:t>through 2030 source-pack anchor - Anarock / BCG India 2025</a:t>
            </a:r>
          </a:p>
        </p:txBody>
      </p:sp>
      <p:sp>
        <p:nvSpPr>
          <p:cNvPr id="17" name="">
            <a:extLst xmlns:a="http://schemas.openxmlformats.org/drawingml/2006/main">
              <a:ext uri="{FF2B5EF4-FFF2-40B4-BE49-F238E27FC236}">
                <a16:creationId xmlns:a16="http://schemas.microsoft.com/office/drawing/2014/main" id="{C79CA85E-EEAD-4A89-B095-70BC8B2669AD}"/>
              </a:ext>
            </a:extLst>
          </p:cNvPr>
          <p:cNvSpPr>
            <a:spLocks xmlns:a="http://schemas.openxmlformats.org/drawingml/2006/main" noGrp="1"/>
          </p:cNvSpPr>
          <p:nvPr/>
        </p:nvSpPr>
        <p:spPr>
          <a:xfrm xmlns:a="http://schemas.openxmlformats.org/drawingml/2006/main">
            <a:off x="4933950" y="6172200"/>
            <a:ext cx="3733800" cy="38100"/>
          </a:xfrm>
          <a:prstGeom xmlns:a="http://schemas.openxmlformats.org/drawingml/2006/main" prst="rect">
            <a:avLst/>
          </a:prstGeom>
          <a:solidFill xmlns:a="http://schemas.openxmlformats.org/drawingml/2006/main">
            <a:srgbClr val="FFFFFF"/>
          </a:solidFill>
          <a:ln xmlns:a="http://schemas.openxmlformats.org/drawingml/2006/main" w="0">
            <a:solidFill>
              <a:srgbClr val="FFFFFF"/>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F3206D91-80CD-4B87-ACC2-A8BFE3CD1242}"/>
              </a:ext>
            </a:extLst>
          </p:cNvPr>
          <p:cNvSpPr>
            <a:spLocks xmlns:a="http://schemas.openxmlformats.org/drawingml/2006/main" noGrp="1"/>
          </p:cNvSpPr>
          <p:nvPr/>
        </p:nvSpPr>
        <p:spPr>
          <a:xfrm xmlns:a="http://schemas.openxmlformats.org/drawingml/2006/main">
            <a:off x="4933950" y="6286500"/>
            <a:ext cx="373380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700" b="1">
                <a:solidFill>
                  <a:srgbClr val="FFFFFF"/>
                </a:solidFill>
              </a:defRPr>
            </a:pPr>
            <a:r>
              <a:rPr sz="2700" b="1">
                <a:solidFill>
                  <a:srgbClr val="FFFFFF"/>
                </a:solidFill>
              </a:rPr>
              <a:t>4 hubs</a:t>
            </a:r>
          </a:p>
        </p:txBody>
      </p:sp>
      <p:sp>
        <p:nvSpPr>
          <p:cNvPr id="19" name="">
            <a:extLst xmlns:a="http://schemas.openxmlformats.org/drawingml/2006/main">
              <a:ext uri="{FF2B5EF4-FFF2-40B4-BE49-F238E27FC236}">
                <a16:creationId xmlns:a16="http://schemas.microsoft.com/office/drawing/2014/main" id="{0DCB3E6D-43FD-4212-AA63-71C28CE2DF0E}"/>
              </a:ext>
            </a:extLst>
          </p:cNvPr>
          <p:cNvSpPr>
            <a:spLocks xmlns:a="http://schemas.openxmlformats.org/drawingml/2006/main" noGrp="1"/>
          </p:cNvSpPr>
          <p:nvPr/>
        </p:nvSpPr>
        <p:spPr>
          <a:xfrm xmlns:a="http://schemas.openxmlformats.org/drawingml/2006/main">
            <a:off x="4933950" y="6705600"/>
            <a:ext cx="37338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75" b="1">
                <a:solidFill>
                  <a:srgbClr val="FFFFFF"/>
                </a:solidFill>
              </a:defRPr>
            </a:pPr>
            <a:r>
              <a:rPr sz="1575" b="1">
                <a:solidFill>
                  <a:srgbClr val="FFFFFF"/>
                </a:solidFill>
              </a:rPr>
              <a:t>Mumbai | Chennai | Hyderabad | Noida</a:t>
            </a:r>
          </a:p>
        </p:txBody>
      </p:sp>
      <p:sp>
        <p:nvSpPr>
          <p:cNvPr id="20" name="">
            <a:extLst xmlns:a="http://schemas.openxmlformats.org/drawingml/2006/main">
              <a:ext uri="{FF2B5EF4-FFF2-40B4-BE49-F238E27FC236}">
                <a16:creationId xmlns:a16="http://schemas.microsoft.com/office/drawing/2014/main" id="{A4EF56E8-9836-4096-B709-2054E955D875}"/>
              </a:ext>
            </a:extLst>
          </p:cNvPr>
          <p:cNvSpPr>
            <a:spLocks xmlns:a="http://schemas.openxmlformats.org/drawingml/2006/main" noGrp="1"/>
          </p:cNvSpPr>
          <p:nvPr/>
        </p:nvSpPr>
        <p:spPr>
          <a:xfrm xmlns:a="http://schemas.openxmlformats.org/drawingml/2006/main">
            <a:off x="4933950" y="6972300"/>
            <a:ext cx="37338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a:solidFill>
                  <a:srgbClr val="6A7296"/>
                </a:solidFill>
              </a:defRPr>
            </a:pPr>
            <a:r>
              <a:rPr sz="975">
                <a:solidFill>
                  <a:srgbClr val="6A7296"/>
                </a:solidFill>
              </a:rPr>
              <a:t>industry census</a:t>
            </a:r>
          </a:p>
        </p:txBody>
      </p:sp>
      <p:sp>
        <p:nvSpPr>
          <p:cNvPr id="21" name="">
            <a:extLst xmlns:a="http://schemas.openxmlformats.org/drawingml/2006/main">
              <a:ext uri="{FF2B5EF4-FFF2-40B4-BE49-F238E27FC236}">
                <a16:creationId xmlns:a16="http://schemas.microsoft.com/office/drawing/2014/main" id="{82C2DE94-D07E-4CCA-A7B0-602FE3D0AE85}"/>
              </a:ext>
            </a:extLst>
          </p:cNvPr>
          <p:cNvSpPr>
            <a:spLocks xmlns:a="http://schemas.openxmlformats.org/drawingml/2006/main" noGrp="1"/>
          </p:cNvSpPr>
          <p:nvPr/>
        </p:nvSpPr>
        <p:spPr>
          <a:xfrm xmlns:a="http://schemas.openxmlformats.org/drawingml/2006/main">
            <a:off x="9239250" y="4324350"/>
            <a:ext cx="6096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4A9EFF"/>
                </a:solidFill>
              </a:defRPr>
            </a:pPr>
            <a:r>
              <a:rPr sz="2100" b="1">
                <a:solidFill>
                  <a:srgbClr val="4A9EFF"/>
                </a:solidFill>
              </a:rPr>
              <a:t>P1</a:t>
            </a:r>
          </a:p>
        </p:txBody>
      </p:sp>
      <p:sp>
        <p:nvSpPr>
          <p:cNvPr id="22" name="">
            <a:extLst xmlns:a="http://schemas.openxmlformats.org/drawingml/2006/main">
              <a:ext uri="{FF2B5EF4-FFF2-40B4-BE49-F238E27FC236}">
                <a16:creationId xmlns:a16="http://schemas.microsoft.com/office/drawing/2014/main" id="{68BE74A6-B06D-4C89-A676-B5CB5FFE32DD}"/>
              </a:ext>
            </a:extLst>
          </p:cNvPr>
          <p:cNvSpPr>
            <a:spLocks xmlns:a="http://schemas.openxmlformats.org/drawingml/2006/main" noGrp="1"/>
          </p:cNvSpPr>
          <p:nvPr/>
        </p:nvSpPr>
        <p:spPr>
          <a:xfrm xmlns:a="http://schemas.openxmlformats.org/drawingml/2006/main">
            <a:off x="10039350" y="4343400"/>
            <a:ext cx="73723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FFFF"/>
                </a:solidFill>
              </a:defRPr>
            </a:pPr>
            <a:r>
              <a:rPr sz="1875" b="1">
                <a:solidFill>
                  <a:srgbClr val="FFFFFF"/>
                </a:solidFill>
              </a:rPr>
              <a:t>Lighthouse Indian operator; measured savings in 30 days.</a:t>
            </a:r>
          </a:p>
        </p:txBody>
      </p:sp>
      <p:sp>
        <p:nvSpPr>
          <p:cNvPr id="23" name="">
            <a:extLst xmlns:a="http://schemas.openxmlformats.org/drawingml/2006/main">
              <a:ext uri="{FF2B5EF4-FFF2-40B4-BE49-F238E27FC236}">
                <a16:creationId xmlns:a16="http://schemas.microsoft.com/office/drawing/2014/main" id="{22F41686-766E-401F-B652-24CB61EF37CB}"/>
              </a:ext>
            </a:extLst>
          </p:cNvPr>
          <p:cNvSpPr>
            <a:spLocks xmlns:a="http://schemas.openxmlformats.org/drawingml/2006/main" noGrp="1"/>
          </p:cNvSpPr>
          <p:nvPr/>
        </p:nvSpPr>
        <p:spPr>
          <a:xfrm xmlns:a="http://schemas.openxmlformats.org/drawingml/2006/main">
            <a:off x="9239250" y="5314950"/>
            <a:ext cx="6096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00D4AA"/>
                </a:solidFill>
              </a:defRPr>
            </a:pPr>
            <a:r>
              <a:rPr sz="2100" b="1">
                <a:solidFill>
                  <a:srgbClr val="00D4AA"/>
                </a:solidFill>
              </a:rPr>
              <a:t>P2</a:t>
            </a:r>
          </a:p>
        </p:txBody>
      </p:sp>
      <p:sp>
        <p:nvSpPr>
          <p:cNvPr id="24" name="">
            <a:extLst xmlns:a="http://schemas.openxmlformats.org/drawingml/2006/main">
              <a:ext uri="{FF2B5EF4-FFF2-40B4-BE49-F238E27FC236}">
                <a16:creationId xmlns:a16="http://schemas.microsoft.com/office/drawing/2014/main" id="{F4AE6C37-8E6A-48CD-8D62-67F85B9E4635}"/>
              </a:ext>
            </a:extLst>
          </p:cNvPr>
          <p:cNvSpPr>
            <a:spLocks xmlns:a="http://schemas.openxmlformats.org/drawingml/2006/main" noGrp="1"/>
          </p:cNvSpPr>
          <p:nvPr/>
        </p:nvSpPr>
        <p:spPr>
          <a:xfrm xmlns:a="http://schemas.openxmlformats.org/drawingml/2006/main">
            <a:off x="10039350" y="5200650"/>
            <a:ext cx="73723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FFFF"/>
                </a:solidFill>
              </a:defRPr>
            </a:pPr>
            <a:r>
              <a:rPr sz="1875" b="1">
                <a:solidFill>
                  <a:srgbClr val="FFFFFF"/>
                </a:solidFill>
              </a:rPr>
              <a:t>Scale to 3-5 Indian customers; telemetry seeds KG-autonomous ops.</a:t>
            </a:r>
          </a:p>
        </p:txBody>
      </p:sp>
      <p:sp>
        <p:nvSpPr>
          <p:cNvPr id="25" name="">
            <a:extLst xmlns:a="http://schemas.openxmlformats.org/drawingml/2006/main">
              <a:ext uri="{FF2B5EF4-FFF2-40B4-BE49-F238E27FC236}">
                <a16:creationId xmlns:a16="http://schemas.microsoft.com/office/drawing/2014/main" id="{60583637-C3E1-4A6B-ACC4-72A42FB354A5}"/>
              </a:ext>
            </a:extLst>
          </p:cNvPr>
          <p:cNvSpPr>
            <a:spLocks xmlns:a="http://schemas.openxmlformats.org/drawingml/2006/main" noGrp="1"/>
          </p:cNvSpPr>
          <p:nvPr/>
        </p:nvSpPr>
        <p:spPr>
          <a:xfrm xmlns:a="http://schemas.openxmlformats.org/drawingml/2006/main">
            <a:off x="9239250" y="6286500"/>
            <a:ext cx="6096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B547"/>
                </a:solidFill>
              </a:defRPr>
            </a:pPr>
            <a:r>
              <a:rPr sz="2100" b="1">
                <a:solidFill>
                  <a:srgbClr val="FFB547"/>
                </a:solidFill>
              </a:rPr>
              <a:t>P3</a:t>
            </a:r>
          </a:p>
        </p:txBody>
      </p:sp>
      <p:sp>
        <p:nvSpPr>
          <p:cNvPr id="26" name="">
            <a:extLst xmlns:a="http://schemas.openxmlformats.org/drawingml/2006/main">
              <a:ext uri="{FF2B5EF4-FFF2-40B4-BE49-F238E27FC236}">
                <a16:creationId xmlns:a16="http://schemas.microsoft.com/office/drawing/2014/main" id="{51A7D7E1-546D-40D6-8A05-BC92F2370048}"/>
              </a:ext>
            </a:extLst>
          </p:cNvPr>
          <p:cNvSpPr>
            <a:spLocks xmlns:a="http://schemas.openxmlformats.org/drawingml/2006/main" noGrp="1"/>
          </p:cNvSpPr>
          <p:nvPr/>
        </p:nvSpPr>
        <p:spPr>
          <a:xfrm xmlns:a="http://schemas.openxmlformats.org/drawingml/2006/main">
            <a:off x="10039350" y="6305550"/>
            <a:ext cx="73723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FFFF"/>
                </a:solidFill>
              </a:defRPr>
            </a:pPr>
            <a:r>
              <a:rPr sz="1875" b="1">
                <a:solidFill>
                  <a:srgbClr val="FFFFFF"/>
                </a:solidFill>
              </a:rPr>
              <a:t>Overlay KG on Jam-compressed data plane.</a:t>
            </a:r>
          </a:p>
        </p:txBody>
      </p:sp>
      <p:sp>
        <p:nvSpPr>
          <p:cNvPr id="27" name="">
            <a:extLst xmlns:a="http://schemas.openxmlformats.org/drawingml/2006/main">
              <a:ext uri="{FF2B5EF4-FFF2-40B4-BE49-F238E27FC236}">
                <a16:creationId xmlns:a16="http://schemas.microsoft.com/office/drawing/2014/main" id="{52E151EE-7B4B-4CC0-98E5-602DB49CDB56}"/>
              </a:ext>
            </a:extLst>
          </p:cNvPr>
          <p:cNvSpPr>
            <a:spLocks xmlns:a="http://schemas.openxmlformats.org/drawingml/2006/main" noGrp="1"/>
          </p:cNvSpPr>
          <p:nvPr/>
        </p:nvSpPr>
        <p:spPr>
          <a:xfrm xmlns:a="http://schemas.openxmlformats.org/drawingml/2006/main">
            <a:off x="9239250" y="7277100"/>
            <a:ext cx="6096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P4</a:t>
            </a:r>
          </a:p>
        </p:txBody>
      </p:sp>
      <p:sp>
        <p:nvSpPr>
          <p:cNvPr id="28" name="">
            <a:extLst xmlns:a="http://schemas.openxmlformats.org/drawingml/2006/main">
              <a:ext uri="{FF2B5EF4-FFF2-40B4-BE49-F238E27FC236}">
                <a16:creationId xmlns:a16="http://schemas.microsoft.com/office/drawing/2014/main" id="{9D2FEF49-8396-4AF1-B5A9-E127B57691D6}"/>
              </a:ext>
            </a:extLst>
          </p:cNvPr>
          <p:cNvSpPr>
            <a:spLocks xmlns:a="http://schemas.openxmlformats.org/drawingml/2006/main" noGrp="1"/>
          </p:cNvSpPr>
          <p:nvPr/>
        </p:nvSpPr>
        <p:spPr>
          <a:xfrm xmlns:a="http://schemas.openxmlformats.org/drawingml/2006/main">
            <a:off x="10039350" y="7162800"/>
            <a:ext cx="73723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b="1">
                <a:solidFill>
                  <a:srgbClr val="FFFFFF"/>
                </a:solidFill>
              </a:defRPr>
            </a:pPr>
            <a:r>
              <a:rPr sz="1875" b="1">
                <a:solidFill>
                  <a:srgbClr val="FFFFFF"/>
                </a:solidFill>
              </a:rPr>
              <a:t>Regional reference book for Middle East, SE Asia, and tier-1 Western operators.</a:t>
            </a:r>
          </a:p>
        </p:txBody>
      </p:sp>
      <p:sp>
        <p:nvSpPr>
          <p:cNvPr id="29" name="">
            <a:extLst xmlns:a="http://schemas.openxmlformats.org/drawingml/2006/main">
              <a:ext uri="{FF2B5EF4-FFF2-40B4-BE49-F238E27FC236}">
                <a16:creationId xmlns:a16="http://schemas.microsoft.com/office/drawing/2014/main" id="{A4FF785C-51E6-481F-9971-F0DDF008B088}"/>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294744441"/>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26EDC100-8ABD-41A6-946E-CBEB1BBB5D35}"/>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0CB87B10-F816-4F4D-BA67-1700085EFC94}"/>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16 | MOAT</a:t>
            </a:r>
          </a:p>
        </p:txBody>
      </p:sp>
      <p:sp>
        <p:nvSpPr>
          <p:cNvPr id="3" name="">
            <a:extLst xmlns:a="http://schemas.openxmlformats.org/drawingml/2006/main">
              <a:ext uri="{FF2B5EF4-FFF2-40B4-BE49-F238E27FC236}">
                <a16:creationId xmlns:a16="http://schemas.microsoft.com/office/drawing/2014/main" id="{97001369-598F-46B5-BD25-DD8121BBB8F5}"/>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The battle is above the substrate.</a:t>
            </a:r>
          </a:p>
        </p:txBody>
      </p:sp>
      <p:sp>
        <p:nvSpPr>
          <p:cNvPr id="4" name="">
            <a:extLst xmlns:a="http://schemas.openxmlformats.org/drawingml/2006/main">
              <a:ext uri="{FF2B5EF4-FFF2-40B4-BE49-F238E27FC236}">
                <a16:creationId xmlns:a16="http://schemas.microsoft.com/office/drawing/2014/main" id="{9F0CECB9-9D62-4D9D-9979-CE80AE586EE0}"/>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Cithorum does not need to beat every surface product. It needs to make the underlying data and compute layer too valuable to replace.</a:t>
            </a:r>
          </a:p>
        </p:txBody>
      </p:sp>
      <p:sp>
        <p:nvSpPr>
          <p:cNvPr id="5" name="">
            <a:extLst xmlns:a="http://schemas.openxmlformats.org/drawingml/2006/main">
              <a:ext uri="{FF2B5EF4-FFF2-40B4-BE49-F238E27FC236}">
                <a16:creationId xmlns:a16="http://schemas.microsoft.com/office/drawing/2014/main" id="{4D87317B-2C42-48E4-B72E-9CE5EF674A3D}"/>
              </a:ext>
            </a:extLst>
          </p:cNvPr>
          <p:cNvSpPr>
            <a:spLocks xmlns:a="http://schemas.openxmlformats.org/drawingml/2006/main" noGrp="1"/>
          </p:cNvSpPr>
          <p:nvPr/>
        </p:nvSpPr>
        <p:spPr>
          <a:xfrm xmlns:a="http://schemas.openxmlformats.org/drawingml/2006/main">
            <a:off x="876300" y="4781550"/>
            <a:ext cx="79438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SURFACE FIGHT</a:t>
            </a:r>
          </a:p>
        </p:txBody>
      </p:sp>
      <p:sp>
        <p:nvSpPr>
          <p:cNvPr id="6" name="">
            <a:extLst xmlns:a="http://schemas.openxmlformats.org/drawingml/2006/main">
              <a:ext uri="{FF2B5EF4-FFF2-40B4-BE49-F238E27FC236}">
                <a16:creationId xmlns:a16="http://schemas.microsoft.com/office/drawing/2014/main" id="{AF4422E1-EFB7-42B9-A439-77FD7678ADE8}"/>
              </a:ext>
            </a:extLst>
          </p:cNvPr>
          <p:cNvSpPr>
            <a:spLocks xmlns:a="http://schemas.openxmlformats.org/drawingml/2006/main" noGrp="1"/>
          </p:cNvSpPr>
          <p:nvPr/>
        </p:nvSpPr>
        <p:spPr>
          <a:xfrm xmlns:a="http://schemas.openxmlformats.org/drawingml/2006/main">
            <a:off x="876300" y="5124450"/>
            <a:ext cx="7943850" cy="1295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375" b="1">
                <a:solidFill>
                  <a:srgbClr val="6A7296"/>
                </a:solidFill>
              </a:defRPr>
            </a:pPr>
            <a:r>
              <a:rPr sz="3375" b="1">
                <a:solidFill>
                  <a:srgbClr val="6A7296"/>
                </a:solidFill>
              </a:rPr>
              <a:t>Schneider | Vertiv | VAST | Pure | Illumina | Thomson Reuters | Salesforce | ServiceNow</a:t>
            </a:r>
          </a:p>
        </p:txBody>
      </p:sp>
      <p:sp>
        <p:nvSpPr>
          <p:cNvPr id="7" name="">
            <a:extLst xmlns:a="http://schemas.openxmlformats.org/drawingml/2006/main">
              <a:ext uri="{FF2B5EF4-FFF2-40B4-BE49-F238E27FC236}">
                <a16:creationId xmlns:a16="http://schemas.microsoft.com/office/drawing/2014/main" id="{F48A665C-51D1-4B11-88D6-1A4B6DDE5242}"/>
              </a:ext>
            </a:extLst>
          </p:cNvPr>
          <p:cNvSpPr>
            <a:spLocks xmlns:a="http://schemas.openxmlformats.org/drawingml/2006/main" noGrp="1"/>
          </p:cNvSpPr>
          <p:nvPr/>
        </p:nvSpPr>
        <p:spPr>
          <a:xfrm xmlns:a="http://schemas.openxmlformats.org/drawingml/2006/main">
            <a:off x="876300" y="6648450"/>
            <a:ext cx="79438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a:solidFill>
                  <a:srgbClr val="A4ACCB"/>
                </a:solidFill>
              </a:defRPr>
            </a:pPr>
            <a:r>
              <a:rPr sz="1950">
                <a:solidFill>
                  <a:srgbClr val="A4ACCB"/>
                </a:solidFill>
              </a:rPr>
              <a:t>Each owns a valuable slice. None owns the shared substrate across the slices.</a:t>
            </a:r>
          </a:p>
        </p:txBody>
      </p:sp>
      <p:sp>
        <p:nvSpPr>
          <p:cNvPr id="8" name="moat-1">
            <a:extLst xmlns:a="http://schemas.openxmlformats.org/drawingml/2006/main">
              <a:ext uri="{FF2B5EF4-FFF2-40B4-BE49-F238E27FC236}">
                <a16:creationId xmlns:a16="http://schemas.microsoft.com/office/drawing/2014/main" id="{A8010922-5387-42C3-BBE1-57443860F6B8}"/>
              </a:ext>
            </a:extLst>
          </p:cNvPr>
          <p:cNvSpPr>
            <a:spLocks xmlns:a="http://schemas.openxmlformats.org/drawingml/2006/main" noGrp="1"/>
          </p:cNvSpPr>
          <p:nvPr/>
        </p:nvSpPr>
        <p:spPr>
          <a:xfrm xmlns:a="http://schemas.openxmlformats.org/drawingml/2006/main">
            <a:off x="9477375" y="3962400"/>
            <a:ext cx="7934325" cy="1190625"/>
          </a:xfrm>
          <a:prstGeom xmlns:a="http://schemas.openxmlformats.org/drawingml/2006/main" prst="roundRect">
            <a:avLst>
              <a:gd name="adj" fmla="val 160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9" name="">
            <a:extLst xmlns:a="http://schemas.openxmlformats.org/drawingml/2006/main">
              <a:ext uri="{FF2B5EF4-FFF2-40B4-BE49-F238E27FC236}">
                <a16:creationId xmlns:a16="http://schemas.microsoft.com/office/drawing/2014/main" id="{3A2F55D1-279B-479B-8806-8ECAFC5F186A}"/>
              </a:ext>
            </a:extLst>
          </p:cNvPr>
          <p:cNvSpPr>
            <a:spLocks xmlns:a="http://schemas.openxmlformats.org/drawingml/2006/main" noGrp="1"/>
          </p:cNvSpPr>
          <p:nvPr/>
        </p:nvSpPr>
        <p:spPr>
          <a:xfrm xmlns:a="http://schemas.openxmlformats.org/drawingml/2006/main">
            <a:off x="9753600" y="4191000"/>
            <a:ext cx="7410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COMPUTE MOAT</a:t>
            </a:r>
          </a:p>
        </p:txBody>
      </p:sp>
      <p:sp>
        <p:nvSpPr>
          <p:cNvPr id="10" name="">
            <a:extLst xmlns:a="http://schemas.openxmlformats.org/drawingml/2006/main">
              <a:ext uri="{FF2B5EF4-FFF2-40B4-BE49-F238E27FC236}">
                <a16:creationId xmlns:a16="http://schemas.microsoft.com/office/drawing/2014/main" id="{E32DC4EE-A922-4AAD-8E33-2823C426975E}"/>
              </a:ext>
            </a:extLst>
          </p:cNvPr>
          <p:cNvSpPr>
            <a:spLocks xmlns:a="http://schemas.openxmlformats.org/drawingml/2006/main" noGrp="1"/>
          </p:cNvSpPr>
          <p:nvPr/>
        </p:nvSpPr>
        <p:spPr>
          <a:xfrm xmlns:a="http://schemas.openxmlformats.org/drawingml/2006/main">
            <a:off x="9753600" y="4419600"/>
            <a:ext cx="74104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FFFF"/>
                </a:solidFill>
              </a:defRPr>
            </a:pPr>
            <a:r>
              <a:rPr sz="2025" b="1">
                <a:solidFill>
                  <a:srgbClr val="FFFFFF"/>
                </a:solidFill>
              </a:rPr>
              <a:t>~50% storage reduction, 1000x indexed reads, keyless crypto, live proof point.</a:t>
            </a:r>
          </a:p>
        </p:txBody>
      </p:sp>
      <p:sp>
        <p:nvSpPr>
          <p:cNvPr id="11" name="moat-2">
            <a:extLst xmlns:a="http://schemas.openxmlformats.org/drawingml/2006/main">
              <a:ext uri="{FF2B5EF4-FFF2-40B4-BE49-F238E27FC236}">
                <a16:creationId xmlns:a16="http://schemas.microsoft.com/office/drawing/2014/main" id="{D1B57D62-0A1B-4ACF-BADA-E455A2D1C5EE}"/>
              </a:ext>
            </a:extLst>
          </p:cNvPr>
          <p:cNvSpPr>
            <a:spLocks xmlns:a="http://schemas.openxmlformats.org/drawingml/2006/main" noGrp="1"/>
          </p:cNvSpPr>
          <p:nvPr/>
        </p:nvSpPr>
        <p:spPr>
          <a:xfrm xmlns:a="http://schemas.openxmlformats.org/drawingml/2006/main">
            <a:off x="9477375" y="5362575"/>
            <a:ext cx="7934325" cy="1190625"/>
          </a:xfrm>
          <a:prstGeom xmlns:a="http://schemas.openxmlformats.org/drawingml/2006/main" prst="roundRect">
            <a:avLst>
              <a:gd name="adj" fmla="val 160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8E87F9C6-D91B-4094-849C-FEADDD7CA54B}"/>
              </a:ext>
            </a:extLst>
          </p:cNvPr>
          <p:cNvSpPr>
            <a:spLocks xmlns:a="http://schemas.openxmlformats.org/drawingml/2006/main" noGrp="1"/>
          </p:cNvSpPr>
          <p:nvPr/>
        </p:nvSpPr>
        <p:spPr>
          <a:xfrm xmlns:a="http://schemas.openxmlformats.org/drawingml/2006/main">
            <a:off x="9753600" y="5600700"/>
            <a:ext cx="7410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DATA MOAT</a:t>
            </a:r>
          </a:p>
        </p:txBody>
      </p:sp>
      <p:sp>
        <p:nvSpPr>
          <p:cNvPr id="13" name="">
            <a:extLst xmlns:a="http://schemas.openxmlformats.org/drawingml/2006/main">
              <a:ext uri="{FF2B5EF4-FFF2-40B4-BE49-F238E27FC236}">
                <a16:creationId xmlns:a16="http://schemas.microsoft.com/office/drawing/2014/main" id="{EB66FFFF-173F-4766-B1D6-7381E38CE7C9}"/>
              </a:ext>
            </a:extLst>
          </p:cNvPr>
          <p:cNvSpPr>
            <a:spLocks xmlns:a="http://schemas.openxmlformats.org/drawingml/2006/main" noGrp="1"/>
          </p:cNvSpPr>
          <p:nvPr/>
        </p:nvSpPr>
        <p:spPr>
          <a:xfrm xmlns:a="http://schemas.openxmlformats.org/drawingml/2006/main">
            <a:off x="9753600" y="5810250"/>
            <a:ext cx="74104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FFFF"/>
                </a:solidFill>
              </a:defRPr>
            </a:pPr>
            <a:r>
              <a:rPr sz="2025" b="1">
                <a:solidFill>
                  <a:srgbClr val="FFFFFF"/>
                </a:solidFill>
              </a:rPr>
              <a:t>Captured entities, outcomes, evidence, and workflow memory compound by vertical.</a:t>
            </a:r>
          </a:p>
        </p:txBody>
      </p:sp>
      <p:sp>
        <p:nvSpPr>
          <p:cNvPr id="14" name="moat-3">
            <a:extLst xmlns:a="http://schemas.openxmlformats.org/drawingml/2006/main">
              <a:ext uri="{FF2B5EF4-FFF2-40B4-BE49-F238E27FC236}">
                <a16:creationId xmlns:a16="http://schemas.microsoft.com/office/drawing/2014/main" id="{71508BED-1768-4886-8CE0-F7DEE4B113E3}"/>
              </a:ext>
            </a:extLst>
          </p:cNvPr>
          <p:cNvSpPr>
            <a:spLocks xmlns:a="http://schemas.openxmlformats.org/drawingml/2006/main" noGrp="1"/>
          </p:cNvSpPr>
          <p:nvPr/>
        </p:nvSpPr>
        <p:spPr>
          <a:xfrm xmlns:a="http://schemas.openxmlformats.org/drawingml/2006/main">
            <a:off x="9477375" y="6762750"/>
            <a:ext cx="7934325" cy="1190625"/>
          </a:xfrm>
          <a:prstGeom xmlns:a="http://schemas.openxmlformats.org/drawingml/2006/main" prst="roundRect">
            <a:avLst>
              <a:gd name="adj" fmla="val 160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6CE71A90-EEA6-4C65-99A8-B2D2C1C1F397}"/>
              </a:ext>
            </a:extLst>
          </p:cNvPr>
          <p:cNvSpPr>
            <a:spLocks xmlns:a="http://schemas.openxmlformats.org/drawingml/2006/main" noGrp="1"/>
          </p:cNvSpPr>
          <p:nvPr/>
        </p:nvSpPr>
        <p:spPr>
          <a:xfrm xmlns:a="http://schemas.openxmlformats.org/drawingml/2006/main">
            <a:off x="9753600" y="6991350"/>
            <a:ext cx="7410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SEQUENCING MOAT</a:t>
            </a:r>
          </a:p>
        </p:txBody>
      </p:sp>
      <p:sp>
        <p:nvSpPr>
          <p:cNvPr id="16" name="">
            <a:extLst xmlns:a="http://schemas.openxmlformats.org/drawingml/2006/main">
              <a:ext uri="{FF2B5EF4-FFF2-40B4-BE49-F238E27FC236}">
                <a16:creationId xmlns:a16="http://schemas.microsoft.com/office/drawing/2014/main" id="{37F64C1C-D101-4C5E-A71A-0BF273B56081}"/>
              </a:ext>
            </a:extLst>
          </p:cNvPr>
          <p:cNvSpPr>
            <a:spLocks xmlns:a="http://schemas.openxmlformats.org/drawingml/2006/main" noGrp="1"/>
          </p:cNvSpPr>
          <p:nvPr/>
        </p:nvSpPr>
        <p:spPr>
          <a:xfrm xmlns:a="http://schemas.openxmlformats.org/drawingml/2006/main">
            <a:off x="9753600" y="7219950"/>
            <a:ext cx="74104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FFFF"/>
                </a:solidFill>
              </a:defRPr>
            </a:pPr>
            <a:r>
              <a:rPr sz="2025" b="1">
                <a:solidFill>
                  <a:srgbClr val="FFFFFF"/>
                </a:solidFill>
              </a:rPr>
              <a:t>DC proves economics; medical proves regulated loops; law proves matter memory; workspace becomes the platform.</a:t>
            </a:r>
          </a:p>
        </p:txBody>
      </p:sp>
      <p:sp>
        <p:nvSpPr>
          <p:cNvPr id="17" name="">
            <a:extLst xmlns:a="http://schemas.openxmlformats.org/drawingml/2006/main">
              <a:ext uri="{FF2B5EF4-FFF2-40B4-BE49-F238E27FC236}">
                <a16:creationId xmlns:a16="http://schemas.microsoft.com/office/drawing/2014/main" id="{90D76BE4-0173-46F0-9F4A-10F1D1434F92}"/>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2004163320"/>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38BA20C3-B49B-4C85-89A2-404ED7D90816}"/>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62F2EF67-CCD7-43A3-A233-84415DBD9A6C}"/>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17 | FOUNDERS</a:t>
            </a:r>
          </a:p>
        </p:txBody>
      </p:sp>
      <p:sp>
        <p:nvSpPr>
          <p:cNvPr id="3" name="">
            <a:extLst xmlns:a="http://schemas.openxmlformats.org/drawingml/2006/main">
              <a:ext uri="{FF2B5EF4-FFF2-40B4-BE49-F238E27FC236}">
                <a16:creationId xmlns:a16="http://schemas.microsoft.com/office/drawing/2014/main" id="{609E3A77-4F78-4EBE-9FDD-BA024CFAB1B1}"/>
              </a:ext>
            </a:extLst>
          </p:cNvPr>
          <p:cNvSpPr>
            <a:spLocks xmlns:a="http://schemas.openxmlformats.org/drawingml/2006/main" noGrp="1"/>
          </p:cNvSpPr>
          <p:nvPr/>
        </p:nvSpPr>
        <p:spPr>
          <a:xfrm xmlns:a="http://schemas.openxmlformats.org/drawingml/2006/main">
            <a:off x="876300" y="971550"/>
            <a:ext cx="14287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Founders who've shipped the substrate.</a:t>
            </a:r>
          </a:p>
        </p:txBody>
      </p:sp>
      <p:sp>
        <p:nvSpPr>
          <p:cNvPr id="4" name="">
            <a:extLst xmlns:a="http://schemas.openxmlformats.org/drawingml/2006/main">
              <a:ext uri="{FF2B5EF4-FFF2-40B4-BE49-F238E27FC236}">
                <a16:creationId xmlns:a16="http://schemas.microsoft.com/office/drawing/2014/main" id="{84261ED4-8F87-41B7-AF7A-A2E118550820}"/>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Four founders. Technical depth across data, compute, AI, and clinical operations. Architectural advisors include Dr. Baochun Li (University of Toronto).</a:t>
            </a:r>
          </a:p>
        </p:txBody>
      </p:sp>
      <p:sp>
        <p:nvSpPr>
          <p:cNvPr id="5" name="org-CEO">
            <a:extLst xmlns:a="http://schemas.openxmlformats.org/drawingml/2006/main">
              <a:ext uri="{FF2B5EF4-FFF2-40B4-BE49-F238E27FC236}">
                <a16:creationId xmlns:a16="http://schemas.microsoft.com/office/drawing/2014/main" id="{050367EC-A46B-45EE-8C8E-0E1A09952645}"/>
              </a:ext>
            </a:extLst>
          </p:cNvPr>
          <p:cNvSpPr>
            <a:spLocks xmlns:a="http://schemas.openxmlformats.org/drawingml/2006/main" noGrp="1"/>
          </p:cNvSpPr>
          <p:nvPr/>
        </p:nvSpPr>
        <p:spPr>
          <a:xfrm xmlns:a="http://schemas.openxmlformats.org/drawingml/2006/main">
            <a:off x="876300" y="4762500"/>
            <a:ext cx="3948113" cy="2381250"/>
          </a:xfrm>
          <a:prstGeom xmlns:a="http://schemas.openxmlformats.org/drawingml/2006/main" prst="roundRect">
            <a:avLst>
              <a:gd name="adj" fmla="val 800"/>
            </a:avLst>
          </a:prstGeom>
          <a:solidFill xmlns:a="http://schemas.openxmlformats.org/drawingml/2006/main">
            <a:srgbClr val="050820"/>
          </a:solidFill>
          <a:ln xmlns:a="http://schemas.openxmlformats.org/drawingml/2006/main" w="9525">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8676EDC4-A5B4-4F36-A123-D1A2575ED387}"/>
              </a:ext>
            </a:extLst>
          </p:cNvPr>
          <p:cNvSpPr>
            <a:spLocks xmlns:a="http://schemas.openxmlformats.org/drawingml/2006/main" noGrp="1"/>
          </p:cNvSpPr>
          <p:nvPr/>
        </p:nvSpPr>
        <p:spPr>
          <a:xfrm xmlns:a="http://schemas.openxmlformats.org/drawingml/2006/main">
            <a:off x="1085850" y="4953000"/>
            <a:ext cx="3524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CEO</a:t>
            </a:r>
          </a:p>
        </p:txBody>
      </p:sp>
      <p:sp>
        <p:nvSpPr>
          <p:cNvPr id="7" name="">
            <a:extLst xmlns:a="http://schemas.openxmlformats.org/drawingml/2006/main">
              <a:ext uri="{FF2B5EF4-FFF2-40B4-BE49-F238E27FC236}">
                <a16:creationId xmlns:a16="http://schemas.microsoft.com/office/drawing/2014/main" id="{0C94678C-8D8F-4E29-AE97-D70634B5C83A}"/>
              </a:ext>
            </a:extLst>
          </p:cNvPr>
          <p:cNvSpPr>
            <a:spLocks xmlns:a="http://schemas.openxmlformats.org/drawingml/2006/main" noGrp="1"/>
          </p:cNvSpPr>
          <p:nvPr/>
        </p:nvSpPr>
        <p:spPr>
          <a:xfrm xmlns:a="http://schemas.openxmlformats.org/drawingml/2006/main">
            <a:off x="1085850" y="5181600"/>
            <a:ext cx="3524250" cy="285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250" b="1">
                <a:solidFill>
                  <a:srgbClr val="FFFFFF"/>
                </a:solidFill>
              </a:defRPr>
            </a:pPr>
            <a:r>
              <a:rPr sz="2250" b="1">
                <a:solidFill>
                  <a:srgbClr val="FFFFFF"/>
                </a:solidFill>
              </a:rPr>
              <a:t>Nikos Argalias</a:t>
            </a:r>
          </a:p>
        </p:txBody>
      </p:sp>
      <p:sp>
        <p:nvSpPr>
          <p:cNvPr id="8" name="">
            <a:extLst xmlns:a="http://schemas.openxmlformats.org/drawingml/2006/main">
              <a:ext uri="{FF2B5EF4-FFF2-40B4-BE49-F238E27FC236}">
                <a16:creationId xmlns:a16="http://schemas.microsoft.com/office/drawing/2014/main" id="{C5B729F6-A4B1-498A-A808-FF4E058E07BC}"/>
              </a:ext>
            </a:extLst>
          </p:cNvPr>
          <p:cNvSpPr>
            <a:spLocks xmlns:a="http://schemas.openxmlformats.org/drawingml/2006/main" noGrp="1"/>
          </p:cNvSpPr>
          <p:nvPr/>
        </p:nvSpPr>
        <p:spPr>
          <a:xfrm xmlns:a="http://schemas.openxmlformats.org/drawingml/2006/main">
            <a:off x="1085850" y="5562600"/>
            <a:ext cx="35242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Original technology inventor of the KG; CEO; ex-Head of Engineering at Linklaters.</a:t>
            </a:r>
          </a:p>
        </p:txBody>
      </p:sp>
      <p:sp>
        <p:nvSpPr>
          <p:cNvPr id="9" name="org-CTO">
            <a:extLst xmlns:a="http://schemas.openxmlformats.org/drawingml/2006/main">
              <a:ext uri="{FF2B5EF4-FFF2-40B4-BE49-F238E27FC236}">
                <a16:creationId xmlns:a16="http://schemas.microsoft.com/office/drawing/2014/main" id="{7759D625-40A7-460E-B98D-8FF197647DCD}"/>
              </a:ext>
            </a:extLst>
          </p:cNvPr>
          <p:cNvSpPr>
            <a:spLocks xmlns:a="http://schemas.openxmlformats.org/drawingml/2006/main" noGrp="1"/>
          </p:cNvSpPr>
          <p:nvPr/>
        </p:nvSpPr>
        <p:spPr>
          <a:xfrm xmlns:a="http://schemas.openxmlformats.org/drawingml/2006/main">
            <a:off x="5072063" y="4762500"/>
            <a:ext cx="3948113" cy="2381250"/>
          </a:xfrm>
          <a:prstGeom xmlns:a="http://schemas.openxmlformats.org/drawingml/2006/main" prst="roundRect">
            <a:avLst>
              <a:gd name="adj" fmla="val 800"/>
            </a:avLst>
          </a:prstGeom>
          <a:solidFill xmlns:a="http://schemas.openxmlformats.org/drawingml/2006/main">
            <a:srgbClr val="050820"/>
          </a:solidFill>
          <a:ln xmlns:a="http://schemas.openxmlformats.org/drawingml/2006/main" w="9525">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F2D5CB79-8528-4B03-BA70-507EA28E4EC8}"/>
              </a:ext>
            </a:extLst>
          </p:cNvPr>
          <p:cNvSpPr>
            <a:spLocks xmlns:a="http://schemas.openxmlformats.org/drawingml/2006/main" noGrp="1"/>
          </p:cNvSpPr>
          <p:nvPr/>
        </p:nvSpPr>
        <p:spPr>
          <a:xfrm xmlns:a="http://schemas.openxmlformats.org/drawingml/2006/main">
            <a:off x="5276850" y="4953000"/>
            <a:ext cx="3524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CTO</a:t>
            </a:r>
          </a:p>
        </p:txBody>
      </p:sp>
      <p:sp>
        <p:nvSpPr>
          <p:cNvPr id="11" name="">
            <a:extLst xmlns:a="http://schemas.openxmlformats.org/drawingml/2006/main">
              <a:ext uri="{FF2B5EF4-FFF2-40B4-BE49-F238E27FC236}">
                <a16:creationId xmlns:a16="http://schemas.microsoft.com/office/drawing/2014/main" id="{217E5EB8-BF34-48F9-899B-CC9BE5D2A2F4}"/>
              </a:ext>
            </a:extLst>
          </p:cNvPr>
          <p:cNvSpPr>
            <a:spLocks xmlns:a="http://schemas.openxmlformats.org/drawingml/2006/main" noGrp="1"/>
          </p:cNvSpPr>
          <p:nvPr/>
        </p:nvSpPr>
        <p:spPr>
          <a:xfrm xmlns:a="http://schemas.openxmlformats.org/drawingml/2006/main">
            <a:off x="5276850" y="5181600"/>
            <a:ext cx="3524250" cy="285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250" b="1">
                <a:solidFill>
                  <a:srgbClr val="FFFFFF"/>
                </a:solidFill>
              </a:defRPr>
            </a:pPr>
            <a:r>
              <a:rPr sz="2250" b="1">
                <a:solidFill>
                  <a:srgbClr val="FFFFFF"/>
                </a:solidFill>
              </a:rPr>
              <a:t>Spyros Argalias</a:t>
            </a:r>
          </a:p>
        </p:txBody>
      </p:sp>
      <p:sp>
        <p:nvSpPr>
          <p:cNvPr id="12" name="">
            <a:extLst xmlns:a="http://schemas.openxmlformats.org/drawingml/2006/main">
              <a:ext uri="{FF2B5EF4-FFF2-40B4-BE49-F238E27FC236}">
                <a16:creationId xmlns:a16="http://schemas.microsoft.com/office/drawing/2014/main" id="{7501F476-A86A-4457-A53B-DFE1CBF1A6E5}"/>
              </a:ext>
            </a:extLst>
          </p:cNvPr>
          <p:cNvSpPr>
            <a:spLocks xmlns:a="http://schemas.openxmlformats.org/drawingml/2006/main" noGrp="1"/>
          </p:cNvSpPr>
          <p:nvPr/>
        </p:nvSpPr>
        <p:spPr>
          <a:xfrm xmlns:a="http://schemas.openxmlformats.org/drawingml/2006/main">
            <a:off x="5276850" y="5562600"/>
            <a:ext cx="35242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Systems architect; leads the Knowledge-Graph substrate and platform engineering.</a:t>
            </a:r>
          </a:p>
        </p:txBody>
      </p:sp>
      <p:sp>
        <p:nvSpPr>
          <p:cNvPr id="13" name="org-Head of AI">
            <a:extLst xmlns:a="http://schemas.openxmlformats.org/drawingml/2006/main">
              <a:ext uri="{FF2B5EF4-FFF2-40B4-BE49-F238E27FC236}">
                <a16:creationId xmlns:a16="http://schemas.microsoft.com/office/drawing/2014/main" id="{C5784821-4375-4FCF-B8BE-BE1AEE3E1F7A}"/>
              </a:ext>
            </a:extLst>
          </p:cNvPr>
          <p:cNvSpPr>
            <a:spLocks xmlns:a="http://schemas.openxmlformats.org/drawingml/2006/main" noGrp="1"/>
          </p:cNvSpPr>
          <p:nvPr/>
        </p:nvSpPr>
        <p:spPr>
          <a:xfrm xmlns:a="http://schemas.openxmlformats.org/drawingml/2006/main">
            <a:off x="9267825" y="4762500"/>
            <a:ext cx="3948113" cy="2381250"/>
          </a:xfrm>
          <a:prstGeom xmlns:a="http://schemas.openxmlformats.org/drawingml/2006/main" prst="roundRect">
            <a:avLst>
              <a:gd name="adj" fmla="val 800"/>
            </a:avLst>
          </a:prstGeom>
          <a:solidFill xmlns:a="http://schemas.openxmlformats.org/drawingml/2006/main">
            <a:srgbClr val="050820"/>
          </a:solidFill>
          <a:ln xmlns:a="http://schemas.openxmlformats.org/drawingml/2006/main" w="9525">
            <a:solidFill>
              <a:srgbClr val="FFB547"/>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16C0485F-2700-4F8C-8A51-49F5B197E5FA}"/>
              </a:ext>
            </a:extLst>
          </p:cNvPr>
          <p:cNvSpPr>
            <a:spLocks xmlns:a="http://schemas.openxmlformats.org/drawingml/2006/main" noGrp="1"/>
          </p:cNvSpPr>
          <p:nvPr/>
        </p:nvSpPr>
        <p:spPr>
          <a:xfrm xmlns:a="http://schemas.openxmlformats.org/drawingml/2006/main">
            <a:off x="9486900" y="4953000"/>
            <a:ext cx="3524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HEAD OF AI</a:t>
            </a:r>
          </a:p>
        </p:txBody>
      </p:sp>
      <p:sp>
        <p:nvSpPr>
          <p:cNvPr id="15" name="">
            <a:extLst xmlns:a="http://schemas.openxmlformats.org/drawingml/2006/main">
              <a:ext uri="{FF2B5EF4-FFF2-40B4-BE49-F238E27FC236}">
                <a16:creationId xmlns:a16="http://schemas.microsoft.com/office/drawing/2014/main" id="{483B61B7-0834-42CF-8E9E-E03A13F9ACFE}"/>
              </a:ext>
            </a:extLst>
          </p:cNvPr>
          <p:cNvSpPr>
            <a:spLocks xmlns:a="http://schemas.openxmlformats.org/drawingml/2006/main" noGrp="1"/>
          </p:cNvSpPr>
          <p:nvPr/>
        </p:nvSpPr>
        <p:spPr>
          <a:xfrm xmlns:a="http://schemas.openxmlformats.org/drawingml/2006/main">
            <a:off x="9486900" y="5181600"/>
            <a:ext cx="3524250" cy="285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250" b="1">
                <a:solidFill>
                  <a:srgbClr val="FFFFFF"/>
                </a:solidFill>
              </a:defRPr>
            </a:pPr>
            <a:r>
              <a:rPr sz="2250" b="1">
                <a:solidFill>
                  <a:srgbClr val="FFFFFF"/>
                </a:solidFill>
              </a:rPr>
              <a:t>Lucas Marsh</a:t>
            </a:r>
          </a:p>
        </p:txBody>
      </p:sp>
      <p:sp>
        <p:nvSpPr>
          <p:cNvPr id="16" name="">
            <a:extLst xmlns:a="http://schemas.openxmlformats.org/drawingml/2006/main">
              <a:ext uri="{FF2B5EF4-FFF2-40B4-BE49-F238E27FC236}">
                <a16:creationId xmlns:a16="http://schemas.microsoft.com/office/drawing/2014/main" id="{F91560CB-C366-4F25-BAC8-612FA62BD2B5}"/>
              </a:ext>
            </a:extLst>
          </p:cNvPr>
          <p:cNvSpPr>
            <a:spLocks xmlns:a="http://schemas.openxmlformats.org/drawingml/2006/main" noGrp="1"/>
          </p:cNvSpPr>
          <p:nvPr/>
        </p:nvSpPr>
        <p:spPr>
          <a:xfrm xmlns:a="http://schemas.openxmlformats.org/drawingml/2006/main">
            <a:off x="9486900" y="5562600"/>
            <a:ext cx="35242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Jam protocol co-inventor; foundation-model lead for the medical vertical.</a:t>
            </a:r>
          </a:p>
        </p:txBody>
      </p:sp>
      <p:sp>
        <p:nvSpPr>
          <p:cNvPr id="17" name="org-Commercial and Science Lead">
            <a:extLst xmlns:a="http://schemas.openxmlformats.org/drawingml/2006/main">
              <a:ext uri="{FF2B5EF4-FFF2-40B4-BE49-F238E27FC236}">
                <a16:creationId xmlns:a16="http://schemas.microsoft.com/office/drawing/2014/main" id="{8BF21075-A450-47EA-9F59-33DC9B82ABD4}"/>
              </a:ext>
            </a:extLst>
          </p:cNvPr>
          <p:cNvSpPr>
            <a:spLocks xmlns:a="http://schemas.openxmlformats.org/drawingml/2006/main" noGrp="1"/>
          </p:cNvSpPr>
          <p:nvPr/>
        </p:nvSpPr>
        <p:spPr>
          <a:xfrm xmlns:a="http://schemas.openxmlformats.org/drawingml/2006/main">
            <a:off x="13463588" y="4762500"/>
            <a:ext cx="3948113" cy="2381250"/>
          </a:xfrm>
          <a:prstGeom xmlns:a="http://schemas.openxmlformats.org/drawingml/2006/main" prst="roundRect">
            <a:avLst>
              <a:gd name="adj" fmla="val 800"/>
            </a:avLst>
          </a:prstGeom>
          <a:solidFill xmlns:a="http://schemas.openxmlformats.org/drawingml/2006/main">
            <a:srgbClr val="050820"/>
          </a:solidFill>
          <a:ln xmlns:a="http://schemas.openxmlformats.org/drawingml/2006/main" w="9525">
            <a:solidFill>
              <a:srgbClr val="00D4AA"/>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8C9DFAE2-EE07-416F-83E9-406F4C7CCDA5}"/>
              </a:ext>
            </a:extLst>
          </p:cNvPr>
          <p:cNvSpPr>
            <a:spLocks xmlns:a="http://schemas.openxmlformats.org/drawingml/2006/main" noGrp="1"/>
          </p:cNvSpPr>
          <p:nvPr/>
        </p:nvSpPr>
        <p:spPr>
          <a:xfrm xmlns:a="http://schemas.openxmlformats.org/drawingml/2006/main">
            <a:off x="13677900" y="4953000"/>
            <a:ext cx="3524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CO-FOUNDER, CFO/COO + MEDICAL LEAD</a:t>
            </a:r>
          </a:p>
        </p:txBody>
      </p:sp>
      <p:sp>
        <p:nvSpPr>
          <p:cNvPr id="19" name="">
            <a:extLst xmlns:a="http://schemas.openxmlformats.org/drawingml/2006/main">
              <a:ext uri="{FF2B5EF4-FFF2-40B4-BE49-F238E27FC236}">
                <a16:creationId xmlns:a16="http://schemas.microsoft.com/office/drawing/2014/main" id="{51A509A0-7019-4EB1-9EE8-FBA91B479AE6}"/>
              </a:ext>
            </a:extLst>
          </p:cNvPr>
          <p:cNvSpPr>
            <a:spLocks xmlns:a="http://schemas.openxmlformats.org/drawingml/2006/main" noGrp="1"/>
          </p:cNvSpPr>
          <p:nvPr/>
        </p:nvSpPr>
        <p:spPr>
          <a:xfrm xmlns:a="http://schemas.openxmlformats.org/drawingml/2006/main">
            <a:off x="13677900" y="5181600"/>
            <a:ext cx="3524250" cy="285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250" b="1">
                <a:solidFill>
                  <a:srgbClr val="FFFFFF"/>
                </a:solidFill>
              </a:defRPr>
            </a:pPr>
            <a:r>
              <a:rPr sz="2250" b="1">
                <a:solidFill>
                  <a:srgbClr val="FFFFFF"/>
                </a:solidFill>
              </a:rPr>
              <a:t>Dr Suraj</a:t>
            </a:r>
          </a:p>
        </p:txBody>
      </p:sp>
      <p:sp>
        <p:nvSpPr>
          <p:cNvPr id="20" name="">
            <a:extLst xmlns:a="http://schemas.openxmlformats.org/drawingml/2006/main">
              <a:ext uri="{FF2B5EF4-FFF2-40B4-BE49-F238E27FC236}">
                <a16:creationId xmlns:a16="http://schemas.microsoft.com/office/drawing/2014/main" id="{FA4A0F72-718D-4411-89C8-DEDB3C5EF5B2}"/>
              </a:ext>
            </a:extLst>
          </p:cNvPr>
          <p:cNvSpPr>
            <a:spLocks xmlns:a="http://schemas.openxmlformats.org/drawingml/2006/main" noGrp="1"/>
          </p:cNvSpPr>
          <p:nvPr/>
        </p:nvSpPr>
        <p:spPr>
          <a:xfrm xmlns:a="http://schemas.openxmlformats.org/drawingml/2006/main">
            <a:off x="13677900" y="5562600"/>
            <a:ext cx="35242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Clinical operations, scientific coordination, and wet-lab partner execution.</a:t>
            </a:r>
          </a:p>
        </p:txBody>
      </p:sp>
      <p:sp>
        <p:nvSpPr>
          <p:cNvPr id="21" name="">
            <a:extLst xmlns:a="http://schemas.openxmlformats.org/drawingml/2006/main">
              <a:ext uri="{FF2B5EF4-FFF2-40B4-BE49-F238E27FC236}">
                <a16:creationId xmlns:a16="http://schemas.microsoft.com/office/drawing/2014/main" id="{1D5A89C1-8CF3-4BCA-A2C0-DDA21CF8B460}"/>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 xmlns:a="http://schemas.openxmlformats.org/drawingml/2006/main">
        <p:nvSpPr>
          <p:cNvPr id="22" name="TextBox 21"/>
          <p:cNvSpPr txBox="1"/>
          <p:nvPr/>
        </p:nvSpPr>
        <p:spPr>
          <a:xfrm>
            <a:off x="457200" y="9784080"/>
            <a:ext cx="17373600" cy="365760"/>
          </a:xfrm>
          <a:prstGeom prst="rect">
            <a:avLst/>
          </a:prstGeom>
          <a:noFill/>
        </p:spPr>
        <p:txBody>
          <a:bodyPr wrap="square">
            <a:spAutoFit/>
          </a:bodyPr>
          <a:lstStyle/>
          <a:p>
            <a:pPr algn="ctr"/>
            <a:r>
              <a:rPr sz="800" i="1">
                <a:solidFill>
                  <a:srgbClr val="5B6B77"/>
                </a:solidFill>
                <a:latin typeface="Calibri"/>
              </a:rPr>
              <a:t>Cithorum operates as a brand across three legal entities — a European parent (holds Jam IP), Cithorum (India) (Udyam-MSE; tender + 1 PB pod), and Cithorum (Canada) (M2M MRR + NVIDIA / NATO / RTX / T-Mobile / SwissVault relationships).</a:t>
            </a:r>
          </a:p>
        </p:txBody>
      </p:sp>
    </p:spTree>
    <p:extLst>
      <p:ext uri="{BB962C8B-B14F-4D97-AF65-F5344CB8AC3E}">
        <p14:creationId xmlns:p14="http://schemas.microsoft.com/office/powerpoint/2010/main" val="1371763670"/>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8A5E056E-E1C1-4BA3-8AD2-90BE38C1042D}"/>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675FC13C-29EB-440B-BF2F-ABCCDAB58AE9}"/>
              </a:ext>
            </a:extLst>
          </p:cNvPr>
          <p:cNvSpPr>
            <a:spLocks xmlns:a="http://schemas.openxmlformats.org/drawingml/2006/main" noGrp="1"/>
          </p:cNvSpPr>
          <p:nvPr/>
        </p:nvSpPr>
        <p:spPr>
          <a:xfrm xmlns:a="http://schemas.openxmlformats.org/drawingml/2006/main">
            <a:off x="876300" y="3562350"/>
            <a:ext cx="95250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4A9EFF"/>
                </a:solidFill>
              </a:defRPr>
            </a:pPr>
            <a:r>
              <a:rPr sz="1200" b="1">
                <a:solidFill>
                  <a:srgbClr val="4A9EFF"/>
                </a:solidFill>
              </a:rPr>
              <a:t>18 | CLOSE</a:t>
            </a:r>
          </a:p>
        </p:txBody>
      </p:sp>
      <p:sp>
        <p:nvSpPr>
          <p:cNvPr id="3" name="">
            <a:extLst xmlns:a="http://schemas.openxmlformats.org/drawingml/2006/main">
              <a:ext uri="{FF2B5EF4-FFF2-40B4-BE49-F238E27FC236}">
                <a16:creationId xmlns:a16="http://schemas.microsoft.com/office/drawing/2014/main" id="{DA66A95B-CB67-40B6-9CEE-B0CA5B713D9F}"/>
              </a:ext>
            </a:extLst>
          </p:cNvPr>
          <p:cNvSpPr>
            <a:spLocks xmlns:a="http://schemas.openxmlformats.org/drawingml/2006/main" noGrp="1"/>
          </p:cNvSpPr>
          <p:nvPr/>
        </p:nvSpPr>
        <p:spPr>
          <a:xfrm xmlns:a="http://schemas.openxmlformats.org/drawingml/2006/main">
            <a:off x="876300" y="3981450"/>
            <a:ext cx="9525000" cy="895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7050" b="1">
                <a:solidFill>
                  <a:srgbClr val="FFFFFF"/>
                </a:solidFill>
              </a:defRPr>
            </a:pPr>
            <a:r>
              <a:rPr sz="7050" b="1">
                <a:solidFill>
                  <a:srgbClr val="FFFFFF"/>
                </a:solidFill>
              </a:rPr>
              <a:t>The substrate wins.</a:t>
            </a:r>
          </a:p>
        </p:txBody>
      </p:sp>
      <p:sp>
        <p:nvSpPr>
          <p:cNvPr id="4" name="">
            <a:extLst xmlns:a="http://schemas.openxmlformats.org/drawingml/2006/main">
              <a:ext uri="{FF2B5EF4-FFF2-40B4-BE49-F238E27FC236}">
                <a16:creationId xmlns:a16="http://schemas.microsoft.com/office/drawing/2014/main" id="{3ABFA4A3-95E0-4912-A7B9-644434B2F070}"/>
              </a:ext>
            </a:extLst>
          </p:cNvPr>
          <p:cNvSpPr>
            <a:spLocks xmlns:a="http://schemas.openxmlformats.org/drawingml/2006/main" noGrp="1"/>
          </p:cNvSpPr>
          <p:nvPr/>
        </p:nvSpPr>
        <p:spPr>
          <a:xfrm xmlns:a="http://schemas.openxmlformats.org/drawingml/2006/main">
            <a:off x="876300" y="5143500"/>
            <a:ext cx="2667000" cy="4762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5" name="">
            <a:extLst xmlns:a="http://schemas.openxmlformats.org/drawingml/2006/main">
              <a:ext uri="{FF2B5EF4-FFF2-40B4-BE49-F238E27FC236}">
                <a16:creationId xmlns:a16="http://schemas.microsoft.com/office/drawing/2014/main" id="{EA02049B-17EF-4F97-BA79-448B8CFEE6C2}"/>
              </a:ext>
            </a:extLst>
          </p:cNvPr>
          <p:cNvSpPr>
            <a:spLocks xmlns:a="http://schemas.openxmlformats.org/drawingml/2006/main" noGrp="1"/>
          </p:cNvSpPr>
          <p:nvPr/>
        </p:nvSpPr>
        <p:spPr>
          <a:xfrm xmlns:a="http://schemas.openxmlformats.org/drawingml/2006/main">
            <a:off x="876300" y="5467350"/>
            <a:ext cx="9906000" cy="971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550">
                <a:solidFill>
                  <a:srgbClr val="A4ACCB"/>
                </a:solidFill>
              </a:defRPr>
            </a:pPr>
            <a:r>
              <a:rPr sz="2550">
                <a:solidFill>
                  <a:srgbClr val="A4ACCB"/>
                </a:solidFill>
              </a:rPr>
              <a:t>Jam removes the waste. The Knowledge Graph captures the memory. The company that owns both layers can compound across every knowledge-dense industry it enters.</a:t>
            </a:r>
          </a:p>
        </p:txBody>
      </p:sp>
      <p:sp>
        <p:nvSpPr>
          <p:cNvPr id="6" name="">
            <a:extLst xmlns:a="http://schemas.openxmlformats.org/drawingml/2006/main">
              <a:ext uri="{FF2B5EF4-FFF2-40B4-BE49-F238E27FC236}">
                <a16:creationId xmlns:a16="http://schemas.microsoft.com/office/drawing/2014/main" id="{638970B1-8307-4E23-B8A4-C32AD47EAD42}"/>
              </a:ext>
            </a:extLst>
          </p:cNvPr>
          <p:cNvSpPr>
            <a:spLocks xmlns:a="http://schemas.openxmlformats.org/drawingml/2006/main" noGrp="1"/>
          </p:cNvSpPr>
          <p:nvPr/>
        </p:nvSpPr>
        <p:spPr>
          <a:xfrm xmlns:a="http://schemas.openxmlformats.org/drawingml/2006/main">
            <a:off x="11068050" y="2590800"/>
            <a:ext cx="63436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i="1">
                <a:solidFill>
                  <a:srgbClr val="A4ACCB"/>
                </a:solidFill>
              </a:defRPr>
            </a:pPr>
            <a:r>
              <a:rPr sz="1875" i="1">
                <a:solidFill>
                  <a:srgbClr val="A4ACCB"/>
                </a:solidFill>
              </a:rPr>
              <a:t>Let's talk about what a first conversation looks like.</a:t>
            </a:r>
          </a:p>
        </p:txBody>
      </p:sp>
      <p:sp>
        <p:nvSpPr>
          <p:cNvPr id="7" name="contact-primary">
            <a:extLst xmlns:a="http://schemas.openxmlformats.org/drawingml/2006/main">
              <a:ext uri="{FF2B5EF4-FFF2-40B4-BE49-F238E27FC236}">
                <a16:creationId xmlns:a16="http://schemas.microsoft.com/office/drawing/2014/main" id="{A336EC38-6FB5-4BA6-85A3-091029E7C7D4}"/>
              </a:ext>
            </a:extLst>
          </p:cNvPr>
          <p:cNvSpPr>
            <a:spLocks xmlns:a="http://schemas.openxmlformats.org/drawingml/2006/main" noGrp="1"/>
          </p:cNvSpPr>
          <p:nvPr/>
        </p:nvSpPr>
        <p:spPr>
          <a:xfrm xmlns:a="http://schemas.openxmlformats.org/drawingml/2006/main">
            <a:off x="11064240" y="3076575"/>
            <a:ext cx="6347460" cy="1266825"/>
          </a:xfrm>
          <a:prstGeom xmlns:a="http://schemas.openxmlformats.org/drawingml/2006/main" prst="roundRect">
            <a:avLst>
              <a:gd name="adj" fmla="val 1504"/>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8" name="">
            <a:extLst xmlns:a="http://schemas.openxmlformats.org/drawingml/2006/main">
              <a:ext uri="{FF2B5EF4-FFF2-40B4-BE49-F238E27FC236}">
                <a16:creationId xmlns:a16="http://schemas.microsoft.com/office/drawing/2014/main" id="{57055913-D286-45C7-B475-A8CEEF0EB4F8}"/>
              </a:ext>
            </a:extLst>
          </p:cNvPr>
          <p:cNvSpPr>
            <a:spLocks xmlns:a="http://schemas.openxmlformats.org/drawingml/2006/main" noGrp="1"/>
          </p:cNvSpPr>
          <p:nvPr/>
        </p:nvSpPr>
        <p:spPr>
          <a:xfrm xmlns:a="http://schemas.openxmlformats.org/drawingml/2006/main">
            <a:off x="11334750" y="3314700"/>
            <a:ext cx="5810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PRIMARY</a:t>
            </a:r>
          </a:p>
        </p:txBody>
      </p:sp>
      <p:sp>
        <p:nvSpPr>
          <p:cNvPr id="9" name="">
            <a:extLst xmlns:a="http://schemas.openxmlformats.org/drawingml/2006/main">
              <a:ext uri="{FF2B5EF4-FFF2-40B4-BE49-F238E27FC236}">
                <a16:creationId xmlns:a16="http://schemas.microsoft.com/office/drawing/2014/main" id="{533CFC5B-A064-47B8-B6B2-9B7C8AED5F4D}"/>
              </a:ext>
            </a:extLst>
          </p:cNvPr>
          <p:cNvSpPr>
            <a:spLocks xmlns:a="http://schemas.openxmlformats.org/drawingml/2006/main" noGrp="1"/>
          </p:cNvSpPr>
          <p:nvPr/>
        </p:nvSpPr>
        <p:spPr>
          <a:xfrm xmlns:a="http://schemas.openxmlformats.org/drawingml/2006/main">
            <a:off x="11334750" y="3524250"/>
            <a:ext cx="58102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Nikos Argalias</a:t>
            </a:r>
          </a:p>
        </p:txBody>
      </p:sp>
      <p:sp>
        <p:nvSpPr>
          <p:cNvPr id="10" name="">
            <a:extLst xmlns:a="http://schemas.openxmlformats.org/drawingml/2006/main">
              <a:ext uri="{FF2B5EF4-FFF2-40B4-BE49-F238E27FC236}">
                <a16:creationId xmlns:a16="http://schemas.microsoft.com/office/drawing/2014/main" id="{5C1F3213-5FCF-4CAF-AE13-FB7AE0816CC2}"/>
              </a:ext>
            </a:extLst>
          </p:cNvPr>
          <p:cNvSpPr>
            <a:spLocks xmlns:a="http://schemas.openxmlformats.org/drawingml/2006/main" noGrp="1"/>
          </p:cNvSpPr>
          <p:nvPr/>
        </p:nvSpPr>
        <p:spPr>
          <a:xfrm xmlns:a="http://schemas.openxmlformats.org/drawingml/2006/main">
            <a:off x="11334750" y="3924300"/>
            <a:ext cx="581025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CEO</a:t>
            </a:r>
          </a:p>
        </p:txBody>
      </p:sp>
      <p:sp>
        <p:nvSpPr>
          <p:cNvPr id="11" name="contact-backup">
            <a:extLst xmlns:a="http://schemas.openxmlformats.org/drawingml/2006/main">
              <a:ext uri="{FF2B5EF4-FFF2-40B4-BE49-F238E27FC236}">
                <a16:creationId xmlns:a16="http://schemas.microsoft.com/office/drawing/2014/main" id="{D96BE978-34C5-421B-8E4B-6FF63A04B12A}"/>
              </a:ext>
            </a:extLst>
          </p:cNvPr>
          <p:cNvSpPr>
            <a:spLocks xmlns:a="http://schemas.openxmlformats.org/drawingml/2006/main" noGrp="1"/>
          </p:cNvSpPr>
          <p:nvPr/>
        </p:nvSpPr>
        <p:spPr>
          <a:xfrm xmlns:a="http://schemas.openxmlformats.org/drawingml/2006/main">
            <a:off x="11064240" y="4591050"/>
            <a:ext cx="6347460" cy="1266825"/>
          </a:xfrm>
          <a:prstGeom xmlns:a="http://schemas.openxmlformats.org/drawingml/2006/main" prst="roundRect">
            <a:avLst>
              <a:gd name="adj" fmla="val 1504"/>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88788986-C68D-4E7E-8FAD-A14C14C060AE}"/>
              </a:ext>
            </a:extLst>
          </p:cNvPr>
          <p:cNvSpPr>
            <a:spLocks xmlns:a="http://schemas.openxmlformats.org/drawingml/2006/main" noGrp="1"/>
          </p:cNvSpPr>
          <p:nvPr/>
        </p:nvSpPr>
        <p:spPr>
          <a:xfrm xmlns:a="http://schemas.openxmlformats.org/drawingml/2006/main">
            <a:off x="11334750" y="4819650"/>
            <a:ext cx="5810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BACKUP</a:t>
            </a:r>
          </a:p>
        </p:txBody>
      </p:sp>
      <p:sp>
        <p:nvSpPr>
          <p:cNvPr id="13" name="">
            <a:extLst xmlns:a="http://schemas.openxmlformats.org/drawingml/2006/main">
              <a:ext uri="{FF2B5EF4-FFF2-40B4-BE49-F238E27FC236}">
                <a16:creationId xmlns:a16="http://schemas.microsoft.com/office/drawing/2014/main" id="{4962442C-BA10-46E8-A89C-758BF442009C}"/>
              </a:ext>
            </a:extLst>
          </p:cNvPr>
          <p:cNvSpPr>
            <a:spLocks xmlns:a="http://schemas.openxmlformats.org/drawingml/2006/main" noGrp="1"/>
          </p:cNvSpPr>
          <p:nvPr/>
        </p:nvSpPr>
        <p:spPr>
          <a:xfrm xmlns:a="http://schemas.openxmlformats.org/drawingml/2006/main">
            <a:off x="11334750" y="5048250"/>
            <a:ext cx="58102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Lucas Marsh</a:t>
            </a:r>
          </a:p>
        </p:txBody>
      </p:sp>
      <p:sp>
        <p:nvSpPr>
          <p:cNvPr id="14" name="">
            <a:extLst xmlns:a="http://schemas.openxmlformats.org/drawingml/2006/main">
              <a:ext uri="{FF2B5EF4-FFF2-40B4-BE49-F238E27FC236}">
                <a16:creationId xmlns:a16="http://schemas.microsoft.com/office/drawing/2014/main" id="{7CF6B827-C70F-4756-A35E-BFA02C5AA978}"/>
              </a:ext>
            </a:extLst>
          </p:cNvPr>
          <p:cNvSpPr>
            <a:spLocks xmlns:a="http://schemas.openxmlformats.org/drawingml/2006/main" noGrp="1"/>
          </p:cNvSpPr>
          <p:nvPr/>
        </p:nvSpPr>
        <p:spPr>
          <a:xfrm xmlns:a="http://schemas.openxmlformats.org/drawingml/2006/main">
            <a:off x="11334750" y="5448300"/>
            <a:ext cx="581025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Head of AI</a:t>
            </a:r>
          </a:p>
        </p:txBody>
      </p:sp>
      <p:sp>
        <p:nvSpPr>
          <p:cNvPr id="15" name="contact-science">
            <a:extLst xmlns:a="http://schemas.openxmlformats.org/drawingml/2006/main">
              <a:ext uri="{FF2B5EF4-FFF2-40B4-BE49-F238E27FC236}">
                <a16:creationId xmlns:a16="http://schemas.microsoft.com/office/drawing/2014/main" id="{69D621A9-3E6B-4E02-A4DC-BBFFF97EEA99}"/>
              </a:ext>
            </a:extLst>
          </p:cNvPr>
          <p:cNvSpPr>
            <a:spLocks xmlns:a="http://schemas.openxmlformats.org/drawingml/2006/main" noGrp="1"/>
          </p:cNvSpPr>
          <p:nvPr/>
        </p:nvSpPr>
        <p:spPr>
          <a:xfrm xmlns:a="http://schemas.openxmlformats.org/drawingml/2006/main">
            <a:off x="11064240" y="6105525"/>
            <a:ext cx="6347460" cy="1266825"/>
          </a:xfrm>
          <a:prstGeom xmlns:a="http://schemas.openxmlformats.org/drawingml/2006/main" prst="roundRect">
            <a:avLst>
              <a:gd name="adj" fmla="val 1504"/>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CD19E4CE-3809-4615-BBF7-B120CD3B457A}"/>
              </a:ext>
            </a:extLst>
          </p:cNvPr>
          <p:cNvSpPr>
            <a:spLocks xmlns:a="http://schemas.openxmlformats.org/drawingml/2006/main" noGrp="1"/>
          </p:cNvSpPr>
          <p:nvPr/>
        </p:nvSpPr>
        <p:spPr>
          <a:xfrm xmlns:a="http://schemas.openxmlformats.org/drawingml/2006/main">
            <a:off x="11334750" y="6343650"/>
            <a:ext cx="58102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SCIENCE</a:t>
            </a:r>
          </a:p>
        </p:txBody>
      </p:sp>
      <p:sp>
        <p:nvSpPr>
          <p:cNvPr id="17" name="">
            <a:extLst xmlns:a="http://schemas.openxmlformats.org/drawingml/2006/main">
              <a:ext uri="{FF2B5EF4-FFF2-40B4-BE49-F238E27FC236}">
                <a16:creationId xmlns:a16="http://schemas.microsoft.com/office/drawing/2014/main" id="{97695A63-6D0E-40F3-A33F-C411AEAA6315}"/>
              </a:ext>
            </a:extLst>
          </p:cNvPr>
          <p:cNvSpPr>
            <a:spLocks xmlns:a="http://schemas.openxmlformats.org/drawingml/2006/main" noGrp="1"/>
          </p:cNvSpPr>
          <p:nvPr/>
        </p:nvSpPr>
        <p:spPr>
          <a:xfrm xmlns:a="http://schemas.openxmlformats.org/drawingml/2006/main">
            <a:off x="11334750" y="6553200"/>
            <a:ext cx="58102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Dr Suraj</a:t>
            </a:r>
          </a:p>
        </p:txBody>
      </p:sp>
      <p:sp>
        <p:nvSpPr>
          <p:cNvPr id="18" name="">
            <a:extLst xmlns:a="http://schemas.openxmlformats.org/drawingml/2006/main">
              <a:ext uri="{FF2B5EF4-FFF2-40B4-BE49-F238E27FC236}">
                <a16:creationId xmlns:a16="http://schemas.microsoft.com/office/drawing/2014/main" id="{06F1088F-9F4B-47DD-B329-4B9F94BAEFC1}"/>
              </a:ext>
            </a:extLst>
          </p:cNvPr>
          <p:cNvSpPr>
            <a:spLocks xmlns:a="http://schemas.openxmlformats.org/drawingml/2006/main" noGrp="1"/>
          </p:cNvSpPr>
          <p:nvPr/>
        </p:nvSpPr>
        <p:spPr>
          <a:xfrm xmlns:a="http://schemas.openxmlformats.org/drawingml/2006/main">
            <a:off x="11334750" y="6953250"/>
            <a:ext cx="581025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Co-founder, CFO/COO + Medical lead</a:t>
            </a:r>
          </a:p>
        </p:txBody>
      </p:sp>
      <p:sp>
        <p:nvSpPr>
          <p:cNvPr id="19" name="">
            <a:extLst xmlns:a="http://schemas.openxmlformats.org/drawingml/2006/main">
              <a:ext uri="{FF2B5EF4-FFF2-40B4-BE49-F238E27FC236}">
                <a16:creationId xmlns:a16="http://schemas.microsoft.com/office/drawing/2014/main" id="{8CD570C9-B86C-419C-86E2-F7A4FE3CA5A5}"/>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7864021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F6AEA81F-222D-4A3E-8CAE-C9CEC1083FCE}"/>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98F3F9B8-B075-46EB-9D91-C434DB78A2DB}"/>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01 | THE INVESTMENT SHAPE</a:t>
            </a:r>
          </a:p>
        </p:txBody>
      </p:sp>
      <p:sp>
        <p:nvSpPr>
          <p:cNvPr id="3" name="">
            <a:extLst xmlns:a="http://schemas.openxmlformats.org/drawingml/2006/main">
              <a:ext uri="{FF2B5EF4-FFF2-40B4-BE49-F238E27FC236}">
                <a16:creationId xmlns:a16="http://schemas.microsoft.com/office/drawing/2014/main" id="{E2BFA561-E37A-4570-B7CD-5F8D21280CB4}"/>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If you only remember three things</a:t>
            </a:r>
          </a:p>
        </p:txBody>
      </p:sp>
      <p:sp>
        <p:nvSpPr>
          <p:cNvPr id="4" name="">
            <a:extLst xmlns:a="http://schemas.openxmlformats.org/drawingml/2006/main">
              <a:ext uri="{FF2B5EF4-FFF2-40B4-BE49-F238E27FC236}">
                <a16:creationId xmlns:a16="http://schemas.microsoft.com/office/drawing/2014/main" id="{2B44A669-D24F-455E-9759-CFA8AD1FCA91}"/>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Cithorum is not a point app. It is a substrate wedge that starts with measurable data-centre economics.</a:t>
            </a:r>
          </a:p>
        </p:txBody>
      </p:sp>
      <p:sp>
        <p:nvSpPr>
          <p:cNvPr id="5" name="story-1">
            <a:extLst xmlns:a="http://schemas.openxmlformats.org/drawingml/2006/main">
              <a:ext uri="{FF2B5EF4-FFF2-40B4-BE49-F238E27FC236}">
                <a16:creationId xmlns:a16="http://schemas.microsoft.com/office/drawing/2014/main" id="{CC154E88-53D3-4218-8158-D6BE21AD6E23}"/>
              </a:ext>
            </a:extLst>
          </p:cNvPr>
          <p:cNvSpPr>
            <a:spLocks xmlns:a="http://schemas.openxmlformats.org/drawingml/2006/main" noGrp="1"/>
          </p:cNvSpPr>
          <p:nvPr/>
        </p:nvSpPr>
        <p:spPr>
          <a:xfrm xmlns:a="http://schemas.openxmlformats.org/drawingml/2006/main">
            <a:off x="876300" y="4362450"/>
            <a:ext cx="4508500" cy="1866900"/>
          </a:xfrm>
          <a:prstGeom xmlns:a="http://schemas.openxmlformats.org/drawingml/2006/main" prst="roundRect">
            <a:avLst>
              <a:gd name="adj" fmla="val 102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5105F6E8-D60F-4758-858E-D8FECD273013}"/>
              </a:ext>
            </a:extLst>
          </p:cNvPr>
          <p:cNvSpPr>
            <a:spLocks xmlns:a="http://schemas.openxmlformats.org/drawingml/2006/main" noGrp="1"/>
          </p:cNvSpPr>
          <p:nvPr/>
        </p:nvSpPr>
        <p:spPr>
          <a:xfrm xmlns:a="http://schemas.openxmlformats.org/drawingml/2006/main">
            <a:off x="1143000" y="4591050"/>
            <a:ext cx="3981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5C7A"/>
                </a:solidFill>
              </a:defRPr>
            </a:pPr>
            <a:r>
              <a:rPr sz="975" b="1">
                <a:solidFill>
                  <a:srgbClr val="FF5C7A"/>
                </a:solidFill>
              </a:rPr>
              <a:t>WASTE TAX</a:t>
            </a:r>
          </a:p>
        </p:txBody>
      </p:sp>
      <p:sp>
        <p:nvSpPr>
          <p:cNvPr id="7" name="">
            <a:extLst xmlns:a="http://schemas.openxmlformats.org/drawingml/2006/main">
              <a:ext uri="{FF2B5EF4-FFF2-40B4-BE49-F238E27FC236}">
                <a16:creationId xmlns:a16="http://schemas.microsoft.com/office/drawing/2014/main" id="{C3800B7B-B813-43C3-B3F7-E508DE64493C}"/>
              </a:ext>
            </a:extLst>
          </p:cNvPr>
          <p:cNvSpPr>
            <a:spLocks xmlns:a="http://schemas.openxmlformats.org/drawingml/2006/main" noGrp="1"/>
          </p:cNvSpPr>
          <p:nvPr/>
        </p:nvSpPr>
        <p:spPr>
          <a:xfrm xmlns:a="http://schemas.openxmlformats.org/drawingml/2006/main">
            <a:off x="1143000" y="4819650"/>
            <a:ext cx="3981450" cy="1181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Knowledge-dense industries are paying for duplicate bytes, duplicate tools, and duplicate work.</a:t>
            </a:r>
          </a:p>
        </p:txBody>
      </p:sp>
      <p:sp>
        <p:nvSpPr>
          <p:cNvPr id="8" name="">
            <a:extLst xmlns:a="http://schemas.openxmlformats.org/drawingml/2006/main">
              <a:ext uri="{FF2B5EF4-FFF2-40B4-BE49-F238E27FC236}">
                <a16:creationId xmlns:a16="http://schemas.microsoft.com/office/drawing/2014/main" id="{E447F5A3-E80B-4E08-BBFF-77B22BBE9669}"/>
              </a:ext>
            </a:extLst>
          </p:cNvPr>
          <p:cNvSpPr>
            <a:spLocks xmlns:a="http://schemas.openxmlformats.org/drawingml/2006/main" noGrp="1"/>
          </p:cNvSpPr>
          <p:nvPr/>
        </p:nvSpPr>
        <p:spPr>
          <a:xfrm xmlns:a="http://schemas.openxmlformats.org/drawingml/2006/main">
            <a:off x="5715000" y="5257800"/>
            <a:ext cx="857250" cy="5715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9" name="story-2">
            <a:extLst xmlns:a="http://schemas.openxmlformats.org/drawingml/2006/main">
              <a:ext uri="{FF2B5EF4-FFF2-40B4-BE49-F238E27FC236}">
                <a16:creationId xmlns:a16="http://schemas.microsoft.com/office/drawing/2014/main" id="{718FAE1E-6798-4641-AE46-4548F1A406BD}"/>
              </a:ext>
            </a:extLst>
          </p:cNvPr>
          <p:cNvSpPr>
            <a:spLocks xmlns:a="http://schemas.openxmlformats.org/drawingml/2006/main" noGrp="1"/>
          </p:cNvSpPr>
          <p:nvPr/>
        </p:nvSpPr>
        <p:spPr>
          <a:xfrm xmlns:a="http://schemas.openxmlformats.org/drawingml/2006/main">
            <a:off x="6889750" y="4514850"/>
            <a:ext cx="4508500" cy="1562100"/>
          </a:xfrm>
          <a:prstGeom xmlns:a="http://schemas.openxmlformats.org/drawingml/2006/main" prst="roundRect">
            <a:avLst>
              <a:gd name="adj" fmla="val 122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E88D4F2C-E8EE-4507-A741-99A74A225258}"/>
              </a:ext>
            </a:extLst>
          </p:cNvPr>
          <p:cNvSpPr>
            <a:spLocks xmlns:a="http://schemas.openxmlformats.org/drawingml/2006/main" noGrp="1"/>
          </p:cNvSpPr>
          <p:nvPr/>
        </p:nvSpPr>
        <p:spPr>
          <a:xfrm xmlns:a="http://schemas.openxmlformats.org/drawingml/2006/main">
            <a:off x="7162800" y="4743450"/>
            <a:ext cx="3981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JAM</a:t>
            </a:r>
          </a:p>
        </p:txBody>
      </p:sp>
      <p:sp>
        <p:nvSpPr>
          <p:cNvPr id="11" name="">
            <a:extLst xmlns:a="http://schemas.openxmlformats.org/drawingml/2006/main">
              <a:ext uri="{FF2B5EF4-FFF2-40B4-BE49-F238E27FC236}">
                <a16:creationId xmlns:a16="http://schemas.microsoft.com/office/drawing/2014/main" id="{A194F610-8A19-4A68-B98A-2DCD28F7444A}"/>
              </a:ext>
            </a:extLst>
          </p:cNvPr>
          <p:cNvSpPr>
            <a:spLocks xmlns:a="http://schemas.openxmlformats.org/drawingml/2006/main" noGrp="1"/>
          </p:cNvSpPr>
          <p:nvPr/>
        </p:nvSpPr>
        <p:spPr>
          <a:xfrm xmlns:a="http://schemas.openxmlformats.org/drawingml/2006/main">
            <a:off x="7162800" y="4972050"/>
            <a:ext cx="3981450" cy="895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Jam cuts the bytes, power, and hardware bill without forcing a forklift upgrade.</a:t>
            </a:r>
          </a:p>
        </p:txBody>
      </p:sp>
      <p:sp>
        <p:nvSpPr>
          <p:cNvPr id="12" name="">
            <a:extLst xmlns:a="http://schemas.openxmlformats.org/drawingml/2006/main">
              <a:ext uri="{FF2B5EF4-FFF2-40B4-BE49-F238E27FC236}">
                <a16:creationId xmlns:a16="http://schemas.microsoft.com/office/drawing/2014/main" id="{FD952B96-35B4-4756-8063-0ED08402327A}"/>
              </a:ext>
            </a:extLst>
          </p:cNvPr>
          <p:cNvSpPr>
            <a:spLocks xmlns:a="http://schemas.openxmlformats.org/drawingml/2006/main" noGrp="1"/>
          </p:cNvSpPr>
          <p:nvPr/>
        </p:nvSpPr>
        <p:spPr>
          <a:xfrm xmlns:a="http://schemas.openxmlformats.org/drawingml/2006/main">
            <a:off x="11734800" y="5257800"/>
            <a:ext cx="857250" cy="5715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13" name="story-3">
            <a:extLst xmlns:a="http://schemas.openxmlformats.org/drawingml/2006/main">
              <a:ext uri="{FF2B5EF4-FFF2-40B4-BE49-F238E27FC236}">
                <a16:creationId xmlns:a16="http://schemas.microsoft.com/office/drawing/2014/main" id="{787AE112-7ECE-4F9E-84A1-0FBA421E7CFD}"/>
              </a:ext>
            </a:extLst>
          </p:cNvPr>
          <p:cNvSpPr>
            <a:spLocks xmlns:a="http://schemas.openxmlformats.org/drawingml/2006/main" noGrp="1"/>
          </p:cNvSpPr>
          <p:nvPr/>
        </p:nvSpPr>
        <p:spPr>
          <a:xfrm xmlns:a="http://schemas.openxmlformats.org/drawingml/2006/main">
            <a:off x="12903200" y="4362450"/>
            <a:ext cx="4508500" cy="1866900"/>
          </a:xfrm>
          <a:prstGeom xmlns:a="http://schemas.openxmlformats.org/drawingml/2006/main" prst="roundRect">
            <a:avLst>
              <a:gd name="adj" fmla="val 1020"/>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B2B844B5-4492-4CB8-8448-497279ECDC76}"/>
              </a:ext>
            </a:extLst>
          </p:cNvPr>
          <p:cNvSpPr>
            <a:spLocks xmlns:a="http://schemas.openxmlformats.org/drawingml/2006/main" noGrp="1"/>
          </p:cNvSpPr>
          <p:nvPr/>
        </p:nvSpPr>
        <p:spPr>
          <a:xfrm xmlns:a="http://schemas.openxmlformats.org/drawingml/2006/main">
            <a:off x="13163550" y="4591050"/>
            <a:ext cx="39814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KG</a:t>
            </a:r>
          </a:p>
        </p:txBody>
      </p:sp>
      <p:sp>
        <p:nvSpPr>
          <p:cNvPr id="15" name="">
            <a:extLst xmlns:a="http://schemas.openxmlformats.org/drawingml/2006/main">
              <a:ext uri="{FF2B5EF4-FFF2-40B4-BE49-F238E27FC236}">
                <a16:creationId xmlns:a16="http://schemas.microsoft.com/office/drawing/2014/main" id="{AFCF9B16-B2CD-498B-A145-4781326A79CD}"/>
              </a:ext>
            </a:extLst>
          </p:cNvPr>
          <p:cNvSpPr>
            <a:spLocks xmlns:a="http://schemas.openxmlformats.org/drawingml/2006/main" noGrp="1"/>
          </p:cNvSpPr>
          <p:nvPr/>
        </p:nvSpPr>
        <p:spPr>
          <a:xfrm xmlns:a="http://schemas.openxmlformats.org/drawingml/2006/main">
            <a:off x="13163550" y="4819650"/>
            <a:ext cx="3981450" cy="1181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The Knowledge Graph turns that cheaper data plane into workflows that think across verticals.</a:t>
            </a:r>
          </a:p>
        </p:txBody>
      </p:sp>
      <p:sp>
        <p:nvSpPr>
          <p:cNvPr id="16" name="">
            <a:extLst xmlns:a="http://schemas.openxmlformats.org/drawingml/2006/main">
              <a:ext uri="{FF2B5EF4-FFF2-40B4-BE49-F238E27FC236}">
                <a16:creationId xmlns:a16="http://schemas.microsoft.com/office/drawing/2014/main" id="{CCD812B7-5300-4348-8751-0F489D73B534}"/>
              </a:ext>
            </a:extLst>
          </p:cNvPr>
          <p:cNvSpPr>
            <a:spLocks xmlns:a="http://schemas.openxmlformats.org/drawingml/2006/main" noGrp="1"/>
          </p:cNvSpPr>
          <p:nvPr/>
        </p:nvSpPr>
        <p:spPr>
          <a:xfrm xmlns:a="http://schemas.openxmlformats.org/drawingml/2006/main">
            <a:off x="876300" y="8362950"/>
            <a:ext cx="52006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00D4AA"/>
                </a:solidFill>
              </a:defRPr>
            </a:pPr>
            <a:r>
              <a:rPr sz="3900" b="1">
                <a:solidFill>
                  <a:srgbClr val="00D4AA"/>
                </a:solidFill>
              </a:rPr>
              <a:t>live</a:t>
            </a:r>
          </a:p>
        </p:txBody>
      </p:sp>
      <p:sp>
        <p:nvSpPr>
          <p:cNvPr id="17" name="">
            <a:extLst xmlns:a="http://schemas.openxmlformats.org/drawingml/2006/main">
              <a:ext uri="{FF2B5EF4-FFF2-40B4-BE49-F238E27FC236}">
                <a16:creationId xmlns:a16="http://schemas.microsoft.com/office/drawing/2014/main" id="{000E82A8-55CE-4F26-ADB8-33D1BC4BFF85}"/>
              </a:ext>
            </a:extLst>
          </p:cNvPr>
          <p:cNvSpPr>
            <a:spLocks xmlns:a="http://schemas.openxmlformats.org/drawingml/2006/main" noGrp="1"/>
          </p:cNvSpPr>
          <p:nvPr/>
        </p:nvSpPr>
        <p:spPr>
          <a:xfrm xmlns:a="http://schemas.openxmlformats.org/drawingml/2006/main">
            <a:off x="876300" y="8915400"/>
            <a:ext cx="52006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reference customer</a:t>
            </a:r>
          </a:p>
        </p:txBody>
      </p:sp>
      <p:sp>
        <p:nvSpPr>
          <p:cNvPr id="18" name="">
            <a:extLst xmlns:a="http://schemas.openxmlformats.org/drawingml/2006/main">
              <a:ext uri="{FF2B5EF4-FFF2-40B4-BE49-F238E27FC236}">
                <a16:creationId xmlns:a16="http://schemas.microsoft.com/office/drawing/2014/main" id="{87E0CEDD-246C-44CF-9E70-5E85EAC94313}"/>
              </a:ext>
            </a:extLst>
          </p:cNvPr>
          <p:cNvSpPr>
            <a:spLocks xmlns:a="http://schemas.openxmlformats.org/drawingml/2006/main" noGrp="1"/>
          </p:cNvSpPr>
          <p:nvPr/>
        </p:nvSpPr>
        <p:spPr>
          <a:xfrm xmlns:a="http://schemas.openxmlformats.org/drawingml/2006/main">
            <a:off x="876300" y="9182100"/>
            <a:ext cx="5200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M2M TechConnect proof point</a:t>
            </a:r>
          </a:p>
        </p:txBody>
      </p:sp>
      <p:sp>
        <p:nvSpPr>
          <p:cNvPr id="19" name="">
            <a:extLst xmlns:a="http://schemas.openxmlformats.org/drawingml/2006/main">
              <a:ext uri="{FF2B5EF4-FFF2-40B4-BE49-F238E27FC236}">
                <a16:creationId xmlns:a16="http://schemas.microsoft.com/office/drawing/2014/main" id="{8D3178BF-BD10-4989-9DA2-9200CD4BA6C9}"/>
              </a:ext>
            </a:extLst>
          </p:cNvPr>
          <p:cNvSpPr>
            <a:spLocks xmlns:a="http://schemas.openxmlformats.org/drawingml/2006/main" noGrp="1"/>
          </p:cNvSpPr>
          <p:nvPr/>
        </p:nvSpPr>
        <p:spPr>
          <a:xfrm xmlns:a="http://schemas.openxmlformats.org/drawingml/2006/main">
            <a:off x="6534150" y="8362950"/>
            <a:ext cx="52006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4A9EFF"/>
                </a:solidFill>
              </a:defRPr>
            </a:pPr>
            <a:r>
              <a:rPr sz="3900" b="1">
                <a:solidFill>
                  <a:srgbClr val="4A9EFF"/>
                </a:solidFill>
              </a:rPr>
              <a:t>16 weeks</a:t>
            </a:r>
          </a:p>
        </p:txBody>
      </p:sp>
      <p:sp>
        <p:nvSpPr>
          <p:cNvPr id="20" name="">
            <a:extLst xmlns:a="http://schemas.openxmlformats.org/drawingml/2006/main">
              <a:ext uri="{FF2B5EF4-FFF2-40B4-BE49-F238E27FC236}">
                <a16:creationId xmlns:a16="http://schemas.microsoft.com/office/drawing/2014/main" id="{7E741E64-4299-4918-A2E4-D18FB6FC0DF2}"/>
              </a:ext>
            </a:extLst>
          </p:cNvPr>
          <p:cNvSpPr>
            <a:spLocks xmlns:a="http://schemas.openxmlformats.org/drawingml/2006/main" noGrp="1"/>
          </p:cNvSpPr>
          <p:nvPr/>
        </p:nvSpPr>
        <p:spPr>
          <a:xfrm xmlns:a="http://schemas.openxmlformats.org/drawingml/2006/main">
            <a:off x="6534150" y="8915400"/>
            <a:ext cx="52006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online deployment</a:t>
            </a:r>
          </a:p>
        </p:txBody>
      </p:sp>
      <p:sp>
        <p:nvSpPr>
          <p:cNvPr id="21" name="">
            <a:extLst xmlns:a="http://schemas.openxmlformats.org/drawingml/2006/main">
              <a:ext uri="{FF2B5EF4-FFF2-40B4-BE49-F238E27FC236}">
                <a16:creationId xmlns:a16="http://schemas.microsoft.com/office/drawing/2014/main" id="{007A8C87-88C1-4056-B7EE-FA5401657D90}"/>
              </a:ext>
            </a:extLst>
          </p:cNvPr>
          <p:cNvSpPr>
            <a:spLocks xmlns:a="http://schemas.openxmlformats.org/drawingml/2006/main" noGrp="1"/>
          </p:cNvSpPr>
          <p:nvPr/>
        </p:nvSpPr>
        <p:spPr>
          <a:xfrm xmlns:a="http://schemas.openxmlformats.org/drawingml/2006/main">
            <a:off x="6534150" y="9182100"/>
            <a:ext cx="5200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first savings measured in 30 days</a:t>
            </a:r>
          </a:p>
        </p:txBody>
      </p:sp>
      <p:sp>
        <p:nvSpPr>
          <p:cNvPr id="22" name="">
            <a:extLst xmlns:a="http://schemas.openxmlformats.org/drawingml/2006/main">
              <a:ext uri="{FF2B5EF4-FFF2-40B4-BE49-F238E27FC236}">
                <a16:creationId xmlns:a16="http://schemas.microsoft.com/office/drawing/2014/main" id="{E374290F-DDDC-45CF-9508-0F6BA8F11825}"/>
              </a:ext>
            </a:extLst>
          </p:cNvPr>
          <p:cNvSpPr>
            <a:spLocks xmlns:a="http://schemas.openxmlformats.org/drawingml/2006/main" noGrp="1"/>
          </p:cNvSpPr>
          <p:nvPr/>
        </p:nvSpPr>
        <p:spPr>
          <a:xfrm xmlns:a="http://schemas.openxmlformats.org/drawingml/2006/main">
            <a:off x="12211050" y="8362950"/>
            <a:ext cx="520065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FFB547"/>
                </a:solidFill>
              </a:defRPr>
            </a:pPr>
            <a:r>
              <a:rPr sz="3900" b="1">
                <a:solidFill>
                  <a:srgbClr val="FFB547"/>
                </a:solidFill>
              </a:rPr>
              <a:t>4</a:t>
            </a:r>
          </a:p>
        </p:txBody>
      </p:sp>
      <p:sp>
        <p:nvSpPr>
          <p:cNvPr id="23" name="">
            <a:extLst xmlns:a="http://schemas.openxmlformats.org/drawingml/2006/main">
              <a:ext uri="{FF2B5EF4-FFF2-40B4-BE49-F238E27FC236}">
                <a16:creationId xmlns:a16="http://schemas.microsoft.com/office/drawing/2014/main" id="{929F9912-3C00-456B-A80F-73E02C7FC5B9}"/>
              </a:ext>
            </a:extLst>
          </p:cNvPr>
          <p:cNvSpPr>
            <a:spLocks xmlns:a="http://schemas.openxmlformats.org/drawingml/2006/main" noGrp="1"/>
          </p:cNvSpPr>
          <p:nvPr/>
        </p:nvSpPr>
        <p:spPr>
          <a:xfrm xmlns:a="http://schemas.openxmlformats.org/drawingml/2006/main">
            <a:off x="12211050" y="8915400"/>
            <a:ext cx="52006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verticals sequenced</a:t>
            </a:r>
          </a:p>
        </p:txBody>
      </p:sp>
      <p:sp>
        <p:nvSpPr>
          <p:cNvPr id="24" name="">
            <a:extLst xmlns:a="http://schemas.openxmlformats.org/drawingml/2006/main">
              <a:ext uri="{FF2B5EF4-FFF2-40B4-BE49-F238E27FC236}">
                <a16:creationId xmlns:a16="http://schemas.microsoft.com/office/drawing/2014/main" id="{63426745-7352-4CC1-8EF3-22D0B6A17EE0}"/>
              </a:ext>
            </a:extLst>
          </p:cNvPr>
          <p:cNvSpPr>
            <a:spLocks xmlns:a="http://schemas.openxmlformats.org/drawingml/2006/main" noGrp="1"/>
          </p:cNvSpPr>
          <p:nvPr/>
        </p:nvSpPr>
        <p:spPr>
          <a:xfrm xmlns:a="http://schemas.openxmlformats.org/drawingml/2006/main">
            <a:off x="12211050" y="9182100"/>
            <a:ext cx="5200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DC -&gt; medical -&gt; law -&gt; workspace</a:t>
            </a:r>
          </a:p>
        </p:txBody>
      </p:sp>
      <p:sp>
        <p:nvSpPr>
          <p:cNvPr id="25" name="">
            <a:extLst xmlns:a="http://schemas.openxmlformats.org/drawingml/2006/main">
              <a:ext uri="{FF2B5EF4-FFF2-40B4-BE49-F238E27FC236}">
                <a16:creationId xmlns:a16="http://schemas.microsoft.com/office/drawing/2014/main" id="{1AEE6569-677B-4586-ADF5-62E9EA9607C1}"/>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 xmlns:a="http://schemas.openxmlformats.org/drawingml/2006/main">
        <p:nvSpPr>
          <p:cNvPr id="26" name="TextBox 25"/>
          <p:cNvSpPr txBox="1"/>
          <p:nvPr/>
        </p:nvSpPr>
        <p:spPr>
          <a:xfrm>
            <a:off x="457200" y="9784080"/>
            <a:ext cx="17373600" cy="365760"/>
          </a:xfrm>
          <a:prstGeom prst="rect">
            <a:avLst/>
          </a:prstGeom>
          <a:noFill/>
        </p:spPr>
        <p:txBody>
          <a:bodyPr wrap="square">
            <a:spAutoFit/>
          </a:bodyPr>
          <a:lstStyle/>
          <a:p>
            <a:pPr algn="ctr"/>
            <a:r>
              <a:rPr sz="800" i="1">
                <a:solidFill>
                  <a:srgbClr val="5B6B77"/>
                </a:solidFill>
                <a:latin typeface="Calibri"/>
              </a:rPr>
              <a:t>Origin: Cithorum was founded in Canada and operates as Cithorum (Canada). The Indian subsidiary (Cithorum [INDIA LEGAL SUFFIX]) is in formation; the European parent holds the Jam IP. The 1 PB pod is operated by Cithorum (India).</a:t>
            </a:r>
          </a:p>
        </p:txBody>
      </p:sp>
    </p:spTree>
    <p:extLst>
      <p:ext uri="{BB962C8B-B14F-4D97-AF65-F5344CB8AC3E}">
        <p14:creationId xmlns:p14="http://schemas.microsoft.com/office/powerpoint/2010/main" val="1658606732"/>
      </p:ext>
    </p:extLst>
  </p:cSld>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8288000" cy="10287000"/>
          </a:xfrm>
          <a:prstGeom prst="rect">
            <a:avLst/>
          </a:prstGeom>
          <a:solidFill>
            <a:srgbClr val="0B3A5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11480"/>
            <a:ext cx="7315200" cy="457200"/>
          </a:xfrm>
          <a:prstGeom prst="rect">
            <a:avLst/>
          </a:prstGeom>
          <a:noFill/>
        </p:spPr>
        <p:txBody>
          <a:bodyPr wrap="none">
            <a:spAutoFit/>
          </a:bodyPr>
          <a:lstStyle/>
          <a:p>
            <a:r>
              <a:rPr sz="1400" b="1">
                <a:solidFill>
                  <a:srgbClr val="1890C9"/>
                </a:solidFill>
                <a:latin typeface="Calibri"/>
              </a:rPr>
              <a:t>19 | 1 PB POD</a:t>
            </a:r>
          </a:p>
        </p:txBody>
      </p:sp>
      <p:sp>
        <p:nvSpPr>
          <p:cNvPr id="4" name="TextBox 3"/>
          <p:cNvSpPr txBox="1"/>
          <p:nvPr/>
        </p:nvSpPr>
        <p:spPr>
          <a:xfrm>
            <a:off x="548640" y="868680"/>
            <a:ext cx="16459200" cy="1097280"/>
          </a:xfrm>
          <a:prstGeom prst="rect">
            <a:avLst/>
          </a:prstGeom>
          <a:noFill/>
        </p:spPr>
        <p:txBody>
          <a:bodyPr wrap="none">
            <a:spAutoFit/>
          </a:bodyPr>
          <a:lstStyle/>
          <a:p>
            <a:r>
              <a:rPr sz="4400" b="1">
                <a:solidFill>
                  <a:srgbClr val="FFFFFF"/>
                </a:solidFill>
                <a:latin typeface="Calibri"/>
              </a:rPr>
              <a:t>1 PB pod online — provisioning May 2026.</a:t>
            </a:r>
          </a:p>
        </p:txBody>
      </p:sp>
      <p:sp>
        <p:nvSpPr>
          <p:cNvPr id="5" name="TextBox 4"/>
          <p:cNvSpPr txBox="1"/>
          <p:nvPr/>
        </p:nvSpPr>
        <p:spPr>
          <a:xfrm>
            <a:off x="548640" y="1920240"/>
            <a:ext cx="16459200" cy="731520"/>
          </a:xfrm>
          <a:prstGeom prst="rect">
            <a:avLst/>
          </a:prstGeom>
          <a:noFill/>
        </p:spPr>
        <p:txBody>
          <a:bodyPr wrap="none">
            <a:spAutoFit/>
          </a:bodyPr>
          <a:lstStyle/>
          <a:p>
            <a:r>
              <a:rPr sz="1800" b="0">
                <a:solidFill>
                  <a:srgbClr val="CADCFC"/>
                </a:solidFill>
                <a:latin typeface="Calibri"/>
              </a:rPr>
              <a:t>The first Cithorum-operated proof environment. Hyderabad-sourced. Tender-ready.</a:t>
            </a:r>
          </a:p>
        </p:txBody>
      </p:sp>
      <p:sp>
        <p:nvSpPr>
          <p:cNvPr id="6" name="Rounded Rectangle 5"/>
          <p:cNvSpPr/>
          <p:nvPr/>
        </p:nvSpPr>
        <p:spPr>
          <a:xfrm>
            <a:off x="1188720" y="3108960"/>
            <a:ext cx="5029200" cy="2926080"/>
          </a:xfrm>
          <a:prstGeom prst="roundRect">
            <a:avLst/>
          </a:prstGeom>
          <a:solidFill>
            <a:srgbClr val="144B70"/>
          </a:solidFill>
          <a:ln w="9525">
            <a:solidFill>
              <a:srgbClr val="1890C9"/>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554480" y="3474720"/>
            <a:ext cx="4297680" cy="2194560"/>
          </a:xfrm>
          <a:prstGeom prst="rect">
            <a:avLst/>
          </a:prstGeom>
          <a:noFill/>
        </p:spPr>
        <p:txBody>
          <a:bodyPr wrap="square">
            <a:spAutoFit/>
          </a:bodyPr>
          <a:lstStyle/>
          <a:p>
            <a:r>
              <a:rPr sz="4200" b="1">
                <a:solidFill>
                  <a:srgbClr val="FFFFFF"/>
                </a:solidFill>
                <a:latin typeface="Calibri"/>
              </a:rPr>
              <a:t>1 PB</a:t>
            </a:r>
          </a:p>
          <a:p>
            <a:r>
              <a:rPr sz="1400" b="1">
                <a:solidFill>
                  <a:srgbClr val="1890C9"/>
                </a:solidFill>
                <a:latin typeface="Calibri"/>
              </a:rPr>
              <a:t>live pod, accepting tender bids</a:t>
            </a:r>
          </a:p>
          <a:p>
            <a:pPr>
              <a:spcBef>
                <a:spcPts val="800"/>
              </a:spcBef>
            </a:pPr>
            <a:r>
              <a:rPr sz="1200" b="0">
                <a:solidFill>
                  <a:srgbClr val="E5ECF2"/>
                </a:solidFill>
                <a:latin typeface="Calibri"/>
              </a:rPr>
              <a:t>Operated by Cithorum (India). Suraj + Lucas + Nikos finalising May 2026.</a:t>
            </a:r>
          </a:p>
        </p:txBody>
      </p:sp>
      <p:sp>
        <p:nvSpPr>
          <p:cNvPr id="8" name="Rounded Rectangle 7"/>
          <p:cNvSpPr/>
          <p:nvPr/>
        </p:nvSpPr>
        <p:spPr>
          <a:xfrm>
            <a:off x="6629400" y="3108960"/>
            <a:ext cx="5029200" cy="2926080"/>
          </a:xfrm>
          <a:prstGeom prst="roundRect">
            <a:avLst/>
          </a:prstGeom>
          <a:solidFill>
            <a:srgbClr val="144B70"/>
          </a:solidFill>
          <a:ln w="9525">
            <a:solidFill>
              <a:srgbClr val="1890C9"/>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995160" y="3474720"/>
            <a:ext cx="4297680" cy="2194560"/>
          </a:xfrm>
          <a:prstGeom prst="rect">
            <a:avLst/>
          </a:prstGeom>
          <a:noFill/>
        </p:spPr>
        <p:txBody>
          <a:bodyPr wrap="square">
            <a:spAutoFit/>
          </a:bodyPr>
          <a:lstStyle/>
          <a:p>
            <a:r>
              <a:rPr sz="4200" b="1">
                <a:solidFill>
                  <a:srgbClr val="FFFFFF"/>
                </a:solidFill>
                <a:latin typeface="Calibri"/>
              </a:rPr>
              <a:t>100× rsync</a:t>
            </a:r>
          </a:p>
          <a:p>
            <a:r>
              <a:rPr sz="1400" b="1">
                <a:solidFill>
                  <a:srgbClr val="1890C9"/>
                </a:solidFill>
                <a:latin typeface="Calibri"/>
              </a:rPr>
              <a:t>April 2026 backup-tier benchmark</a:t>
            </a:r>
          </a:p>
          <a:p>
            <a:pPr>
              <a:spcBef>
                <a:spcPts val="800"/>
              </a:spcBef>
            </a:pPr>
            <a:r>
              <a:rPr sz="1200" b="0">
                <a:solidFill>
                  <a:srgbClr val="E5ECF2"/>
                </a:solidFill>
                <a:latin typeface="Calibri"/>
              </a:rPr>
              <a:t>123 GB → 1.18 GB on a backup workload. Recording at videopress.com/v/w4Z0jvUC.</a:t>
            </a:r>
          </a:p>
        </p:txBody>
      </p:sp>
      <p:sp>
        <p:nvSpPr>
          <p:cNvPr id="10" name="Rounded Rectangle 9"/>
          <p:cNvSpPr/>
          <p:nvPr/>
        </p:nvSpPr>
        <p:spPr>
          <a:xfrm>
            <a:off x="12070080" y="3108960"/>
            <a:ext cx="5029200" cy="2926080"/>
          </a:xfrm>
          <a:prstGeom prst="roundRect">
            <a:avLst/>
          </a:prstGeom>
          <a:solidFill>
            <a:srgbClr val="144B70"/>
          </a:solidFill>
          <a:ln w="9525">
            <a:solidFill>
              <a:srgbClr val="1890C9"/>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12435840" y="3474720"/>
            <a:ext cx="4297680" cy="2194560"/>
          </a:xfrm>
          <a:prstGeom prst="rect">
            <a:avLst/>
          </a:prstGeom>
          <a:noFill/>
        </p:spPr>
        <p:txBody>
          <a:bodyPr wrap="square">
            <a:spAutoFit/>
          </a:bodyPr>
          <a:lstStyle/>
          <a:p>
            <a:r>
              <a:rPr sz="4200" b="1">
                <a:solidFill>
                  <a:srgbClr val="FFFFFF"/>
                </a:solidFill>
                <a:latin typeface="Calibri"/>
              </a:rPr>
              <a:t>Tender-led</a:t>
            </a:r>
          </a:p>
          <a:p>
            <a:r>
              <a:rPr sz="1400" b="1">
                <a:solidFill>
                  <a:srgbClr val="1890C9"/>
                </a:solidFill>
                <a:latin typeface="Calibri"/>
              </a:rPr>
              <a:t>Karnataka 1,000 MW + BIRAC</a:t>
            </a:r>
          </a:p>
          <a:p>
            <a:pPr>
              <a:spcBef>
                <a:spcPts val="800"/>
              </a:spcBef>
            </a:pPr>
            <a:r>
              <a:rPr sz="1200" b="0">
                <a:solidFill>
                  <a:srgbClr val="E5ECF2"/>
                </a:solidFill>
                <a:latin typeface="Calibri"/>
              </a:rPr>
              <a:t>Cithorum (India) bids on e-procurement.gov.in / NIC. Tender finances build, not the other way around.</a:t>
            </a:r>
          </a:p>
        </p:txBody>
      </p:sp>
      <p:sp>
        <p:nvSpPr>
          <p:cNvPr id="12" name="TextBox 11"/>
          <p:cNvSpPr txBox="1"/>
          <p:nvPr/>
        </p:nvSpPr>
        <p:spPr>
          <a:xfrm>
            <a:off x="457200" y="9875520"/>
            <a:ext cx="17373600" cy="320040"/>
          </a:xfrm>
          <a:prstGeom prst="rect">
            <a:avLst/>
          </a:prstGeom>
          <a:noFill/>
        </p:spPr>
        <p:txBody>
          <a:bodyPr wrap="none">
            <a:spAutoFit/>
          </a:bodyPr>
          <a:lstStyle/>
          <a:p>
            <a:pPr algn="ctr"/>
            <a:r>
              <a:rPr sz="1000" b="0">
                <a:solidFill>
                  <a:srgbClr val="5B6B77"/>
                </a:solidFill>
                <a:latin typeface="Calibri"/>
              </a:rPr>
              <a:t>Cithorum | Jam today, Knowledge Graph tomorrow | Confidential | May 2026</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8288000" cy="10287000"/>
          </a:xfrm>
          <a:prstGeom prst="rect">
            <a:avLst/>
          </a:prstGeom>
          <a:solidFill>
            <a:srgbClr val="0F18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11480"/>
            <a:ext cx="7315200" cy="457200"/>
          </a:xfrm>
          <a:prstGeom prst="rect">
            <a:avLst/>
          </a:prstGeom>
          <a:noFill/>
        </p:spPr>
        <p:txBody>
          <a:bodyPr wrap="none">
            <a:spAutoFit/>
          </a:bodyPr>
          <a:lstStyle/>
          <a:p>
            <a:r>
              <a:rPr sz="1400" b="1">
                <a:solidFill>
                  <a:srgbClr val="1890C9"/>
                </a:solidFill>
                <a:latin typeface="Calibri"/>
              </a:rPr>
              <a:t>20 | BACKUP-TIER BENCHMARK</a:t>
            </a:r>
          </a:p>
        </p:txBody>
      </p:sp>
      <p:sp>
        <p:nvSpPr>
          <p:cNvPr id="4" name="TextBox 3"/>
          <p:cNvSpPr txBox="1"/>
          <p:nvPr/>
        </p:nvSpPr>
        <p:spPr>
          <a:xfrm>
            <a:off x="548640" y="868680"/>
            <a:ext cx="16459200" cy="1097280"/>
          </a:xfrm>
          <a:prstGeom prst="rect">
            <a:avLst/>
          </a:prstGeom>
          <a:noFill/>
        </p:spPr>
        <p:txBody>
          <a:bodyPr wrap="none">
            <a:spAutoFit/>
          </a:bodyPr>
          <a:lstStyle/>
          <a:p>
            <a:r>
              <a:rPr sz="4400" b="1">
                <a:solidFill>
                  <a:srgbClr val="FFFFFF"/>
                </a:solidFill>
                <a:latin typeface="Calibri"/>
              </a:rPr>
              <a:t>100× compression vs rsync. April 2026. Live.</a:t>
            </a:r>
          </a:p>
        </p:txBody>
      </p:sp>
      <p:sp>
        <p:nvSpPr>
          <p:cNvPr id="5" name="TextBox 4"/>
          <p:cNvSpPr txBox="1"/>
          <p:nvPr/>
        </p:nvSpPr>
        <p:spPr>
          <a:xfrm>
            <a:off x="548640" y="1920240"/>
            <a:ext cx="16459200" cy="731520"/>
          </a:xfrm>
          <a:prstGeom prst="rect">
            <a:avLst/>
          </a:prstGeom>
          <a:noFill/>
        </p:spPr>
        <p:txBody>
          <a:bodyPr wrap="none">
            <a:spAutoFit/>
          </a:bodyPr>
          <a:lstStyle/>
          <a:p>
            <a:r>
              <a:rPr sz="1800" b="0">
                <a:solidFill>
                  <a:srgbClr val="CADCFC"/>
                </a:solidFill>
                <a:latin typeface="Calibri"/>
              </a:rPr>
              <a:t>Backup-tier corpus — 123 GB on the wire collapses to 1.18 GB. Recording at videopress.com/v/w4Z0jvUC.</a:t>
            </a:r>
          </a:p>
        </p:txBody>
      </p:sp>
      <p:sp>
        <p:nvSpPr>
          <p:cNvPr id="6" name="TextBox 5"/>
          <p:cNvSpPr txBox="1"/>
          <p:nvPr/>
        </p:nvSpPr>
        <p:spPr>
          <a:xfrm>
            <a:off x="731520" y="3108960"/>
            <a:ext cx="4114800" cy="502920"/>
          </a:xfrm>
          <a:prstGeom prst="rect">
            <a:avLst/>
          </a:prstGeom>
          <a:noFill/>
        </p:spPr>
        <p:txBody>
          <a:bodyPr wrap="none">
            <a:spAutoFit/>
          </a:bodyPr>
          <a:lstStyle/>
          <a:p>
            <a:r>
              <a:rPr sz="1400" b="1">
                <a:solidFill>
                  <a:srgbClr val="1890C9"/>
                </a:solidFill>
                <a:latin typeface="Calibri"/>
              </a:rPr>
              <a:t>Comparator</a:t>
            </a:r>
          </a:p>
        </p:txBody>
      </p:sp>
      <p:sp>
        <p:nvSpPr>
          <p:cNvPr id="7" name="TextBox 6"/>
          <p:cNvSpPr txBox="1"/>
          <p:nvPr/>
        </p:nvSpPr>
        <p:spPr>
          <a:xfrm>
            <a:off x="4937760" y="3108960"/>
            <a:ext cx="12801600" cy="502920"/>
          </a:xfrm>
          <a:prstGeom prst="rect">
            <a:avLst/>
          </a:prstGeom>
          <a:noFill/>
        </p:spPr>
        <p:txBody>
          <a:bodyPr wrap="none">
            <a:spAutoFit/>
          </a:bodyPr>
          <a:lstStyle/>
          <a:p>
            <a:r>
              <a:rPr sz="1400" b="0">
                <a:solidFill>
                  <a:srgbClr val="FFFFFF"/>
                </a:solidFill>
                <a:latin typeface="Calibri"/>
              </a:rPr>
              <a:t>rsync (default delta-transfer mode)</a:t>
            </a:r>
          </a:p>
        </p:txBody>
      </p:sp>
      <p:sp>
        <p:nvSpPr>
          <p:cNvPr id="8" name="TextBox 7"/>
          <p:cNvSpPr txBox="1"/>
          <p:nvPr/>
        </p:nvSpPr>
        <p:spPr>
          <a:xfrm>
            <a:off x="731520" y="3611880"/>
            <a:ext cx="4114800" cy="502920"/>
          </a:xfrm>
          <a:prstGeom prst="rect">
            <a:avLst/>
          </a:prstGeom>
          <a:noFill/>
        </p:spPr>
        <p:txBody>
          <a:bodyPr wrap="none">
            <a:spAutoFit/>
          </a:bodyPr>
          <a:lstStyle/>
          <a:p>
            <a:r>
              <a:rPr sz="1400" b="1">
                <a:solidFill>
                  <a:srgbClr val="1890C9"/>
                </a:solidFill>
                <a:latin typeface="Calibri"/>
              </a:rPr>
              <a:t>Corpus</a:t>
            </a:r>
          </a:p>
        </p:txBody>
      </p:sp>
      <p:sp>
        <p:nvSpPr>
          <p:cNvPr id="9" name="TextBox 8"/>
          <p:cNvSpPr txBox="1"/>
          <p:nvPr/>
        </p:nvSpPr>
        <p:spPr>
          <a:xfrm>
            <a:off x="4937760" y="3611880"/>
            <a:ext cx="12801600" cy="502920"/>
          </a:xfrm>
          <a:prstGeom prst="rect">
            <a:avLst/>
          </a:prstGeom>
          <a:noFill/>
        </p:spPr>
        <p:txBody>
          <a:bodyPr wrap="none">
            <a:spAutoFit/>
          </a:bodyPr>
          <a:lstStyle/>
          <a:p>
            <a:r>
              <a:rPr sz="1400" b="0">
                <a:solidFill>
                  <a:srgbClr val="FFFFFF"/>
                </a:solidFill>
                <a:latin typeface="Calibri"/>
              </a:rPr>
              <a:t>123 GB backup workload (VM snapshot deltas + system images)</a:t>
            </a:r>
          </a:p>
        </p:txBody>
      </p:sp>
      <p:sp>
        <p:nvSpPr>
          <p:cNvPr id="10" name="TextBox 9"/>
          <p:cNvSpPr txBox="1"/>
          <p:nvPr/>
        </p:nvSpPr>
        <p:spPr>
          <a:xfrm>
            <a:off x="731520" y="4114800"/>
            <a:ext cx="4114800" cy="502920"/>
          </a:xfrm>
          <a:prstGeom prst="rect">
            <a:avLst/>
          </a:prstGeom>
          <a:noFill/>
        </p:spPr>
        <p:txBody>
          <a:bodyPr wrap="none">
            <a:spAutoFit/>
          </a:bodyPr>
          <a:lstStyle/>
          <a:p>
            <a:r>
              <a:rPr sz="1400" b="1">
                <a:solidFill>
                  <a:srgbClr val="1890C9"/>
                </a:solidFill>
                <a:latin typeface="Calibri"/>
              </a:rPr>
              <a:t>Result</a:t>
            </a:r>
          </a:p>
        </p:txBody>
      </p:sp>
      <p:sp>
        <p:nvSpPr>
          <p:cNvPr id="11" name="TextBox 10"/>
          <p:cNvSpPr txBox="1"/>
          <p:nvPr/>
        </p:nvSpPr>
        <p:spPr>
          <a:xfrm>
            <a:off x="4937760" y="4114800"/>
            <a:ext cx="12801600" cy="502920"/>
          </a:xfrm>
          <a:prstGeom prst="rect">
            <a:avLst/>
          </a:prstGeom>
          <a:noFill/>
        </p:spPr>
        <p:txBody>
          <a:bodyPr wrap="none">
            <a:spAutoFit/>
          </a:bodyPr>
          <a:lstStyle/>
          <a:p>
            <a:r>
              <a:rPr sz="1400" b="0">
                <a:solidFill>
                  <a:srgbClr val="FFFFFF"/>
                </a:solidFill>
                <a:latin typeface="Calibri"/>
              </a:rPr>
              <a:t>Jam path delivered ≈100× compression on the same corpus</a:t>
            </a:r>
          </a:p>
        </p:txBody>
      </p:sp>
      <p:sp>
        <p:nvSpPr>
          <p:cNvPr id="12" name="TextBox 11"/>
          <p:cNvSpPr txBox="1"/>
          <p:nvPr/>
        </p:nvSpPr>
        <p:spPr>
          <a:xfrm>
            <a:off x="731520" y="4617720"/>
            <a:ext cx="4114800" cy="502920"/>
          </a:xfrm>
          <a:prstGeom prst="rect">
            <a:avLst/>
          </a:prstGeom>
          <a:noFill/>
        </p:spPr>
        <p:txBody>
          <a:bodyPr wrap="none">
            <a:spAutoFit/>
          </a:bodyPr>
          <a:lstStyle/>
          <a:p>
            <a:r>
              <a:rPr sz="1400" b="1">
                <a:solidFill>
                  <a:srgbClr val="1890C9"/>
                </a:solidFill>
                <a:latin typeface="Calibri"/>
              </a:rPr>
              <a:t>Final size on the wire</a:t>
            </a:r>
          </a:p>
        </p:txBody>
      </p:sp>
      <p:sp>
        <p:nvSpPr>
          <p:cNvPr id="13" name="TextBox 12"/>
          <p:cNvSpPr txBox="1"/>
          <p:nvPr/>
        </p:nvSpPr>
        <p:spPr>
          <a:xfrm>
            <a:off x="4937760" y="4617720"/>
            <a:ext cx="12801600" cy="502920"/>
          </a:xfrm>
          <a:prstGeom prst="rect">
            <a:avLst/>
          </a:prstGeom>
          <a:noFill/>
        </p:spPr>
        <p:txBody>
          <a:bodyPr wrap="none">
            <a:spAutoFit/>
          </a:bodyPr>
          <a:lstStyle/>
          <a:p>
            <a:r>
              <a:rPr sz="1400" b="0">
                <a:solidFill>
                  <a:srgbClr val="FFFFFF"/>
                </a:solidFill>
                <a:latin typeface="Calibri"/>
              </a:rPr>
              <a:t>~1.18 GB</a:t>
            </a:r>
          </a:p>
        </p:txBody>
      </p:sp>
      <p:sp>
        <p:nvSpPr>
          <p:cNvPr id="14" name="TextBox 13"/>
          <p:cNvSpPr txBox="1"/>
          <p:nvPr/>
        </p:nvSpPr>
        <p:spPr>
          <a:xfrm>
            <a:off x="731520" y="5120640"/>
            <a:ext cx="4114800" cy="502920"/>
          </a:xfrm>
          <a:prstGeom prst="rect">
            <a:avLst/>
          </a:prstGeom>
          <a:noFill/>
        </p:spPr>
        <p:txBody>
          <a:bodyPr wrap="none">
            <a:spAutoFit/>
          </a:bodyPr>
          <a:lstStyle/>
          <a:p>
            <a:r>
              <a:rPr sz="1400" b="1">
                <a:solidFill>
                  <a:srgbClr val="1890C9"/>
                </a:solidFill>
                <a:latin typeface="Calibri"/>
              </a:rPr>
              <a:t>Encoder profile</a:t>
            </a:r>
          </a:p>
        </p:txBody>
      </p:sp>
      <p:sp>
        <p:nvSpPr>
          <p:cNvPr id="15" name="TextBox 14"/>
          <p:cNvSpPr txBox="1"/>
          <p:nvPr/>
        </p:nvSpPr>
        <p:spPr>
          <a:xfrm>
            <a:off x="4937760" y="5120640"/>
            <a:ext cx="12801600" cy="502920"/>
          </a:xfrm>
          <a:prstGeom prst="rect">
            <a:avLst/>
          </a:prstGeom>
          <a:noFill/>
        </p:spPr>
        <p:txBody>
          <a:bodyPr wrap="none">
            <a:spAutoFit/>
          </a:bodyPr>
          <a:lstStyle/>
          <a:p>
            <a:r>
              <a:rPr sz="1400" b="0">
                <a:solidFill>
                  <a:srgbClr val="FFFFFF"/>
                </a:solidFill>
                <a:latin typeface="Calibri"/>
              </a:rPr>
              <a:t>281 MB/s NVMe random-read bound; &lt;400 MB RAM; sub-saturating CPU</a:t>
            </a:r>
          </a:p>
        </p:txBody>
      </p:sp>
      <p:sp>
        <p:nvSpPr>
          <p:cNvPr id="16" name="TextBox 15"/>
          <p:cNvSpPr txBox="1"/>
          <p:nvPr/>
        </p:nvSpPr>
        <p:spPr>
          <a:xfrm>
            <a:off x="731520" y="5623560"/>
            <a:ext cx="4114800" cy="502920"/>
          </a:xfrm>
          <a:prstGeom prst="rect">
            <a:avLst/>
          </a:prstGeom>
          <a:noFill/>
        </p:spPr>
        <p:txBody>
          <a:bodyPr wrap="none">
            <a:spAutoFit/>
          </a:bodyPr>
          <a:lstStyle/>
          <a:p>
            <a:r>
              <a:rPr sz="1400" b="1">
                <a:solidFill>
                  <a:srgbClr val="1890C9"/>
                </a:solidFill>
                <a:latin typeface="Calibri"/>
              </a:rPr>
              <a:t>Decoder profile</a:t>
            </a:r>
          </a:p>
        </p:txBody>
      </p:sp>
      <p:sp>
        <p:nvSpPr>
          <p:cNvPr id="17" name="TextBox 16"/>
          <p:cNvSpPr txBox="1"/>
          <p:nvPr/>
        </p:nvSpPr>
        <p:spPr>
          <a:xfrm>
            <a:off x="4937760" y="5623560"/>
            <a:ext cx="12801600" cy="502920"/>
          </a:xfrm>
          <a:prstGeom prst="rect">
            <a:avLst/>
          </a:prstGeom>
          <a:noFill/>
        </p:spPr>
        <p:txBody>
          <a:bodyPr wrap="none">
            <a:spAutoFit/>
          </a:bodyPr>
          <a:lstStyle/>
          <a:p>
            <a:r>
              <a:rPr sz="1400" b="0">
                <a:solidFill>
                  <a:srgbClr val="FFFFFF"/>
                </a:solidFill>
                <a:latin typeface="Calibri"/>
              </a:rPr>
              <a:t>1.13 GB/s NVMe sequential-write bound</a:t>
            </a:r>
          </a:p>
        </p:txBody>
      </p:sp>
      <p:sp>
        <p:nvSpPr>
          <p:cNvPr id="18" name="TextBox 17"/>
          <p:cNvSpPr txBox="1"/>
          <p:nvPr/>
        </p:nvSpPr>
        <p:spPr>
          <a:xfrm>
            <a:off x="731520" y="6126480"/>
            <a:ext cx="4114800" cy="502920"/>
          </a:xfrm>
          <a:prstGeom prst="rect">
            <a:avLst/>
          </a:prstGeom>
          <a:noFill/>
        </p:spPr>
        <p:txBody>
          <a:bodyPr wrap="none">
            <a:spAutoFit/>
          </a:bodyPr>
          <a:lstStyle/>
          <a:p>
            <a:r>
              <a:rPr sz="1400" b="1">
                <a:solidFill>
                  <a:srgbClr val="1890C9"/>
                </a:solidFill>
                <a:latin typeface="Calibri"/>
              </a:rPr>
              <a:t>Reproducibility</a:t>
            </a:r>
          </a:p>
        </p:txBody>
      </p:sp>
      <p:sp>
        <p:nvSpPr>
          <p:cNvPr id="19" name="TextBox 18"/>
          <p:cNvSpPr txBox="1"/>
          <p:nvPr/>
        </p:nvSpPr>
        <p:spPr>
          <a:xfrm>
            <a:off x="4937760" y="6126480"/>
            <a:ext cx="12801600" cy="502920"/>
          </a:xfrm>
          <a:prstGeom prst="rect">
            <a:avLst/>
          </a:prstGeom>
          <a:noFill/>
        </p:spPr>
        <p:txBody>
          <a:bodyPr wrap="none">
            <a:spAutoFit/>
          </a:bodyPr>
          <a:lstStyle/>
          <a:p>
            <a:r>
              <a:rPr sz="1400" b="0">
                <a:solidFill>
                  <a:srgbClr val="FFFFFF"/>
                </a:solidFill>
                <a:latin typeface="Calibri"/>
              </a:rPr>
              <a:t>Backup-tier corpus only — do not generalise; mixed enterprise workloads use the 35–75% typical envelope</a:t>
            </a:r>
          </a:p>
        </p:txBody>
      </p:sp>
      <p:sp>
        <p:nvSpPr>
          <p:cNvPr id="20" name="TextBox 19"/>
          <p:cNvSpPr txBox="1"/>
          <p:nvPr/>
        </p:nvSpPr>
        <p:spPr>
          <a:xfrm>
            <a:off x="457200" y="9875520"/>
            <a:ext cx="17373600" cy="320040"/>
          </a:xfrm>
          <a:prstGeom prst="rect">
            <a:avLst/>
          </a:prstGeom>
          <a:noFill/>
        </p:spPr>
        <p:txBody>
          <a:bodyPr wrap="none">
            <a:spAutoFit/>
          </a:bodyPr>
          <a:lstStyle/>
          <a:p>
            <a:pPr algn="ctr"/>
            <a:r>
              <a:rPr sz="1000" b="0">
                <a:solidFill>
                  <a:srgbClr val="5B6B77"/>
                </a:solidFill>
                <a:latin typeface="Calibri"/>
              </a:rPr>
              <a:t>Cithorum | Jam today, Knowledge Graph tomorrow | Confidential | May 2026</a:t>
            </a:r>
          </a:p>
        </p:txBody>
      </p:sp>
    </p:spTree>
  </p:cSld>
  <p:clrMapOvr>
    <a:masterClrMapping/>
  </p:clrMapOvr>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6E7CBD62-1330-4DC3-9C3E-DEE1A7D532D6}"/>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F1176575-1F4C-4D49-A907-F30A188290BA}"/>
              </a:ext>
            </a:extLst>
          </p:cNvPr>
          <p:cNvSpPr>
            <a:spLocks xmlns:a="http://schemas.openxmlformats.org/drawingml/2006/main" noGrp="1"/>
          </p:cNvSpPr>
          <p:nvPr/>
        </p:nvSpPr>
        <p:spPr>
          <a:xfrm xmlns:a="http://schemas.openxmlformats.org/drawingml/2006/main">
            <a:off x="876300" y="59055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02 | PROOF IN MARKET</a:t>
            </a:r>
          </a:p>
        </p:txBody>
      </p:sp>
      <p:sp>
        <p:nvSpPr>
          <p:cNvPr id="3" name="">
            <a:extLst xmlns:a="http://schemas.openxmlformats.org/drawingml/2006/main">
              <a:ext uri="{FF2B5EF4-FFF2-40B4-BE49-F238E27FC236}">
                <a16:creationId xmlns:a16="http://schemas.microsoft.com/office/drawing/2014/main" id="{A94DE27F-053C-4493-AEF4-6ADD03A474D0}"/>
              </a:ext>
            </a:extLst>
          </p:cNvPr>
          <p:cNvSpPr>
            <a:spLocks xmlns:a="http://schemas.openxmlformats.org/drawingml/2006/main" noGrp="1"/>
          </p:cNvSpPr>
          <p:nvPr/>
        </p:nvSpPr>
        <p:spPr>
          <a:xfrm xmlns:a="http://schemas.openxmlformats.org/drawingml/2006/main">
            <a:off x="876300" y="914400"/>
            <a:ext cx="13906500" cy="552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350" b="1">
                <a:solidFill>
                  <a:srgbClr val="FFFFFF"/>
                </a:solidFill>
              </a:defRPr>
            </a:pPr>
            <a:r>
              <a:rPr sz="4350" b="1">
                <a:solidFill>
                  <a:srgbClr val="FFFFFF"/>
                </a:solidFill>
              </a:rPr>
              <a:t>Already in market. Already validated.</a:t>
            </a:r>
          </a:p>
        </p:txBody>
      </p:sp>
      <p:sp>
        <p:nvSpPr>
          <p:cNvPr id="4" name="">
            <a:extLst xmlns:a="http://schemas.openxmlformats.org/drawingml/2006/main">
              <a:ext uri="{FF2B5EF4-FFF2-40B4-BE49-F238E27FC236}">
                <a16:creationId xmlns:a16="http://schemas.microsoft.com/office/drawing/2014/main" id="{ECF455EB-13E9-449D-ABD2-9638641E23F8}"/>
              </a:ext>
            </a:extLst>
          </p:cNvPr>
          <p:cNvSpPr>
            <a:spLocks xmlns:a="http://schemas.openxmlformats.org/drawingml/2006/main" noGrp="1"/>
          </p:cNvSpPr>
          <p:nvPr/>
        </p:nvSpPr>
        <p:spPr>
          <a:xfrm xmlns:a="http://schemas.openxmlformats.org/drawingml/2006/main">
            <a:off x="876300" y="1638300"/>
            <a:ext cx="11239500" cy="781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Cithorum is not pre-revenue speculation. Jam is in production at one customer, validated by NVIDIA, vetted by NATO, approved by T-Mobile, grant-funded by ZenLaunchpad, and already benchmarked in genome sequencing.</a:t>
            </a:r>
          </a:p>
        </p:txBody>
      </p:sp>
      <p:sp>
        <p:nvSpPr>
          <p:cNvPr id="5" name="quote-NVIDIA">
            <a:extLst xmlns:a="http://schemas.openxmlformats.org/drawingml/2006/main">
              <a:ext uri="{FF2B5EF4-FFF2-40B4-BE49-F238E27FC236}">
                <a16:creationId xmlns:a16="http://schemas.microsoft.com/office/drawing/2014/main" id="{D08367BA-BCD1-4EAF-898B-069B028F4EC4}"/>
              </a:ext>
            </a:extLst>
          </p:cNvPr>
          <p:cNvSpPr>
            <a:spLocks xmlns:a="http://schemas.openxmlformats.org/drawingml/2006/main" noGrp="1"/>
          </p:cNvSpPr>
          <p:nvPr/>
        </p:nvSpPr>
        <p:spPr>
          <a:xfrm xmlns:a="http://schemas.openxmlformats.org/drawingml/2006/main">
            <a:off x="876300" y="2647950"/>
            <a:ext cx="5346700" cy="2047875"/>
          </a:xfrm>
          <a:prstGeom xmlns:a="http://schemas.openxmlformats.org/drawingml/2006/main" prst="roundRect">
            <a:avLst>
              <a:gd name="adj" fmla="val 930"/>
            </a:avLst>
          </a:prstGeom>
          <a:solidFill xmlns:a="http://schemas.openxmlformats.org/drawingml/2006/main">
            <a:srgbClr val="050820"/>
          </a:solidFill>
          <a:ln xmlns:a="http://schemas.openxmlformats.org/drawingml/2006/main" w="9525">
            <a:solidFill>
              <a:srgbClr val="4A9EFF"/>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C3FEDF99-32A7-4DB8-A769-E2DC874D2555}"/>
              </a:ext>
            </a:extLst>
          </p:cNvPr>
          <p:cNvSpPr>
            <a:spLocks xmlns:a="http://schemas.openxmlformats.org/drawingml/2006/main" noGrp="1"/>
          </p:cNvSpPr>
          <p:nvPr/>
        </p:nvSpPr>
        <p:spPr>
          <a:xfrm xmlns:a="http://schemas.openxmlformats.org/drawingml/2006/main">
            <a:off x="1143000" y="2857500"/>
            <a:ext cx="4819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NVIDIA</a:t>
            </a:r>
          </a:p>
        </p:txBody>
      </p:sp>
      <p:sp>
        <p:nvSpPr>
          <p:cNvPr id="7" name="">
            <a:extLst xmlns:a="http://schemas.openxmlformats.org/drawingml/2006/main">
              <a:ext uri="{FF2B5EF4-FFF2-40B4-BE49-F238E27FC236}">
                <a16:creationId xmlns:a16="http://schemas.microsoft.com/office/drawing/2014/main" id="{D3A63F14-7483-4F76-82AD-C7F1FB641D7A}"/>
              </a:ext>
            </a:extLst>
          </p:cNvPr>
          <p:cNvSpPr>
            <a:spLocks xmlns:a="http://schemas.openxmlformats.org/drawingml/2006/main" noGrp="1"/>
          </p:cNvSpPr>
          <p:nvPr/>
        </p:nvSpPr>
        <p:spPr>
          <a:xfrm xmlns:a="http://schemas.openxmlformats.org/drawingml/2006/main">
            <a:off x="1143000" y="3124200"/>
            <a:ext cx="4819650" cy="609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"I think I just witnessed accelerated compute"</a:t>
            </a:r>
          </a:p>
        </p:txBody>
      </p:sp>
      <p:sp>
        <p:nvSpPr>
          <p:cNvPr id="8" name="">
            <a:extLst xmlns:a="http://schemas.openxmlformats.org/drawingml/2006/main">
              <a:ext uri="{FF2B5EF4-FFF2-40B4-BE49-F238E27FC236}">
                <a16:creationId xmlns:a16="http://schemas.microsoft.com/office/drawing/2014/main" id="{F148E9DE-5EC4-443A-99DF-6BD88FF18F48}"/>
              </a:ext>
            </a:extLst>
          </p:cNvPr>
          <p:cNvSpPr>
            <a:spLocks xmlns:a="http://schemas.openxmlformats.org/drawingml/2006/main" noGrp="1"/>
          </p:cNvSpPr>
          <p:nvPr/>
        </p:nvSpPr>
        <p:spPr>
          <a:xfrm xmlns:a="http://schemas.openxmlformats.org/drawingml/2006/main">
            <a:off x="1143000" y="3848100"/>
            <a:ext cx="48196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6A7296"/>
                </a:solidFill>
              </a:defRPr>
            </a:pPr>
            <a:r>
              <a:rPr sz="1350">
                <a:solidFill>
                  <a:srgbClr val="6A7296"/>
                </a:solidFill>
              </a:rPr>
              <a:t>Inception programme member</a:t>
            </a:r>
          </a:p>
        </p:txBody>
      </p:sp>
      <p:sp>
        <p:nvSpPr>
          <p:cNvPr id="9" name="quote-Atreides IO">
            <a:extLst xmlns:a="http://schemas.openxmlformats.org/drawingml/2006/main">
              <a:ext uri="{FF2B5EF4-FFF2-40B4-BE49-F238E27FC236}">
                <a16:creationId xmlns:a16="http://schemas.microsoft.com/office/drawing/2014/main" id="{EE7E10AB-19E5-4437-88AA-0A24CF42CE42}"/>
              </a:ext>
            </a:extLst>
          </p:cNvPr>
          <p:cNvSpPr>
            <a:spLocks xmlns:a="http://schemas.openxmlformats.org/drawingml/2006/main" noGrp="1"/>
          </p:cNvSpPr>
          <p:nvPr/>
        </p:nvSpPr>
        <p:spPr>
          <a:xfrm xmlns:a="http://schemas.openxmlformats.org/drawingml/2006/main">
            <a:off x="6470650" y="2647950"/>
            <a:ext cx="5346700" cy="2047875"/>
          </a:xfrm>
          <a:prstGeom xmlns:a="http://schemas.openxmlformats.org/drawingml/2006/main" prst="roundRect">
            <a:avLst>
              <a:gd name="adj" fmla="val 930"/>
            </a:avLst>
          </a:prstGeom>
          <a:solidFill xmlns:a="http://schemas.openxmlformats.org/drawingml/2006/main">
            <a:srgbClr val="050820"/>
          </a:solidFill>
          <a:ln xmlns:a="http://schemas.openxmlformats.org/drawingml/2006/main" w="9525">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AAD5EB5E-0DC7-4733-ADFC-DC2017C19D82}"/>
              </a:ext>
            </a:extLst>
          </p:cNvPr>
          <p:cNvSpPr>
            <a:spLocks xmlns:a="http://schemas.openxmlformats.org/drawingml/2006/main" noGrp="1"/>
          </p:cNvSpPr>
          <p:nvPr/>
        </p:nvSpPr>
        <p:spPr>
          <a:xfrm xmlns:a="http://schemas.openxmlformats.org/drawingml/2006/main">
            <a:off x="6743700" y="2857500"/>
            <a:ext cx="4819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00D4AA"/>
                </a:solidFill>
              </a:defRPr>
            </a:pPr>
            <a:r>
              <a:rPr sz="1125" b="1">
                <a:solidFill>
                  <a:srgbClr val="00D4AA"/>
                </a:solidFill>
              </a:rPr>
              <a:t>ATREIDES IO</a:t>
            </a:r>
          </a:p>
        </p:txBody>
      </p:sp>
      <p:sp>
        <p:nvSpPr>
          <p:cNvPr id="11" name="">
            <a:extLst xmlns:a="http://schemas.openxmlformats.org/drawingml/2006/main">
              <a:ext uri="{FF2B5EF4-FFF2-40B4-BE49-F238E27FC236}">
                <a16:creationId xmlns:a16="http://schemas.microsoft.com/office/drawing/2014/main" id="{B361FC99-5B88-4E4B-83B0-5C1B060E38DD}"/>
              </a:ext>
            </a:extLst>
          </p:cNvPr>
          <p:cNvSpPr>
            <a:spLocks xmlns:a="http://schemas.openxmlformats.org/drawingml/2006/main" noGrp="1"/>
          </p:cNvSpPr>
          <p:nvPr/>
        </p:nvSpPr>
        <p:spPr>
          <a:xfrm xmlns:a="http://schemas.openxmlformats.org/drawingml/2006/main">
            <a:off x="6743700" y="3124200"/>
            <a:ext cx="4819650" cy="609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"What JAM has done is changed the game"</a:t>
            </a:r>
          </a:p>
        </p:txBody>
      </p:sp>
      <p:sp>
        <p:nvSpPr>
          <p:cNvPr id="12" name="">
            <a:extLst xmlns:a="http://schemas.openxmlformats.org/drawingml/2006/main">
              <a:ext uri="{FF2B5EF4-FFF2-40B4-BE49-F238E27FC236}">
                <a16:creationId xmlns:a16="http://schemas.microsoft.com/office/drawing/2014/main" id="{6D30708B-66F5-4273-B8CC-38A0CED13C60}"/>
              </a:ext>
            </a:extLst>
          </p:cNvPr>
          <p:cNvSpPr>
            <a:spLocks xmlns:a="http://schemas.openxmlformats.org/drawingml/2006/main" noGrp="1"/>
          </p:cNvSpPr>
          <p:nvPr/>
        </p:nvSpPr>
        <p:spPr>
          <a:xfrm xmlns:a="http://schemas.openxmlformats.org/drawingml/2006/main">
            <a:off x="6743700" y="3848100"/>
            <a:ext cx="48196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6A7296"/>
                </a:solidFill>
              </a:defRPr>
            </a:pPr>
            <a:r>
              <a:rPr sz="1350">
                <a:solidFill>
                  <a:srgbClr val="6A7296"/>
                </a:solidFill>
              </a:rPr>
              <a:t>Production deployment partner</a:t>
            </a:r>
          </a:p>
        </p:txBody>
      </p:sp>
      <p:sp>
        <p:nvSpPr>
          <p:cNvPr id="13" name="quote-ZenLaunchpad">
            <a:extLst xmlns:a="http://schemas.openxmlformats.org/drawingml/2006/main">
              <a:ext uri="{FF2B5EF4-FFF2-40B4-BE49-F238E27FC236}">
                <a16:creationId xmlns:a16="http://schemas.microsoft.com/office/drawing/2014/main" id="{94277ED9-FFAE-46CC-9B94-33195D4205C0}"/>
              </a:ext>
            </a:extLst>
          </p:cNvPr>
          <p:cNvSpPr>
            <a:spLocks xmlns:a="http://schemas.openxmlformats.org/drawingml/2006/main" noGrp="1"/>
          </p:cNvSpPr>
          <p:nvPr/>
        </p:nvSpPr>
        <p:spPr>
          <a:xfrm xmlns:a="http://schemas.openxmlformats.org/drawingml/2006/main">
            <a:off x="12065000" y="2647950"/>
            <a:ext cx="5346700" cy="2047875"/>
          </a:xfrm>
          <a:prstGeom xmlns:a="http://schemas.openxmlformats.org/drawingml/2006/main" prst="roundRect">
            <a:avLst>
              <a:gd name="adj" fmla="val 930"/>
            </a:avLst>
          </a:prstGeom>
          <a:solidFill xmlns:a="http://schemas.openxmlformats.org/drawingml/2006/main">
            <a:srgbClr val="050820"/>
          </a:solidFill>
          <a:ln xmlns:a="http://schemas.openxmlformats.org/drawingml/2006/main" w="9525">
            <a:solidFill>
              <a:srgbClr val="FFB547"/>
            </a:solidFill>
            <a:prstDash val="solid"/>
          </a:ln>
        </p:spPr>
        <p:txBody xmlns:a="http://schemas.openxmlformats.org/drawingml/2006/main">
          <a:bodyPr/>
          <a:p/>
        </p:txBody>
      </p:sp>
      <p:sp>
        <p:nvSpPr>
          <p:cNvPr id="14" name="">
            <a:extLst xmlns:a="http://schemas.openxmlformats.org/drawingml/2006/main">
              <a:ext uri="{FF2B5EF4-FFF2-40B4-BE49-F238E27FC236}">
                <a16:creationId xmlns:a16="http://schemas.microsoft.com/office/drawing/2014/main" id="{C9794D4F-0B7B-4FB5-9451-B473E7EA2CAD}"/>
              </a:ext>
            </a:extLst>
          </p:cNvPr>
          <p:cNvSpPr>
            <a:spLocks xmlns:a="http://schemas.openxmlformats.org/drawingml/2006/main" noGrp="1"/>
          </p:cNvSpPr>
          <p:nvPr/>
        </p:nvSpPr>
        <p:spPr>
          <a:xfrm xmlns:a="http://schemas.openxmlformats.org/drawingml/2006/main">
            <a:off x="12325350" y="2857500"/>
            <a:ext cx="48196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FFB547"/>
                </a:solidFill>
              </a:defRPr>
            </a:pPr>
            <a:r>
              <a:rPr sz="1125" b="1">
                <a:solidFill>
                  <a:srgbClr val="FFB547"/>
                </a:solidFill>
              </a:rPr>
              <a:t>ZENLAUNCHPAD</a:t>
            </a:r>
          </a:p>
        </p:txBody>
      </p:sp>
      <p:sp>
        <p:nvSpPr>
          <p:cNvPr id="15" name="">
            <a:extLst xmlns:a="http://schemas.openxmlformats.org/drawingml/2006/main">
              <a:ext uri="{FF2B5EF4-FFF2-40B4-BE49-F238E27FC236}">
                <a16:creationId xmlns:a16="http://schemas.microsoft.com/office/drawing/2014/main" id="{1D73B41C-81A5-45E3-B15C-1772C35BE58B}"/>
              </a:ext>
            </a:extLst>
          </p:cNvPr>
          <p:cNvSpPr>
            <a:spLocks xmlns:a="http://schemas.openxmlformats.org/drawingml/2006/main" noGrp="1"/>
          </p:cNvSpPr>
          <p:nvPr/>
        </p:nvSpPr>
        <p:spPr>
          <a:xfrm xmlns:a="http://schemas.openxmlformats.org/drawingml/2006/main">
            <a:off x="12325350" y="3124200"/>
            <a:ext cx="48196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400" b="1">
                <a:solidFill>
                  <a:srgbClr val="FFFFFF"/>
                </a:solidFill>
              </a:defRPr>
            </a:pPr>
            <a:r>
              <a:rPr sz="2400" b="1">
                <a:solidFill>
                  <a:srgbClr val="FFFFFF"/>
                </a:solidFill>
              </a:rPr>
              <a:t>"JAM is way beyond MVP"</a:t>
            </a:r>
          </a:p>
        </p:txBody>
      </p:sp>
      <p:sp>
        <p:nvSpPr>
          <p:cNvPr id="16" name="">
            <a:extLst xmlns:a="http://schemas.openxmlformats.org/drawingml/2006/main">
              <a:ext uri="{FF2B5EF4-FFF2-40B4-BE49-F238E27FC236}">
                <a16:creationId xmlns:a16="http://schemas.microsoft.com/office/drawing/2014/main" id="{CDF0ECA3-6C2B-455E-A98E-63D17CC15ABD}"/>
              </a:ext>
            </a:extLst>
          </p:cNvPr>
          <p:cNvSpPr>
            <a:spLocks xmlns:a="http://schemas.openxmlformats.org/drawingml/2006/main" noGrp="1"/>
          </p:cNvSpPr>
          <p:nvPr/>
        </p:nvSpPr>
        <p:spPr>
          <a:xfrm xmlns:a="http://schemas.openxmlformats.org/drawingml/2006/main">
            <a:off x="12325350" y="3543300"/>
            <a:ext cx="48196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6A7296"/>
                </a:solidFill>
              </a:defRPr>
            </a:pPr>
            <a:r>
              <a:rPr sz="1350">
                <a:solidFill>
                  <a:srgbClr val="6A7296"/>
                </a:solidFill>
              </a:rPr>
              <a:t>CAD $30,000 non-dilutive grant won</a:t>
            </a:r>
          </a:p>
        </p:txBody>
      </p:sp>
      <p:sp>
        <p:nvSpPr>
          <p:cNvPr id="17" name="">
            <a:extLst xmlns:a="http://schemas.openxmlformats.org/drawingml/2006/main">
              <a:ext uri="{FF2B5EF4-FFF2-40B4-BE49-F238E27FC236}">
                <a16:creationId xmlns:a16="http://schemas.microsoft.com/office/drawing/2014/main" id="{658C0EDC-81C9-4222-95DF-A5F774516932}"/>
              </a:ext>
            </a:extLst>
          </p:cNvPr>
          <p:cNvSpPr>
            <a:spLocks xmlns:a="http://schemas.openxmlformats.org/drawingml/2006/main" noGrp="1"/>
          </p:cNvSpPr>
          <p:nvPr/>
        </p:nvSpPr>
        <p:spPr>
          <a:xfrm xmlns:a="http://schemas.openxmlformats.org/drawingml/2006/main">
            <a:off x="876300" y="4953000"/>
            <a:ext cx="3943350" cy="3810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pic>
        <p:nvPicPr>
          <p:cNvPr id="18" name=""/>
          <p:cNvPicPr>
            <a:picLocks xmlns:a="http://schemas.openxmlformats.org/drawingml/2006/main" noChangeAspect="1"/>
          </p:cNvPicPr>
          <p:nvPr/>
        </p:nvPicPr>
        <p:blipFill>
          <a:blip xmlns:r="http://schemas.openxmlformats.org/officeDocument/2006/relationships" xmlns:a="http://schemas.openxmlformats.org/drawingml/2006/main" r:embed="R61b276a9f664480e"/>
          <a:stretch xmlns:a="http://schemas.openxmlformats.org/drawingml/2006/main"/>
        </p:blipFill>
        <p:spPr>
          <a:xfrm xmlns:a="http://schemas.openxmlformats.org/drawingml/2006/main">
            <a:off x="876300" y="5166122"/>
            <a:ext cx="800100" cy="450056"/>
          </a:xfrm>
          <a:prstGeom xmlns:a="http://schemas.openxmlformats.org/drawingml/2006/main" prst="rect">
            <a:avLst/>
          </a:prstGeom>
        </p:spPr>
      </p:pic>
      <p:sp>
        <p:nvSpPr>
          <p:cNvPr id="19" name="">
            <a:extLst xmlns:a="http://schemas.openxmlformats.org/drawingml/2006/main">
              <a:ext uri="{FF2B5EF4-FFF2-40B4-BE49-F238E27FC236}">
                <a16:creationId xmlns:a16="http://schemas.microsoft.com/office/drawing/2014/main" id="{B24257B7-5C00-4EF6-9D98-A3E8E7FBBBAE}"/>
              </a:ext>
            </a:extLst>
          </p:cNvPr>
          <p:cNvSpPr>
            <a:spLocks xmlns:a="http://schemas.openxmlformats.org/drawingml/2006/main" noGrp="1"/>
          </p:cNvSpPr>
          <p:nvPr/>
        </p:nvSpPr>
        <p:spPr>
          <a:xfrm xmlns:a="http://schemas.openxmlformats.org/drawingml/2006/main">
            <a:off x="1809750" y="5200650"/>
            <a:ext cx="30099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b="1">
                <a:solidFill>
                  <a:srgbClr val="FFFFFF"/>
                </a:solidFill>
              </a:defRPr>
            </a:pPr>
            <a:r>
              <a:rPr sz="1800" b="1">
                <a:solidFill>
                  <a:srgbClr val="FFFFFF"/>
                </a:solidFill>
              </a:rPr>
              <a:t>NVIDIA Inception</a:t>
            </a:r>
          </a:p>
        </p:txBody>
      </p:sp>
      <p:sp>
        <p:nvSpPr>
          <p:cNvPr id="20" name="">
            <a:extLst xmlns:a="http://schemas.openxmlformats.org/drawingml/2006/main">
              <a:ext uri="{FF2B5EF4-FFF2-40B4-BE49-F238E27FC236}">
                <a16:creationId xmlns:a16="http://schemas.microsoft.com/office/drawing/2014/main" id="{D4762F89-A2D0-4727-A617-A5CDE61E4802}"/>
              </a:ext>
            </a:extLst>
          </p:cNvPr>
          <p:cNvSpPr>
            <a:spLocks xmlns:a="http://schemas.openxmlformats.org/drawingml/2006/main" noGrp="1"/>
          </p:cNvSpPr>
          <p:nvPr/>
        </p:nvSpPr>
        <p:spPr>
          <a:xfrm xmlns:a="http://schemas.openxmlformats.org/drawingml/2006/main">
            <a:off x="1809750" y="5467350"/>
            <a:ext cx="300990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4A9EFF"/>
                </a:solidFill>
              </a:defRPr>
            </a:pPr>
            <a:r>
              <a:rPr sz="975" b="1">
                <a:solidFill>
                  <a:srgbClr val="4A9EFF"/>
                </a:solidFill>
              </a:rPr>
              <a:t>MEMBER</a:t>
            </a:r>
          </a:p>
        </p:txBody>
      </p:sp>
      <p:sp>
        <p:nvSpPr>
          <p:cNvPr id="21" name="">
            <a:extLst xmlns:a="http://schemas.openxmlformats.org/drawingml/2006/main">
              <a:ext uri="{FF2B5EF4-FFF2-40B4-BE49-F238E27FC236}">
                <a16:creationId xmlns:a16="http://schemas.microsoft.com/office/drawing/2014/main" id="{E5EEA11C-F82D-4686-AD57-E1D147E32CF6}"/>
              </a:ext>
            </a:extLst>
          </p:cNvPr>
          <p:cNvSpPr>
            <a:spLocks xmlns:a="http://schemas.openxmlformats.org/drawingml/2006/main" noGrp="1"/>
          </p:cNvSpPr>
          <p:nvPr/>
        </p:nvSpPr>
        <p:spPr>
          <a:xfrm xmlns:a="http://schemas.openxmlformats.org/drawingml/2006/main">
            <a:off x="876300" y="5810250"/>
            <a:ext cx="3943350" cy="1714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Accepted to NVIDIA's startup programme.</a:t>
            </a:r>
          </a:p>
        </p:txBody>
      </p:sp>
      <p:sp>
        <p:nvSpPr>
          <p:cNvPr id="22" name="">
            <a:extLst xmlns:a="http://schemas.openxmlformats.org/drawingml/2006/main">
              <a:ext uri="{FF2B5EF4-FFF2-40B4-BE49-F238E27FC236}">
                <a16:creationId xmlns:a16="http://schemas.microsoft.com/office/drawing/2014/main" id="{A357B703-1762-4AF9-B097-83EFBBD83300}"/>
              </a:ext>
            </a:extLst>
          </p:cNvPr>
          <p:cNvSpPr>
            <a:spLocks xmlns:a="http://schemas.openxmlformats.org/drawingml/2006/main" noGrp="1"/>
          </p:cNvSpPr>
          <p:nvPr/>
        </p:nvSpPr>
        <p:spPr>
          <a:xfrm xmlns:a="http://schemas.openxmlformats.org/drawingml/2006/main">
            <a:off x="5086350" y="4953000"/>
            <a:ext cx="3943350" cy="38100"/>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23" name="">
            <a:extLst xmlns:a="http://schemas.openxmlformats.org/drawingml/2006/main">
              <a:ext uri="{FF2B5EF4-FFF2-40B4-BE49-F238E27FC236}">
                <a16:creationId xmlns:a16="http://schemas.microsoft.com/office/drawing/2014/main" id="{91839910-1B85-4832-8879-D92EFE9A965B}"/>
              </a:ext>
            </a:extLst>
          </p:cNvPr>
          <p:cNvSpPr>
            <a:spLocks xmlns:a="http://schemas.openxmlformats.org/drawingml/2006/main" noGrp="1"/>
          </p:cNvSpPr>
          <p:nvPr/>
        </p:nvSpPr>
        <p:spPr>
          <a:xfrm xmlns:a="http://schemas.openxmlformats.org/drawingml/2006/main">
            <a:off x="5086350" y="5200650"/>
            <a:ext cx="39433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b="1">
                <a:solidFill>
                  <a:srgbClr val="FFFFFF"/>
                </a:solidFill>
              </a:defRPr>
            </a:pPr>
            <a:r>
              <a:rPr sz="1800" b="1">
                <a:solidFill>
                  <a:srgbClr val="FFFFFF"/>
                </a:solidFill>
              </a:rPr>
              <a:t>NATO BRAVE1 / UNITE</a:t>
            </a:r>
          </a:p>
        </p:txBody>
      </p:sp>
      <p:sp>
        <p:nvSpPr>
          <p:cNvPr id="24" name="">
            <a:extLst xmlns:a="http://schemas.openxmlformats.org/drawingml/2006/main">
              <a:ext uri="{FF2B5EF4-FFF2-40B4-BE49-F238E27FC236}">
                <a16:creationId xmlns:a16="http://schemas.microsoft.com/office/drawing/2014/main" id="{5659BF33-F85C-4A99-B00E-544D69692CC0}"/>
              </a:ext>
            </a:extLst>
          </p:cNvPr>
          <p:cNvSpPr>
            <a:spLocks xmlns:a="http://schemas.openxmlformats.org/drawingml/2006/main" noGrp="1"/>
          </p:cNvSpPr>
          <p:nvPr/>
        </p:nvSpPr>
        <p:spPr>
          <a:xfrm xmlns:a="http://schemas.openxmlformats.org/drawingml/2006/main">
            <a:off x="5086350" y="5467350"/>
            <a:ext cx="39433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VETTED PARTNER</a:t>
            </a:r>
          </a:p>
        </p:txBody>
      </p:sp>
      <p:sp>
        <p:nvSpPr>
          <p:cNvPr id="25" name="">
            <a:extLst xmlns:a="http://schemas.openxmlformats.org/drawingml/2006/main">
              <a:ext uri="{FF2B5EF4-FFF2-40B4-BE49-F238E27FC236}">
                <a16:creationId xmlns:a16="http://schemas.microsoft.com/office/drawing/2014/main" id="{7459A1D7-BA57-42B0-A079-3DD47A02346E}"/>
              </a:ext>
            </a:extLst>
          </p:cNvPr>
          <p:cNvSpPr>
            <a:spLocks xmlns:a="http://schemas.openxmlformats.org/drawingml/2006/main" noGrp="1"/>
          </p:cNvSpPr>
          <p:nvPr/>
        </p:nvSpPr>
        <p:spPr>
          <a:xfrm xmlns:a="http://schemas.openxmlformats.org/drawingml/2006/main">
            <a:off x="5086350" y="5810250"/>
            <a:ext cx="39433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Cleared by National Authority. Eligible for Ukrainian defence procurement; matchmaking enabled.</a:t>
            </a:r>
          </a:p>
        </p:txBody>
      </p:sp>
      <p:sp>
        <p:nvSpPr>
          <p:cNvPr id="26" name="">
            <a:extLst xmlns:a="http://schemas.openxmlformats.org/drawingml/2006/main">
              <a:ext uri="{FF2B5EF4-FFF2-40B4-BE49-F238E27FC236}">
                <a16:creationId xmlns:a16="http://schemas.microsoft.com/office/drawing/2014/main" id="{45842249-EF15-465C-9642-73A3D1722654}"/>
              </a:ext>
            </a:extLst>
          </p:cNvPr>
          <p:cNvSpPr>
            <a:spLocks xmlns:a="http://schemas.openxmlformats.org/drawingml/2006/main" noGrp="1"/>
          </p:cNvSpPr>
          <p:nvPr/>
        </p:nvSpPr>
        <p:spPr>
          <a:xfrm xmlns:a="http://schemas.openxmlformats.org/drawingml/2006/main">
            <a:off x="9277350" y="4953000"/>
            <a:ext cx="3943350" cy="38100"/>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27" name="">
            <a:extLst xmlns:a="http://schemas.openxmlformats.org/drawingml/2006/main">
              <a:ext uri="{FF2B5EF4-FFF2-40B4-BE49-F238E27FC236}">
                <a16:creationId xmlns:a16="http://schemas.microsoft.com/office/drawing/2014/main" id="{DA097203-536C-4869-ABF1-C8A30E8ACF43}"/>
              </a:ext>
            </a:extLst>
          </p:cNvPr>
          <p:cNvSpPr>
            <a:spLocks xmlns:a="http://schemas.openxmlformats.org/drawingml/2006/main" noGrp="1"/>
          </p:cNvSpPr>
          <p:nvPr/>
        </p:nvSpPr>
        <p:spPr>
          <a:xfrm xmlns:a="http://schemas.openxmlformats.org/drawingml/2006/main">
            <a:off x="9277350" y="5200650"/>
            <a:ext cx="39433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b="1">
                <a:solidFill>
                  <a:srgbClr val="FFFFFF"/>
                </a:solidFill>
              </a:defRPr>
            </a:pPr>
            <a:r>
              <a:rPr sz="1800" b="1">
                <a:solidFill>
                  <a:srgbClr val="FFFFFF"/>
                </a:solidFill>
              </a:rPr>
              <a:t>T-Mobile corporate</a:t>
            </a:r>
          </a:p>
        </p:txBody>
      </p:sp>
      <p:sp>
        <p:nvSpPr>
          <p:cNvPr id="28" name="">
            <a:extLst xmlns:a="http://schemas.openxmlformats.org/drawingml/2006/main">
              <a:ext uri="{FF2B5EF4-FFF2-40B4-BE49-F238E27FC236}">
                <a16:creationId xmlns:a16="http://schemas.microsoft.com/office/drawing/2014/main" id="{47222E1C-2910-4DED-8A3A-18996A62B601}"/>
              </a:ext>
            </a:extLst>
          </p:cNvPr>
          <p:cNvSpPr>
            <a:spLocks xmlns:a="http://schemas.openxmlformats.org/drawingml/2006/main" noGrp="1"/>
          </p:cNvSpPr>
          <p:nvPr/>
        </p:nvSpPr>
        <p:spPr>
          <a:xfrm xmlns:a="http://schemas.openxmlformats.org/drawingml/2006/main">
            <a:off x="9277350" y="5467350"/>
            <a:ext cx="39433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FFB547"/>
                </a:solidFill>
              </a:defRPr>
            </a:pPr>
            <a:r>
              <a:rPr sz="975" b="1">
                <a:solidFill>
                  <a:srgbClr val="FFB547"/>
                </a:solidFill>
              </a:rPr>
              <a:t>APPROVED SUPPLIER</a:t>
            </a:r>
          </a:p>
        </p:txBody>
      </p:sp>
      <p:sp>
        <p:nvSpPr>
          <p:cNvPr id="29" name="">
            <a:extLst xmlns:a="http://schemas.openxmlformats.org/drawingml/2006/main">
              <a:ext uri="{FF2B5EF4-FFF2-40B4-BE49-F238E27FC236}">
                <a16:creationId xmlns:a16="http://schemas.microsoft.com/office/drawing/2014/main" id="{46872BA1-D612-4543-A4A8-6976394DD5A3}"/>
              </a:ext>
            </a:extLst>
          </p:cNvPr>
          <p:cNvSpPr>
            <a:spLocks xmlns:a="http://schemas.openxmlformats.org/drawingml/2006/main" noGrp="1"/>
          </p:cNvSpPr>
          <p:nvPr/>
        </p:nvSpPr>
        <p:spPr>
          <a:xfrm xmlns:a="http://schemas.openxmlformats.org/drawingml/2006/main">
            <a:off x="9277350" y="5810250"/>
            <a:ext cx="39433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Profile reviewed and added; accessible to thousands of T-Mobile corporate buyers.</a:t>
            </a:r>
          </a:p>
        </p:txBody>
      </p:sp>
      <p:sp>
        <p:nvSpPr>
          <p:cNvPr id="30" name="">
            <a:extLst xmlns:a="http://schemas.openxmlformats.org/drawingml/2006/main">
              <a:ext uri="{FF2B5EF4-FFF2-40B4-BE49-F238E27FC236}">
                <a16:creationId xmlns:a16="http://schemas.microsoft.com/office/drawing/2014/main" id="{91FC7A73-2A8E-42E9-8634-EFEB403493E4}"/>
              </a:ext>
            </a:extLst>
          </p:cNvPr>
          <p:cNvSpPr>
            <a:spLocks xmlns:a="http://schemas.openxmlformats.org/drawingml/2006/main" noGrp="1"/>
          </p:cNvSpPr>
          <p:nvPr/>
        </p:nvSpPr>
        <p:spPr>
          <a:xfrm xmlns:a="http://schemas.openxmlformats.org/drawingml/2006/main">
            <a:off x="13487400" y="4953000"/>
            <a:ext cx="3943350" cy="38100"/>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31" name="">
            <a:extLst xmlns:a="http://schemas.openxmlformats.org/drawingml/2006/main">
              <a:ext uri="{FF2B5EF4-FFF2-40B4-BE49-F238E27FC236}">
                <a16:creationId xmlns:a16="http://schemas.microsoft.com/office/drawing/2014/main" id="{EBC4ECEC-7B28-4E7A-8AEF-3A57592B6A0A}"/>
              </a:ext>
            </a:extLst>
          </p:cNvPr>
          <p:cNvSpPr>
            <a:spLocks xmlns:a="http://schemas.openxmlformats.org/drawingml/2006/main" noGrp="1"/>
          </p:cNvSpPr>
          <p:nvPr/>
        </p:nvSpPr>
        <p:spPr>
          <a:xfrm xmlns:a="http://schemas.openxmlformats.org/drawingml/2006/main">
            <a:off x="13487400" y="5200650"/>
            <a:ext cx="394335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b="1">
                <a:solidFill>
                  <a:srgbClr val="FFFFFF"/>
                </a:solidFill>
              </a:defRPr>
            </a:pPr>
            <a:r>
              <a:rPr sz="1800" b="1">
                <a:solidFill>
                  <a:srgbClr val="FFFFFF"/>
                </a:solidFill>
              </a:rPr>
              <a:t>M2M TechConnect</a:t>
            </a:r>
          </a:p>
        </p:txBody>
      </p:sp>
      <p:sp>
        <p:nvSpPr>
          <p:cNvPr id="32" name="">
            <a:extLst xmlns:a="http://schemas.openxmlformats.org/drawingml/2006/main">
              <a:ext uri="{FF2B5EF4-FFF2-40B4-BE49-F238E27FC236}">
                <a16:creationId xmlns:a16="http://schemas.microsoft.com/office/drawing/2014/main" id="{F3ABC34E-1964-4574-A91D-1B75CCA76D2E}"/>
              </a:ext>
            </a:extLst>
          </p:cNvPr>
          <p:cNvSpPr>
            <a:spLocks xmlns:a="http://schemas.openxmlformats.org/drawingml/2006/main" noGrp="1"/>
          </p:cNvSpPr>
          <p:nvPr/>
        </p:nvSpPr>
        <p:spPr>
          <a:xfrm xmlns:a="http://schemas.openxmlformats.org/drawingml/2006/main">
            <a:off x="13487400" y="5467350"/>
            <a:ext cx="39433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00D4AA"/>
                </a:solidFill>
              </a:defRPr>
            </a:pPr>
            <a:r>
              <a:rPr sz="975" b="1">
                <a:solidFill>
                  <a:srgbClr val="00D4AA"/>
                </a:solidFill>
              </a:rPr>
              <a:t>LIVE REFERENCE CUSTOMER</a:t>
            </a:r>
          </a:p>
        </p:txBody>
      </p:sp>
      <p:sp>
        <p:nvSpPr>
          <p:cNvPr id="33" name="">
            <a:extLst xmlns:a="http://schemas.openxmlformats.org/drawingml/2006/main">
              <a:ext uri="{FF2B5EF4-FFF2-40B4-BE49-F238E27FC236}">
                <a16:creationId xmlns:a16="http://schemas.microsoft.com/office/drawing/2014/main" id="{8ED6DCE7-E5D6-4773-A31E-777CA9D8E758}"/>
              </a:ext>
            </a:extLst>
          </p:cNvPr>
          <p:cNvSpPr>
            <a:spLocks xmlns:a="http://schemas.openxmlformats.org/drawingml/2006/main" noGrp="1"/>
          </p:cNvSpPr>
          <p:nvPr/>
        </p:nvSpPr>
        <p:spPr>
          <a:xfrm xmlns:a="http://schemas.openxmlformats.org/drawingml/2006/main">
            <a:off x="13487400" y="5810250"/>
            <a:ext cx="39433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350">
                <a:solidFill>
                  <a:srgbClr val="A4ACCB"/>
                </a:solidFill>
              </a:defRPr>
            </a:pPr>
            <a:r>
              <a:rPr sz="1350">
                <a:solidFill>
                  <a:srgbClr val="A4ACCB"/>
                </a:solidFill>
              </a:rPr>
              <a:t>Just signed. Production Jam deployment at $1.50 CAD / TB / month.</a:t>
            </a:r>
          </a:p>
        </p:txBody>
      </p:sp>
      <p:sp>
        <p:nvSpPr>
          <p:cNvPr id="34" name="">
            <a:extLst xmlns:a="http://schemas.openxmlformats.org/drawingml/2006/main">
              <a:ext uri="{FF2B5EF4-FFF2-40B4-BE49-F238E27FC236}">
                <a16:creationId xmlns:a16="http://schemas.microsoft.com/office/drawing/2014/main" id="{6B3EE444-A17A-4A5B-8983-5EB5ABBE172A}"/>
              </a:ext>
            </a:extLst>
          </p:cNvPr>
          <p:cNvSpPr>
            <a:spLocks xmlns:a="http://schemas.openxmlformats.org/drawingml/2006/main" noGrp="1"/>
          </p:cNvSpPr>
          <p:nvPr/>
        </p:nvSpPr>
        <p:spPr>
          <a:xfrm xmlns:a="http://schemas.openxmlformats.org/drawingml/2006/main">
            <a:off x="876300" y="7143750"/>
            <a:ext cx="8134350" cy="19050"/>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35" name="">
            <a:extLst xmlns:a="http://schemas.openxmlformats.org/drawingml/2006/main">
              <a:ext uri="{FF2B5EF4-FFF2-40B4-BE49-F238E27FC236}">
                <a16:creationId xmlns:a16="http://schemas.microsoft.com/office/drawing/2014/main" id="{73D1942A-E464-406C-831A-F44C427A6161}"/>
              </a:ext>
            </a:extLst>
          </p:cNvPr>
          <p:cNvSpPr>
            <a:spLocks xmlns:a="http://schemas.openxmlformats.org/drawingml/2006/main" noGrp="1"/>
          </p:cNvSpPr>
          <p:nvPr/>
        </p:nvSpPr>
        <p:spPr>
          <a:xfrm xmlns:a="http://schemas.openxmlformats.org/drawingml/2006/main">
            <a:off x="876300" y="7258050"/>
            <a:ext cx="8134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ZenLaunchpad</a:t>
            </a:r>
          </a:p>
        </p:txBody>
      </p:sp>
      <p:sp>
        <p:nvSpPr>
          <p:cNvPr id="36" name="">
            <a:extLst xmlns:a="http://schemas.openxmlformats.org/drawingml/2006/main">
              <a:ext uri="{FF2B5EF4-FFF2-40B4-BE49-F238E27FC236}">
                <a16:creationId xmlns:a16="http://schemas.microsoft.com/office/drawing/2014/main" id="{FE01D4FA-7490-4870-AE86-3239949685F7}"/>
              </a:ext>
            </a:extLst>
          </p:cNvPr>
          <p:cNvSpPr>
            <a:spLocks xmlns:a="http://schemas.openxmlformats.org/drawingml/2006/main" noGrp="1"/>
          </p:cNvSpPr>
          <p:nvPr/>
        </p:nvSpPr>
        <p:spPr>
          <a:xfrm xmlns:a="http://schemas.openxmlformats.org/drawingml/2006/main">
            <a:off x="876300" y="7562850"/>
            <a:ext cx="813435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Grant winner - CAD $30,000 non-dilutive capital won.</a:t>
            </a:r>
          </a:p>
        </p:txBody>
      </p:sp>
      <p:sp>
        <p:nvSpPr>
          <p:cNvPr id="37" name="">
            <a:extLst xmlns:a="http://schemas.openxmlformats.org/drawingml/2006/main">
              <a:ext uri="{FF2B5EF4-FFF2-40B4-BE49-F238E27FC236}">
                <a16:creationId xmlns:a16="http://schemas.microsoft.com/office/drawing/2014/main" id="{310B8DC9-12DB-4224-B48E-D99DE4D7D4DD}"/>
              </a:ext>
            </a:extLst>
          </p:cNvPr>
          <p:cNvSpPr>
            <a:spLocks xmlns:a="http://schemas.openxmlformats.org/drawingml/2006/main" noGrp="1"/>
          </p:cNvSpPr>
          <p:nvPr/>
        </p:nvSpPr>
        <p:spPr>
          <a:xfrm xmlns:a="http://schemas.openxmlformats.org/drawingml/2006/main">
            <a:off x="9277350" y="7143750"/>
            <a:ext cx="8134350" cy="19050"/>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38" name="">
            <a:extLst xmlns:a="http://schemas.openxmlformats.org/drawingml/2006/main">
              <a:ext uri="{FF2B5EF4-FFF2-40B4-BE49-F238E27FC236}">
                <a16:creationId xmlns:a16="http://schemas.microsoft.com/office/drawing/2014/main" id="{C1F1425A-DE23-449E-8C83-743D57720A40}"/>
              </a:ext>
            </a:extLst>
          </p:cNvPr>
          <p:cNvSpPr>
            <a:spLocks xmlns:a="http://schemas.openxmlformats.org/drawingml/2006/main" noGrp="1"/>
          </p:cNvSpPr>
          <p:nvPr/>
        </p:nvSpPr>
        <p:spPr>
          <a:xfrm xmlns:a="http://schemas.openxmlformats.org/drawingml/2006/main">
            <a:off x="9277350" y="7258050"/>
            <a:ext cx="813435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SwissVault genome sequencing trial</a:t>
            </a:r>
          </a:p>
        </p:txBody>
      </p:sp>
      <p:sp>
        <p:nvSpPr>
          <p:cNvPr id="39" name="">
            <a:extLst xmlns:a="http://schemas.openxmlformats.org/drawingml/2006/main">
              <a:ext uri="{FF2B5EF4-FFF2-40B4-BE49-F238E27FC236}">
                <a16:creationId xmlns:a16="http://schemas.microsoft.com/office/drawing/2014/main" id="{3828D470-A026-4530-B7BC-90613F1641AD}"/>
              </a:ext>
            </a:extLst>
          </p:cNvPr>
          <p:cNvSpPr>
            <a:spLocks xmlns:a="http://schemas.openxmlformats.org/drawingml/2006/main" noGrp="1"/>
          </p:cNvSpPr>
          <p:nvPr/>
        </p:nvSpPr>
        <p:spPr>
          <a:xfrm xmlns:a="http://schemas.openxmlformats.org/drawingml/2006/main">
            <a:off x="9277350" y="7562850"/>
            <a:ext cx="8134350" cy="3810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500">
                <a:solidFill>
                  <a:srgbClr val="A4ACCB"/>
                </a:solidFill>
              </a:defRPr>
            </a:pPr>
            <a:r>
              <a:rPr sz="1500">
                <a:solidFill>
                  <a:srgbClr val="A4ACCB"/>
                </a:solidFill>
              </a:rPr>
              <a:t>Medical DNA-data work: 12% smaller FASTQ sequences; 22-minute alignment path vs 2.5 hours for the next closest state-of-the-art aligner.</a:t>
            </a:r>
          </a:p>
        </p:txBody>
      </p:sp>
      <p:sp>
        <p:nvSpPr>
          <p:cNvPr id="40" name="">
            <a:extLst xmlns:a="http://schemas.openxmlformats.org/drawingml/2006/main">
              <a:ext uri="{FF2B5EF4-FFF2-40B4-BE49-F238E27FC236}">
                <a16:creationId xmlns:a16="http://schemas.microsoft.com/office/drawing/2014/main" id="{A1BD2F28-65F4-459A-9B45-A2317B39C724}"/>
              </a:ext>
            </a:extLst>
          </p:cNvPr>
          <p:cNvSpPr>
            <a:spLocks xmlns:a="http://schemas.openxmlformats.org/drawingml/2006/main" noGrp="1"/>
          </p:cNvSpPr>
          <p:nvPr/>
        </p:nvSpPr>
        <p:spPr>
          <a:xfrm xmlns:a="http://schemas.openxmlformats.org/drawingml/2006/main">
            <a:off x="876300" y="958215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37216695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7AE5E2C3-23FA-4B3F-979B-A46B32CE753B}"/>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202E2585-4973-4B72-B55A-6C8B9C6670EA}"/>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03 | WHY NOW</a:t>
            </a:r>
          </a:p>
        </p:txBody>
      </p:sp>
      <p:sp>
        <p:nvSpPr>
          <p:cNvPr id="3" name="">
            <a:extLst xmlns:a="http://schemas.openxmlformats.org/drawingml/2006/main">
              <a:ext uri="{FF2B5EF4-FFF2-40B4-BE49-F238E27FC236}">
                <a16:creationId xmlns:a16="http://schemas.microsoft.com/office/drawing/2014/main" id="{C6E9590D-F3C5-4F86-9464-F3DB4B192B87}"/>
              </a:ext>
            </a:extLst>
          </p:cNvPr>
          <p:cNvSpPr>
            <a:spLocks xmlns:a="http://schemas.openxmlformats.org/drawingml/2006/main" noGrp="1"/>
          </p:cNvSpPr>
          <p:nvPr/>
        </p:nvSpPr>
        <p:spPr>
          <a:xfrm xmlns:a="http://schemas.openxmlformats.org/drawingml/2006/main">
            <a:off x="876300" y="971550"/>
            <a:ext cx="12382500" cy="11811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Same root cause, four expensive symptoms.</a:t>
            </a:r>
          </a:p>
        </p:txBody>
      </p:sp>
      <p:sp>
        <p:nvSpPr>
          <p:cNvPr id="4" name="">
            <a:extLst xmlns:a="http://schemas.openxmlformats.org/drawingml/2006/main">
              <a:ext uri="{FF2B5EF4-FFF2-40B4-BE49-F238E27FC236}">
                <a16:creationId xmlns:a16="http://schemas.microsoft.com/office/drawing/2014/main" id="{BB699C5F-ED3F-4B54-9BE1-6A34EC90F278}"/>
              </a:ext>
            </a:extLst>
          </p:cNvPr>
          <p:cNvSpPr>
            <a:spLocks xmlns:a="http://schemas.openxmlformats.org/drawingml/2006/main" noGrp="1"/>
          </p:cNvSpPr>
          <p:nvPr/>
        </p:nvSpPr>
        <p:spPr>
          <a:xfrm xmlns:a="http://schemas.openxmlformats.org/drawingml/2006/main">
            <a:off x="876300" y="232410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surface categories look unrelated. The underlying problem is the same: no shared data and compute substrate.</a:t>
            </a:r>
          </a:p>
        </p:txBody>
      </p:sp>
      <p:sp>
        <p:nvSpPr>
          <p:cNvPr id="5" name="">
            <a:extLst xmlns:a="http://schemas.openxmlformats.org/drawingml/2006/main">
              <a:ext uri="{FF2B5EF4-FFF2-40B4-BE49-F238E27FC236}">
                <a16:creationId xmlns:a16="http://schemas.microsoft.com/office/drawing/2014/main" id="{340FDA5D-8332-4576-9A08-17CB61C0A5AB}"/>
              </a:ext>
            </a:extLst>
          </p:cNvPr>
          <p:cNvSpPr>
            <a:spLocks xmlns:a="http://schemas.openxmlformats.org/drawingml/2006/main" noGrp="1"/>
          </p:cNvSpPr>
          <p:nvPr/>
        </p:nvSpPr>
        <p:spPr>
          <a:xfrm xmlns:a="http://schemas.openxmlformats.org/drawingml/2006/main">
            <a:off x="876300" y="3162300"/>
            <a:ext cx="4229100" cy="3619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050" b="1">
                <a:solidFill>
                  <a:srgbClr val="6A7296"/>
                </a:solidFill>
              </a:defRPr>
            </a:pPr>
            <a:r>
              <a:rPr sz="1050" b="1">
                <a:solidFill>
                  <a:srgbClr val="6A7296"/>
                </a:solidFill>
              </a:rPr>
              <a:t>Market</a:t>
            </a:r>
          </a:p>
        </p:txBody>
      </p:sp>
      <p:sp>
        <p:nvSpPr>
          <p:cNvPr id="6" name="">
            <a:extLst xmlns:a="http://schemas.openxmlformats.org/drawingml/2006/main">
              <a:ext uri="{FF2B5EF4-FFF2-40B4-BE49-F238E27FC236}">
                <a16:creationId xmlns:a16="http://schemas.microsoft.com/office/drawing/2014/main" id="{6FDE3A32-CCB4-42BE-96AB-1BB40F4971F3}"/>
              </a:ext>
            </a:extLst>
          </p:cNvPr>
          <p:cNvSpPr>
            <a:spLocks xmlns:a="http://schemas.openxmlformats.org/drawingml/2006/main" noGrp="1"/>
          </p:cNvSpPr>
          <p:nvPr/>
        </p:nvSpPr>
        <p:spPr>
          <a:xfrm xmlns:a="http://schemas.openxmlformats.org/drawingml/2006/main">
            <a:off x="5372100" y="3162300"/>
            <a:ext cx="8001000" cy="3619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050" b="1">
                <a:solidFill>
                  <a:srgbClr val="6A7296"/>
                </a:solidFill>
              </a:defRPr>
            </a:pPr>
            <a:r>
              <a:rPr sz="1050" b="1">
                <a:solidFill>
                  <a:srgbClr val="6A7296"/>
                </a:solidFill>
              </a:rPr>
              <a:t>Pressure</a:t>
            </a:r>
          </a:p>
        </p:txBody>
      </p:sp>
      <p:sp>
        <p:nvSpPr>
          <p:cNvPr id="7" name="">
            <a:extLst xmlns:a="http://schemas.openxmlformats.org/drawingml/2006/main">
              <a:ext uri="{FF2B5EF4-FFF2-40B4-BE49-F238E27FC236}">
                <a16:creationId xmlns:a16="http://schemas.microsoft.com/office/drawing/2014/main" id="{5B848352-287A-41DC-BCE9-79D3C7A446B1}"/>
              </a:ext>
            </a:extLst>
          </p:cNvPr>
          <p:cNvSpPr>
            <a:spLocks xmlns:a="http://schemas.openxmlformats.org/drawingml/2006/main" noGrp="1"/>
          </p:cNvSpPr>
          <p:nvPr/>
        </p:nvSpPr>
        <p:spPr>
          <a:xfrm xmlns:a="http://schemas.openxmlformats.org/drawingml/2006/main">
            <a:off x="13639800" y="3162300"/>
            <a:ext cx="3771900" cy="3619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050" b="1">
                <a:solidFill>
                  <a:srgbClr val="6A7296"/>
                </a:solidFill>
              </a:defRPr>
            </a:pPr>
            <a:r>
              <a:rPr sz="1050" b="1">
                <a:solidFill>
                  <a:srgbClr val="6A7296"/>
                </a:solidFill>
              </a:rPr>
              <a:t>Cithorum wedge</a:t>
            </a:r>
          </a:p>
        </p:txBody>
      </p:sp>
      <p:sp>
        <p:nvSpPr>
          <p:cNvPr id="8" name="">
            <a:extLst xmlns:a="http://schemas.openxmlformats.org/drawingml/2006/main">
              <a:ext uri="{FF2B5EF4-FFF2-40B4-BE49-F238E27FC236}">
                <a16:creationId xmlns:a16="http://schemas.microsoft.com/office/drawing/2014/main" id="{98E42C53-9707-4C8A-A25D-D05D7CAE7C0A}"/>
              </a:ext>
            </a:extLst>
          </p:cNvPr>
          <p:cNvSpPr>
            <a:spLocks xmlns:a="http://schemas.openxmlformats.org/drawingml/2006/main" noGrp="1"/>
          </p:cNvSpPr>
          <p:nvPr/>
        </p:nvSpPr>
        <p:spPr>
          <a:xfrm xmlns:a="http://schemas.openxmlformats.org/drawingml/2006/main">
            <a:off x="876300" y="3905250"/>
            <a:ext cx="42291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9" name="">
            <a:extLst xmlns:a="http://schemas.openxmlformats.org/drawingml/2006/main">
              <a:ext uri="{FF2B5EF4-FFF2-40B4-BE49-F238E27FC236}">
                <a16:creationId xmlns:a16="http://schemas.microsoft.com/office/drawing/2014/main" id="{164BD727-33F9-4DDF-A5EE-F71668621631}"/>
              </a:ext>
            </a:extLst>
          </p:cNvPr>
          <p:cNvSpPr>
            <a:spLocks xmlns:a="http://schemas.openxmlformats.org/drawingml/2006/main" noGrp="1"/>
          </p:cNvSpPr>
          <p:nvPr/>
        </p:nvSpPr>
        <p:spPr>
          <a:xfrm xmlns:a="http://schemas.openxmlformats.org/drawingml/2006/main">
            <a:off x="876300" y="3981450"/>
            <a:ext cx="42291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4A9EFF"/>
                </a:solidFill>
              </a:defRPr>
            </a:pPr>
            <a:r>
              <a:rPr sz="2025" b="1">
                <a:solidFill>
                  <a:srgbClr val="4A9EFF"/>
                </a:solidFill>
              </a:rPr>
              <a:t>Data centres</a:t>
            </a:r>
          </a:p>
        </p:txBody>
      </p:sp>
      <p:sp>
        <p:nvSpPr>
          <p:cNvPr id="10" name="">
            <a:extLst xmlns:a="http://schemas.openxmlformats.org/drawingml/2006/main">
              <a:ext uri="{FF2B5EF4-FFF2-40B4-BE49-F238E27FC236}">
                <a16:creationId xmlns:a16="http://schemas.microsoft.com/office/drawing/2014/main" id="{1B4F6603-D7CF-4502-9611-1D9842058B43}"/>
              </a:ext>
            </a:extLst>
          </p:cNvPr>
          <p:cNvSpPr>
            <a:spLocks xmlns:a="http://schemas.openxmlformats.org/drawingml/2006/main" noGrp="1"/>
          </p:cNvSpPr>
          <p:nvPr/>
        </p:nvSpPr>
        <p:spPr>
          <a:xfrm xmlns:a="http://schemas.openxmlformats.org/drawingml/2006/main">
            <a:off x="5372100" y="3924300"/>
            <a:ext cx="80010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1" name="">
            <a:extLst xmlns:a="http://schemas.openxmlformats.org/drawingml/2006/main">
              <a:ext uri="{FF2B5EF4-FFF2-40B4-BE49-F238E27FC236}">
                <a16:creationId xmlns:a16="http://schemas.microsoft.com/office/drawing/2014/main" id="{0B532FA6-0A31-40BE-8AB9-622E71CF69EC}"/>
              </a:ext>
            </a:extLst>
          </p:cNvPr>
          <p:cNvSpPr>
            <a:spLocks xmlns:a="http://schemas.openxmlformats.org/drawingml/2006/main" noGrp="1"/>
          </p:cNvSpPr>
          <p:nvPr/>
        </p:nvSpPr>
        <p:spPr>
          <a:xfrm xmlns:a="http://schemas.openxmlformats.org/drawingml/2006/main">
            <a:off x="5372100" y="4000500"/>
            <a:ext cx="80010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945 TWh by 2030; redundant bytes turn into power, cooling, and capex.</a:t>
            </a:r>
          </a:p>
        </p:txBody>
      </p:sp>
      <p:sp>
        <p:nvSpPr>
          <p:cNvPr id="12" name="">
            <a:extLst xmlns:a="http://schemas.openxmlformats.org/drawingml/2006/main">
              <a:ext uri="{FF2B5EF4-FFF2-40B4-BE49-F238E27FC236}">
                <a16:creationId xmlns:a16="http://schemas.microsoft.com/office/drawing/2014/main" id="{157E3D37-115E-4CB5-B2DB-DEF83C2BDD6C}"/>
              </a:ext>
            </a:extLst>
          </p:cNvPr>
          <p:cNvSpPr>
            <a:spLocks xmlns:a="http://schemas.openxmlformats.org/drawingml/2006/main" noGrp="1"/>
          </p:cNvSpPr>
          <p:nvPr/>
        </p:nvSpPr>
        <p:spPr>
          <a:xfrm xmlns:a="http://schemas.openxmlformats.org/drawingml/2006/main">
            <a:off x="13639800" y="3943350"/>
            <a:ext cx="3771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3" name="">
            <a:extLst xmlns:a="http://schemas.openxmlformats.org/drawingml/2006/main">
              <a:ext uri="{FF2B5EF4-FFF2-40B4-BE49-F238E27FC236}">
                <a16:creationId xmlns:a16="http://schemas.microsoft.com/office/drawing/2014/main" id="{4EA10A5D-3480-4C01-86F3-3F69AFD48E60}"/>
              </a:ext>
            </a:extLst>
          </p:cNvPr>
          <p:cNvSpPr>
            <a:spLocks xmlns:a="http://schemas.openxmlformats.org/drawingml/2006/main" noGrp="1"/>
          </p:cNvSpPr>
          <p:nvPr/>
        </p:nvSpPr>
        <p:spPr>
          <a:xfrm xmlns:a="http://schemas.openxmlformats.org/drawingml/2006/main">
            <a:off x="13639800" y="4019550"/>
            <a:ext cx="37719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425" b="1">
                <a:solidFill>
                  <a:srgbClr val="FFFFFF"/>
                </a:solidFill>
              </a:defRPr>
            </a:pPr>
            <a:r>
              <a:rPr sz="1425" b="1">
                <a:solidFill>
                  <a:srgbClr val="FFFFFF"/>
                </a:solidFill>
              </a:rPr>
              <a:t>Jam-for-DC</a:t>
            </a:r>
          </a:p>
        </p:txBody>
      </p:sp>
      <p:sp>
        <p:nvSpPr>
          <p:cNvPr id="14" name="">
            <a:extLst xmlns:a="http://schemas.openxmlformats.org/drawingml/2006/main">
              <a:ext uri="{FF2B5EF4-FFF2-40B4-BE49-F238E27FC236}">
                <a16:creationId xmlns:a16="http://schemas.microsoft.com/office/drawing/2014/main" id="{D1BCDF13-F0C8-4E8D-A178-540221358A84}"/>
              </a:ext>
            </a:extLst>
          </p:cNvPr>
          <p:cNvSpPr>
            <a:spLocks xmlns:a="http://schemas.openxmlformats.org/drawingml/2006/main" noGrp="1"/>
          </p:cNvSpPr>
          <p:nvPr/>
        </p:nvSpPr>
        <p:spPr>
          <a:xfrm xmlns:a="http://schemas.openxmlformats.org/drawingml/2006/main">
            <a:off x="876300" y="5257800"/>
            <a:ext cx="42291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8E7DC479-2D64-47C3-8454-176F297AE13D}"/>
              </a:ext>
            </a:extLst>
          </p:cNvPr>
          <p:cNvSpPr>
            <a:spLocks xmlns:a="http://schemas.openxmlformats.org/drawingml/2006/main" noGrp="1"/>
          </p:cNvSpPr>
          <p:nvPr/>
        </p:nvSpPr>
        <p:spPr>
          <a:xfrm xmlns:a="http://schemas.openxmlformats.org/drawingml/2006/main">
            <a:off x="876300" y="5334000"/>
            <a:ext cx="42291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00D4AA"/>
                </a:solidFill>
              </a:defRPr>
            </a:pPr>
            <a:r>
              <a:rPr sz="2025" b="1">
                <a:solidFill>
                  <a:srgbClr val="00D4AA"/>
                </a:solidFill>
              </a:rPr>
              <a:t>Medical sequencing</a:t>
            </a:r>
          </a:p>
        </p:txBody>
      </p:sp>
      <p:sp>
        <p:nvSpPr>
          <p:cNvPr id="16" name="">
            <a:extLst xmlns:a="http://schemas.openxmlformats.org/drawingml/2006/main">
              <a:ext uri="{FF2B5EF4-FFF2-40B4-BE49-F238E27FC236}">
                <a16:creationId xmlns:a16="http://schemas.microsoft.com/office/drawing/2014/main" id="{EC2D60B2-9CCA-4B66-BAE0-BE0494B2390C}"/>
              </a:ext>
            </a:extLst>
          </p:cNvPr>
          <p:cNvSpPr>
            <a:spLocks xmlns:a="http://schemas.openxmlformats.org/drawingml/2006/main" noGrp="1"/>
          </p:cNvSpPr>
          <p:nvPr/>
        </p:nvSpPr>
        <p:spPr>
          <a:xfrm xmlns:a="http://schemas.openxmlformats.org/drawingml/2006/main">
            <a:off x="5372100" y="5143500"/>
            <a:ext cx="80010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7" name="">
            <a:extLst xmlns:a="http://schemas.openxmlformats.org/drawingml/2006/main">
              <a:ext uri="{FF2B5EF4-FFF2-40B4-BE49-F238E27FC236}">
                <a16:creationId xmlns:a16="http://schemas.microsoft.com/office/drawing/2014/main" id="{D0D3B637-4E4A-47F2-AF64-8F73F26560B3}"/>
              </a:ext>
            </a:extLst>
          </p:cNvPr>
          <p:cNvSpPr>
            <a:spLocks xmlns:a="http://schemas.openxmlformats.org/drawingml/2006/main" noGrp="1"/>
          </p:cNvSpPr>
          <p:nvPr/>
        </p:nvSpPr>
        <p:spPr>
          <a:xfrm xmlns:a="http://schemas.openxmlformats.org/drawingml/2006/main">
            <a:off x="5372100" y="5238750"/>
            <a:ext cx="8001000" cy="4572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Whole-genome sequencing is cheaper; interpretation and evidence loops stay expensive.</a:t>
            </a:r>
          </a:p>
        </p:txBody>
      </p:sp>
      <p:sp>
        <p:nvSpPr>
          <p:cNvPr id="18" name="">
            <a:extLst xmlns:a="http://schemas.openxmlformats.org/drawingml/2006/main">
              <a:ext uri="{FF2B5EF4-FFF2-40B4-BE49-F238E27FC236}">
                <a16:creationId xmlns:a16="http://schemas.microsoft.com/office/drawing/2014/main" id="{45744858-DA4E-466C-AA89-A0EAF04519A4}"/>
              </a:ext>
            </a:extLst>
          </p:cNvPr>
          <p:cNvSpPr>
            <a:spLocks xmlns:a="http://schemas.openxmlformats.org/drawingml/2006/main" noGrp="1"/>
          </p:cNvSpPr>
          <p:nvPr/>
        </p:nvSpPr>
        <p:spPr>
          <a:xfrm xmlns:a="http://schemas.openxmlformats.org/drawingml/2006/main">
            <a:off x="13639800" y="5295900"/>
            <a:ext cx="3771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9" name="">
            <a:extLst xmlns:a="http://schemas.openxmlformats.org/drawingml/2006/main">
              <a:ext uri="{FF2B5EF4-FFF2-40B4-BE49-F238E27FC236}">
                <a16:creationId xmlns:a16="http://schemas.microsoft.com/office/drawing/2014/main" id="{EEDBF351-0453-46F0-B98A-99F10BA94A6E}"/>
              </a:ext>
            </a:extLst>
          </p:cNvPr>
          <p:cNvSpPr>
            <a:spLocks xmlns:a="http://schemas.openxmlformats.org/drawingml/2006/main" noGrp="1"/>
          </p:cNvSpPr>
          <p:nvPr/>
        </p:nvSpPr>
        <p:spPr>
          <a:xfrm xmlns:a="http://schemas.openxmlformats.org/drawingml/2006/main">
            <a:off x="13639800" y="5372100"/>
            <a:ext cx="37719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425" b="1">
                <a:solidFill>
                  <a:srgbClr val="FFFFFF"/>
                </a:solidFill>
              </a:defRPr>
            </a:pPr>
            <a:r>
              <a:rPr sz="1425" b="1">
                <a:solidFill>
                  <a:srgbClr val="FFFFFF"/>
                </a:solidFill>
              </a:rPr>
              <a:t>Clinical KG</a:t>
            </a:r>
          </a:p>
        </p:txBody>
      </p:sp>
      <p:sp>
        <p:nvSpPr>
          <p:cNvPr id="20" name="">
            <a:extLst xmlns:a="http://schemas.openxmlformats.org/drawingml/2006/main">
              <a:ext uri="{FF2B5EF4-FFF2-40B4-BE49-F238E27FC236}">
                <a16:creationId xmlns:a16="http://schemas.microsoft.com/office/drawing/2014/main" id="{8664400D-1D3D-4714-9EEF-196305A25B8E}"/>
              </a:ext>
            </a:extLst>
          </p:cNvPr>
          <p:cNvSpPr>
            <a:spLocks xmlns:a="http://schemas.openxmlformats.org/drawingml/2006/main" noGrp="1"/>
          </p:cNvSpPr>
          <p:nvPr/>
        </p:nvSpPr>
        <p:spPr>
          <a:xfrm xmlns:a="http://schemas.openxmlformats.org/drawingml/2006/main">
            <a:off x="876300" y="6591300"/>
            <a:ext cx="42291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1" name="">
            <a:extLst xmlns:a="http://schemas.openxmlformats.org/drawingml/2006/main">
              <a:ext uri="{FF2B5EF4-FFF2-40B4-BE49-F238E27FC236}">
                <a16:creationId xmlns:a16="http://schemas.microsoft.com/office/drawing/2014/main" id="{063A0D7F-D4A3-48A4-962A-A50AEFA8E7D7}"/>
              </a:ext>
            </a:extLst>
          </p:cNvPr>
          <p:cNvSpPr>
            <a:spLocks xmlns:a="http://schemas.openxmlformats.org/drawingml/2006/main" noGrp="1"/>
          </p:cNvSpPr>
          <p:nvPr/>
        </p:nvSpPr>
        <p:spPr>
          <a:xfrm xmlns:a="http://schemas.openxmlformats.org/drawingml/2006/main">
            <a:off x="876300" y="6686550"/>
            <a:ext cx="42291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B547"/>
                </a:solidFill>
              </a:defRPr>
            </a:pPr>
            <a:r>
              <a:rPr sz="2025" b="1">
                <a:solidFill>
                  <a:srgbClr val="FFB547"/>
                </a:solidFill>
              </a:rPr>
              <a:t>Law</a:t>
            </a:r>
          </a:p>
        </p:txBody>
      </p:sp>
      <p:sp>
        <p:nvSpPr>
          <p:cNvPr id="22" name="">
            <a:extLst xmlns:a="http://schemas.openxmlformats.org/drawingml/2006/main">
              <a:ext uri="{FF2B5EF4-FFF2-40B4-BE49-F238E27FC236}">
                <a16:creationId xmlns:a16="http://schemas.microsoft.com/office/drawing/2014/main" id="{47BDF419-1347-4D13-9E39-A74D73E24DCF}"/>
              </a:ext>
            </a:extLst>
          </p:cNvPr>
          <p:cNvSpPr>
            <a:spLocks xmlns:a="http://schemas.openxmlformats.org/drawingml/2006/main" noGrp="1"/>
          </p:cNvSpPr>
          <p:nvPr/>
        </p:nvSpPr>
        <p:spPr>
          <a:xfrm xmlns:a="http://schemas.openxmlformats.org/drawingml/2006/main">
            <a:off x="5372100" y="6496050"/>
            <a:ext cx="80010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3" name="">
            <a:extLst xmlns:a="http://schemas.openxmlformats.org/drawingml/2006/main">
              <a:ext uri="{FF2B5EF4-FFF2-40B4-BE49-F238E27FC236}">
                <a16:creationId xmlns:a16="http://schemas.microsoft.com/office/drawing/2014/main" id="{DE134CF2-FA83-4445-A3E2-BC46F8561E7E}"/>
              </a:ext>
            </a:extLst>
          </p:cNvPr>
          <p:cNvSpPr>
            <a:spLocks xmlns:a="http://schemas.openxmlformats.org/drawingml/2006/main" noGrp="1"/>
          </p:cNvSpPr>
          <p:nvPr/>
        </p:nvSpPr>
        <p:spPr>
          <a:xfrm xmlns:a="http://schemas.openxmlformats.org/drawingml/2006/main">
            <a:off x="5372100" y="6591300"/>
            <a:ext cx="8001000" cy="4572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$1T services umbrella; AI penetration remains early and matter history is fragmented.</a:t>
            </a:r>
          </a:p>
        </p:txBody>
      </p:sp>
      <p:sp>
        <p:nvSpPr>
          <p:cNvPr id="24" name="">
            <a:extLst xmlns:a="http://schemas.openxmlformats.org/drawingml/2006/main">
              <a:ext uri="{FF2B5EF4-FFF2-40B4-BE49-F238E27FC236}">
                <a16:creationId xmlns:a16="http://schemas.microsoft.com/office/drawing/2014/main" id="{AE4C55A4-E81E-4964-8916-10A72C5AF596}"/>
              </a:ext>
            </a:extLst>
          </p:cNvPr>
          <p:cNvSpPr>
            <a:spLocks xmlns:a="http://schemas.openxmlformats.org/drawingml/2006/main" noGrp="1"/>
          </p:cNvSpPr>
          <p:nvPr/>
        </p:nvSpPr>
        <p:spPr>
          <a:xfrm xmlns:a="http://schemas.openxmlformats.org/drawingml/2006/main">
            <a:off x="13639800" y="6629400"/>
            <a:ext cx="3771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5" name="">
            <a:extLst xmlns:a="http://schemas.openxmlformats.org/drawingml/2006/main">
              <a:ext uri="{FF2B5EF4-FFF2-40B4-BE49-F238E27FC236}">
                <a16:creationId xmlns:a16="http://schemas.microsoft.com/office/drawing/2014/main" id="{FD989933-C851-4314-AEE0-80F12DADDA43}"/>
              </a:ext>
            </a:extLst>
          </p:cNvPr>
          <p:cNvSpPr>
            <a:spLocks xmlns:a="http://schemas.openxmlformats.org/drawingml/2006/main" noGrp="1"/>
          </p:cNvSpPr>
          <p:nvPr/>
        </p:nvSpPr>
        <p:spPr>
          <a:xfrm xmlns:a="http://schemas.openxmlformats.org/drawingml/2006/main">
            <a:off x="13639800" y="6724650"/>
            <a:ext cx="37719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425" b="1">
                <a:solidFill>
                  <a:srgbClr val="FFFFFF"/>
                </a:solidFill>
              </a:defRPr>
            </a:pPr>
            <a:r>
              <a:rPr sz="1425" b="1">
                <a:solidFill>
                  <a:srgbClr val="FFFFFF"/>
                </a:solidFill>
              </a:rPr>
              <a:t>Legal KG</a:t>
            </a:r>
          </a:p>
        </p:txBody>
      </p:sp>
      <p:sp>
        <p:nvSpPr>
          <p:cNvPr id="26" name="">
            <a:extLst xmlns:a="http://schemas.openxmlformats.org/drawingml/2006/main">
              <a:ext uri="{FF2B5EF4-FFF2-40B4-BE49-F238E27FC236}">
                <a16:creationId xmlns:a16="http://schemas.microsoft.com/office/drawing/2014/main" id="{A59C9B89-884A-45DD-9150-DEAA27C20E21}"/>
              </a:ext>
            </a:extLst>
          </p:cNvPr>
          <p:cNvSpPr>
            <a:spLocks xmlns:a="http://schemas.openxmlformats.org/drawingml/2006/main" noGrp="1"/>
          </p:cNvSpPr>
          <p:nvPr/>
        </p:nvSpPr>
        <p:spPr>
          <a:xfrm xmlns:a="http://schemas.openxmlformats.org/drawingml/2006/main">
            <a:off x="876300" y="7943850"/>
            <a:ext cx="42291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7" name="">
            <a:extLst xmlns:a="http://schemas.openxmlformats.org/drawingml/2006/main">
              <a:ext uri="{FF2B5EF4-FFF2-40B4-BE49-F238E27FC236}">
                <a16:creationId xmlns:a16="http://schemas.microsoft.com/office/drawing/2014/main" id="{60B7D639-6469-42FE-8000-E9906448021C}"/>
              </a:ext>
            </a:extLst>
          </p:cNvPr>
          <p:cNvSpPr>
            <a:spLocks xmlns:a="http://schemas.openxmlformats.org/drawingml/2006/main" noGrp="1"/>
          </p:cNvSpPr>
          <p:nvPr/>
        </p:nvSpPr>
        <p:spPr>
          <a:xfrm xmlns:a="http://schemas.openxmlformats.org/drawingml/2006/main">
            <a:off x="876300" y="8039100"/>
            <a:ext cx="42291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b="1">
                <a:solidFill>
                  <a:srgbClr val="FFFFFF"/>
                </a:solidFill>
              </a:defRPr>
            </a:pPr>
            <a:r>
              <a:rPr sz="2025" b="1">
                <a:solidFill>
                  <a:srgbClr val="FFFFFF"/>
                </a:solidFill>
              </a:rPr>
              <a:t>Commercial workspace</a:t>
            </a:r>
          </a:p>
        </p:txBody>
      </p:sp>
      <p:sp>
        <p:nvSpPr>
          <p:cNvPr id="28" name="">
            <a:extLst xmlns:a="http://schemas.openxmlformats.org/drawingml/2006/main">
              <a:ext uri="{FF2B5EF4-FFF2-40B4-BE49-F238E27FC236}">
                <a16:creationId xmlns:a16="http://schemas.microsoft.com/office/drawing/2014/main" id="{71E61AD6-AC6B-4F51-B31A-1D811A04A9B6}"/>
              </a:ext>
            </a:extLst>
          </p:cNvPr>
          <p:cNvSpPr>
            <a:spLocks xmlns:a="http://schemas.openxmlformats.org/drawingml/2006/main" noGrp="1"/>
          </p:cNvSpPr>
          <p:nvPr/>
        </p:nvSpPr>
        <p:spPr>
          <a:xfrm xmlns:a="http://schemas.openxmlformats.org/drawingml/2006/main">
            <a:off x="5372100" y="7962900"/>
            <a:ext cx="80010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29" name="">
            <a:extLst xmlns:a="http://schemas.openxmlformats.org/drawingml/2006/main">
              <a:ext uri="{FF2B5EF4-FFF2-40B4-BE49-F238E27FC236}">
                <a16:creationId xmlns:a16="http://schemas.microsoft.com/office/drawing/2014/main" id="{C10500A3-DF8D-403E-B369-88DA256DC3AD}"/>
              </a:ext>
            </a:extLst>
          </p:cNvPr>
          <p:cNvSpPr>
            <a:spLocks xmlns:a="http://schemas.openxmlformats.org/drawingml/2006/main" noGrp="1"/>
          </p:cNvSpPr>
          <p:nvPr/>
        </p:nvSpPr>
        <p:spPr>
          <a:xfrm xmlns:a="http://schemas.openxmlformats.org/drawingml/2006/main">
            <a:off x="5372100" y="8039100"/>
            <a:ext cx="8001000" cy="2286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15+ tools per company, each with its own partial map of the business.</a:t>
            </a:r>
          </a:p>
        </p:txBody>
      </p:sp>
      <p:sp>
        <p:nvSpPr>
          <p:cNvPr id="30" name="">
            <a:extLst xmlns:a="http://schemas.openxmlformats.org/drawingml/2006/main">
              <a:ext uri="{FF2B5EF4-FFF2-40B4-BE49-F238E27FC236}">
                <a16:creationId xmlns:a16="http://schemas.microsoft.com/office/drawing/2014/main" id="{50DCBD9A-0CE9-409C-8FB5-0EE9AA70DD92}"/>
              </a:ext>
            </a:extLst>
          </p:cNvPr>
          <p:cNvSpPr>
            <a:spLocks xmlns:a="http://schemas.openxmlformats.org/drawingml/2006/main" noGrp="1"/>
          </p:cNvSpPr>
          <p:nvPr/>
        </p:nvSpPr>
        <p:spPr>
          <a:xfrm xmlns:a="http://schemas.openxmlformats.org/drawingml/2006/main">
            <a:off x="13639800" y="7981950"/>
            <a:ext cx="37719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31" name="">
            <a:extLst xmlns:a="http://schemas.openxmlformats.org/drawingml/2006/main">
              <a:ext uri="{FF2B5EF4-FFF2-40B4-BE49-F238E27FC236}">
                <a16:creationId xmlns:a16="http://schemas.microsoft.com/office/drawing/2014/main" id="{9E031966-DBCA-4544-9CE8-C9F9D7206EFB}"/>
              </a:ext>
            </a:extLst>
          </p:cNvPr>
          <p:cNvSpPr>
            <a:spLocks xmlns:a="http://schemas.openxmlformats.org/drawingml/2006/main" noGrp="1"/>
          </p:cNvSpPr>
          <p:nvPr/>
        </p:nvSpPr>
        <p:spPr>
          <a:xfrm xmlns:a="http://schemas.openxmlformats.org/drawingml/2006/main">
            <a:off x="13639800" y="8077200"/>
            <a:ext cx="377190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425" b="1">
                <a:solidFill>
                  <a:srgbClr val="FFFFFF"/>
                </a:solidFill>
              </a:defRPr>
            </a:pPr>
            <a:r>
              <a:rPr sz="1425" b="1">
                <a:solidFill>
                  <a:srgbClr val="FFFFFF"/>
                </a:solidFill>
              </a:rPr>
              <a:t>Workspace KG</a:t>
            </a:r>
          </a:p>
        </p:txBody>
      </p:sp>
      <p:sp>
        <p:nvSpPr>
          <p:cNvPr id="32" name="">
            <a:extLst xmlns:a="http://schemas.openxmlformats.org/drawingml/2006/main">
              <a:ext uri="{FF2B5EF4-FFF2-40B4-BE49-F238E27FC236}">
                <a16:creationId xmlns:a16="http://schemas.microsoft.com/office/drawing/2014/main" id="{890484DB-8F1B-4B12-8532-EE4FAD882E8E}"/>
              </a:ext>
            </a:extLst>
          </p:cNvPr>
          <p:cNvSpPr>
            <a:spLocks xmlns:a="http://schemas.openxmlformats.org/drawingml/2006/main" noGrp="1"/>
          </p:cNvSpPr>
          <p:nvPr/>
        </p:nvSpPr>
        <p:spPr>
          <a:xfrm xmlns:a="http://schemas.openxmlformats.org/drawingml/2006/main">
            <a:off x="876300" y="923925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825">
                <a:solidFill>
                  <a:srgbClr val="4E587D"/>
                </a:solidFill>
              </a:defRPr>
            </a:pPr>
            <a:r>
              <a:rPr sz="825">
                <a:solidFill>
                  <a:srgbClr val="4E587D"/>
                </a:solidFill>
              </a:rPr>
              <a:t>IEA Energy and AI 2025 | Lancet GRAM 2022 | Gartner / industry market reports</a:t>
            </a:r>
          </a:p>
        </p:txBody>
      </p:sp>
      <p:sp>
        <p:nvSpPr>
          <p:cNvPr id="33" name="">
            <a:extLst xmlns:a="http://schemas.openxmlformats.org/drawingml/2006/main">
              <a:ext uri="{FF2B5EF4-FFF2-40B4-BE49-F238E27FC236}">
                <a16:creationId xmlns:a16="http://schemas.microsoft.com/office/drawing/2014/main" id="{01B270F1-3C73-4F5E-8F44-DCF092496DC5}"/>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52659451"/>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8F2A4F9F-FE40-49D4-BC46-CDEBACBA19DF}"/>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E11F1E89-D4D1-4049-88F1-B772EEE2BFEC}"/>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04 | PLAIN ENGLISH FRAMING</a:t>
            </a:r>
          </a:p>
        </p:txBody>
      </p:sp>
      <p:sp>
        <p:nvSpPr>
          <p:cNvPr id="3" name="">
            <a:extLst xmlns:a="http://schemas.openxmlformats.org/drawingml/2006/main">
              <a:ext uri="{FF2B5EF4-FFF2-40B4-BE49-F238E27FC236}">
                <a16:creationId xmlns:a16="http://schemas.microsoft.com/office/drawing/2014/main" id="{62A33C39-0B9E-43FC-86BE-8E8A23839B31}"/>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What is broken, and what Cithorum fixes.</a:t>
            </a:r>
          </a:p>
        </p:txBody>
      </p:sp>
      <p:sp>
        <p:nvSpPr>
          <p:cNvPr id="4" name="">
            <a:extLst xmlns:a="http://schemas.openxmlformats.org/drawingml/2006/main">
              <a:ext uri="{FF2B5EF4-FFF2-40B4-BE49-F238E27FC236}">
                <a16:creationId xmlns:a16="http://schemas.microsoft.com/office/drawing/2014/main" id="{BD219425-D0E2-41C1-9225-DC90C3A7675A}"/>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simple version: data is duplicated everywhere; Jam fixes the data plane; the Knowledge Graph gives the company one memory.</a:t>
            </a:r>
          </a:p>
        </p:txBody>
      </p:sp>
      <p:sp>
        <p:nvSpPr>
          <p:cNvPr id="5" name="">
            <a:extLst xmlns:a="http://schemas.openxmlformats.org/drawingml/2006/main">
              <a:ext uri="{FF2B5EF4-FFF2-40B4-BE49-F238E27FC236}">
                <a16:creationId xmlns:a16="http://schemas.microsoft.com/office/drawing/2014/main" id="{8678C179-CACF-4331-93F0-831EC371DD22}"/>
              </a:ext>
            </a:extLst>
          </p:cNvPr>
          <p:cNvSpPr>
            <a:spLocks xmlns:a="http://schemas.openxmlformats.org/drawingml/2006/main" noGrp="1"/>
          </p:cNvSpPr>
          <p:nvPr/>
        </p:nvSpPr>
        <p:spPr>
          <a:xfrm xmlns:a="http://schemas.openxmlformats.org/drawingml/2006/main">
            <a:off x="876300" y="4686300"/>
            <a:ext cx="5276850" cy="47625"/>
          </a:xfrm>
          <a:prstGeom xmlns:a="http://schemas.openxmlformats.org/drawingml/2006/main" prst="rect">
            <a:avLst/>
          </a:prstGeom>
          <a:solidFill xmlns:a="http://schemas.openxmlformats.org/drawingml/2006/main">
            <a:srgbClr val="FF5C7A"/>
          </a:solidFill>
          <a:ln xmlns:a="http://schemas.openxmlformats.org/drawingml/2006/main" w="0">
            <a:solidFill>
              <a:srgbClr val="FF5C7A"/>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1E9190EA-933F-4F3D-BB72-688F655B917B}"/>
              </a:ext>
            </a:extLst>
          </p:cNvPr>
          <p:cNvSpPr>
            <a:spLocks xmlns:a="http://schemas.openxmlformats.org/drawingml/2006/main" noGrp="1"/>
          </p:cNvSpPr>
          <p:nvPr/>
        </p:nvSpPr>
        <p:spPr>
          <a:xfrm xmlns:a="http://schemas.openxmlformats.org/drawingml/2006/main">
            <a:off x="876300" y="4895850"/>
            <a:ext cx="5276850" cy="4762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750" b="1">
                <a:solidFill>
                  <a:srgbClr val="FF5C7A"/>
                </a:solidFill>
              </a:defRPr>
            </a:pPr>
            <a:r>
              <a:rPr sz="3750" b="1">
                <a:solidFill>
                  <a:srgbClr val="FF5C7A"/>
                </a:solidFill>
              </a:rPr>
              <a:t>*</a:t>
            </a:r>
          </a:p>
        </p:txBody>
      </p:sp>
      <p:sp>
        <p:nvSpPr>
          <p:cNvPr id="7" name="">
            <a:extLst xmlns:a="http://schemas.openxmlformats.org/drawingml/2006/main">
              <a:ext uri="{FF2B5EF4-FFF2-40B4-BE49-F238E27FC236}">
                <a16:creationId xmlns:a16="http://schemas.microsoft.com/office/drawing/2014/main" id="{63095B3F-A6CD-4818-AC45-41ADAB7C6232}"/>
              </a:ext>
            </a:extLst>
          </p:cNvPr>
          <p:cNvSpPr>
            <a:spLocks xmlns:a="http://schemas.openxmlformats.org/drawingml/2006/main" noGrp="1"/>
          </p:cNvSpPr>
          <p:nvPr/>
        </p:nvSpPr>
        <p:spPr>
          <a:xfrm xmlns:a="http://schemas.openxmlformats.org/drawingml/2006/main">
            <a:off x="876300" y="55435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The problem</a:t>
            </a:r>
          </a:p>
        </p:txBody>
      </p:sp>
      <p:sp>
        <p:nvSpPr>
          <p:cNvPr id="8" name="">
            <a:extLst xmlns:a="http://schemas.openxmlformats.org/drawingml/2006/main">
              <a:ext uri="{FF2B5EF4-FFF2-40B4-BE49-F238E27FC236}">
                <a16:creationId xmlns:a16="http://schemas.microsoft.com/office/drawing/2014/main" id="{F3B22117-F430-497E-8676-46E2B3774773}"/>
              </a:ext>
            </a:extLst>
          </p:cNvPr>
          <p:cNvSpPr>
            <a:spLocks xmlns:a="http://schemas.openxmlformats.org/drawingml/2006/main" noGrp="1"/>
          </p:cNvSpPr>
          <p:nvPr/>
        </p:nvSpPr>
        <p:spPr>
          <a:xfrm xmlns:a="http://schemas.openxmlformats.org/drawingml/2006/main">
            <a:off x="876300" y="6057900"/>
            <a:ext cx="5276850" cy="723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a:solidFill>
                  <a:srgbClr val="A4ACCB"/>
                </a:solidFill>
              </a:defRPr>
            </a:pPr>
            <a:r>
              <a:rPr sz="1875">
                <a:solidFill>
                  <a:srgbClr val="A4ACCB"/>
                </a:solidFill>
              </a:rPr>
              <a:t>Every system keeps its own copy of reality. Data grows, tools fragment, and teams pay for storage, power, GPUs, and repeated work.</a:t>
            </a:r>
          </a:p>
        </p:txBody>
      </p:sp>
      <p:sp>
        <p:nvSpPr>
          <p:cNvPr id="9" name="">
            <a:extLst xmlns:a="http://schemas.openxmlformats.org/drawingml/2006/main">
              <a:ext uri="{FF2B5EF4-FFF2-40B4-BE49-F238E27FC236}">
                <a16:creationId xmlns:a16="http://schemas.microsoft.com/office/drawing/2014/main" id="{71E65C64-BA62-4C91-AD19-01E6B0755F04}"/>
              </a:ext>
            </a:extLst>
          </p:cNvPr>
          <p:cNvSpPr>
            <a:spLocks xmlns:a="http://schemas.openxmlformats.org/drawingml/2006/main" noGrp="1"/>
          </p:cNvSpPr>
          <p:nvPr/>
        </p:nvSpPr>
        <p:spPr>
          <a:xfrm xmlns:a="http://schemas.openxmlformats.org/drawingml/2006/main">
            <a:off x="914400" y="6934200"/>
            <a:ext cx="5257800" cy="952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E9D9AC12-C683-4CBE-96E9-708B18065C23}"/>
              </a:ext>
            </a:extLst>
          </p:cNvPr>
          <p:cNvSpPr>
            <a:spLocks xmlns:a="http://schemas.openxmlformats.org/drawingml/2006/main" noGrp="1"/>
          </p:cNvSpPr>
          <p:nvPr/>
        </p:nvSpPr>
        <p:spPr>
          <a:xfrm xmlns:a="http://schemas.openxmlformats.org/drawingml/2006/main">
            <a:off x="876300" y="7200900"/>
            <a:ext cx="52768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FF5C7A"/>
                </a:solidFill>
              </a:defRPr>
            </a:pPr>
            <a:r>
              <a:rPr sz="1200" b="1">
                <a:solidFill>
                  <a:srgbClr val="FF5C7A"/>
                </a:solidFill>
              </a:rPr>
              <a:t>TOO MANY COPIES</a:t>
            </a:r>
          </a:p>
        </p:txBody>
      </p:sp>
      <p:sp>
        <p:nvSpPr>
          <p:cNvPr id="11" name="">
            <a:extLst xmlns:a="http://schemas.openxmlformats.org/drawingml/2006/main">
              <a:ext uri="{FF2B5EF4-FFF2-40B4-BE49-F238E27FC236}">
                <a16:creationId xmlns:a16="http://schemas.microsoft.com/office/drawing/2014/main" id="{2B0B7CE3-2388-420A-9BF0-55DE5B6D70AD}"/>
              </a:ext>
            </a:extLst>
          </p:cNvPr>
          <p:cNvSpPr>
            <a:spLocks xmlns:a="http://schemas.openxmlformats.org/drawingml/2006/main" noGrp="1"/>
          </p:cNvSpPr>
          <p:nvPr/>
        </p:nvSpPr>
        <p:spPr>
          <a:xfrm xmlns:a="http://schemas.openxmlformats.org/drawingml/2006/main">
            <a:off x="6515100" y="4686300"/>
            <a:ext cx="527685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A9D52AFB-7113-406A-B391-60BDBDCA2D72}"/>
              </a:ext>
            </a:extLst>
          </p:cNvPr>
          <p:cNvSpPr>
            <a:spLocks xmlns:a="http://schemas.openxmlformats.org/drawingml/2006/main" noGrp="1"/>
          </p:cNvSpPr>
          <p:nvPr/>
        </p:nvSpPr>
        <p:spPr>
          <a:xfrm xmlns:a="http://schemas.openxmlformats.org/drawingml/2006/main">
            <a:off x="6515100" y="4895850"/>
            <a:ext cx="5276850" cy="4762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750" b="1">
                <a:solidFill>
                  <a:srgbClr val="00D4AA"/>
                </a:solidFill>
              </a:defRPr>
            </a:pPr>
            <a:r>
              <a:rPr sz="3750" b="1">
                <a:solidFill>
                  <a:srgbClr val="00D4AA"/>
                </a:solidFill>
              </a:rPr>
              <a:t>JAM</a:t>
            </a:r>
          </a:p>
        </p:txBody>
      </p:sp>
      <p:sp>
        <p:nvSpPr>
          <p:cNvPr id="13" name="">
            <a:extLst xmlns:a="http://schemas.openxmlformats.org/drawingml/2006/main">
              <a:ext uri="{FF2B5EF4-FFF2-40B4-BE49-F238E27FC236}">
                <a16:creationId xmlns:a16="http://schemas.microsoft.com/office/drawing/2014/main" id="{4A6A025B-4403-4606-85AF-B00749E26076}"/>
              </a:ext>
            </a:extLst>
          </p:cNvPr>
          <p:cNvSpPr>
            <a:spLocks xmlns:a="http://schemas.openxmlformats.org/drawingml/2006/main" noGrp="1"/>
          </p:cNvSpPr>
          <p:nvPr/>
        </p:nvSpPr>
        <p:spPr>
          <a:xfrm xmlns:a="http://schemas.openxmlformats.org/drawingml/2006/main">
            <a:off x="6515100" y="55435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What Jam is</a:t>
            </a:r>
          </a:p>
        </p:txBody>
      </p:sp>
      <p:sp>
        <p:nvSpPr>
          <p:cNvPr id="14" name="">
            <a:extLst xmlns:a="http://schemas.openxmlformats.org/drawingml/2006/main">
              <a:ext uri="{FF2B5EF4-FFF2-40B4-BE49-F238E27FC236}">
                <a16:creationId xmlns:a16="http://schemas.microsoft.com/office/drawing/2014/main" id="{EA754614-D412-455C-914D-8F9006D1BA8B}"/>
              </a:ext>
            </a:extLst>
          </p:cNvPr>
          <p:cNvSpPr>
            <a:spLocks xmlns:a="http://schemas.openxmlformats.org/drawingml/2006/main" noGrp="1"/>
          </p:cNvSpPr>
          <p:nvPr/>
        </p:nvSpPr>
        <p:spPr>
          <a:xfrm xmlns:a="http://schemas.openxmlformats.org/drawingml/2006/main">
            <a:off x="6515100" y="6057900"/>
            <a:ext cx="5276850" cy="723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a:solidFill>
                  <a:srgbClr val="A4ACCB"/>
                </a:solidFill>
              </a:defRPr>
            </a:pPr>
            <a:r>
              <a:rPr sz="1875">
                <a:solidFill>
                  <a:srgbClr val="A4ACCB"/>
                </a:solidFill>
              </a:rPr>
              <a:t>A layer below existing apps that makes data smaller, faster to move, and cheaper to keep - without forcing new hardware.</a:t>
            </a:r>
          </a:p>
        </p:txBody>
      </p:sp>
      <p:sp>
        <p:nvSpPr>
          <p:cNvPr id="15" name="">
            <a:extLst xmlns:a="http://schemas.openxmlformats.org/drawingml/2006/main">
              <a:ext uri="{FF2B5EF4-FFF2-40B4-BE49-F238E27FC236}">
                <a16:creationId xmlns:a16="http://schemas.microsoft.com/office/drawing/2014/main" id="{A79D8327-72A7-470A-BEAA-35A475D040EC}"/>
              </a:ext>
            </a:extLst>
          </p:cNvPr>
          <p:cNvSpPr>
            <a:spLocks xmlns:a="http://schemas.openxmlformats.org/drawingml/2006/main" noGrp="1"/>
          </p:cNvSpPr>
          <p:nvPr/>
        </p:nvSpPr>
        <p:spPr>
          <a:xfrm xmlns:a="http://schemas.openxmlformats.org/drawingml/2006/main">
            <a:off x="6477000" y="6934200"/>
            <a:ext cx="5257800" cy="952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D7DDCBBD-C424-424E-8BBD-7A29238CE446}"/>
              </a:ext>
            </a:extLst>
          </p:cNvPr>
          <p:cNvSpPr>
            <a:spLocks xmlns:a="http://schemas.openxmlformats.org/drawingml/2006/main" noGrp="1"/>
          </p:cNvSpPr>
          <p:nvPr/>
        </p:nvSpPr>
        <p:spPr>
          <a:xfrm xmlns:a="http://schemas.openxmlformats.org/drawingml/2006/main">
            <a:off x="6515100" y="7200900"/>
            <a:ext cx="52768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00D4AA"/>
                </a:solidFill>
              </a:defRPr>
            </a:pPr>
            <a:r>
              <a:rPr sz="1200" b="1">
                <a:solidFill>
                  <a:srgbClr val="00D4AA"/>
                </a:solidFill>
              </a:rPr>
              <a:t>LESS DATA MOVED</a:t>
            </a:r>
          </a:p>
        </p:txBody>
      </p:sp>
      <p:sp>
        <p:nvSpPr>
          <p:cNvPr id="17" name="">
            <a:extLst xmlns:a="http://schemas.openxmlformats.org/drawingml/2006/main">
              <a:ext uri="{FF2B5EF4-FFF2-40B4-BE49-F238E27FC236}">
                <a16:creationId xmlns:a16="http://schemas.microsoft.com/office/drawing/2014/main" id="{715CC1A1-5CBA-4948-A721-6F741AC50BB4}"/>
              </a:ext>
            </a:extLst>
          </p:cNvPr>
          <p:cNvSpPr>
            <a:spLocks xmlns:a="http://schemas.openxmlformats.org/drawingml/2006/main" noGrp="1"/>
          </p:cNvSpPr>
          <p:nvPr/>
        </p:nvSpPr>
        <p:spPr>
          <a:xfrm xmlns:a="http://schemas.openxmlformats.org/drawingml/2006/main">
            <a:off x="12134850" y="4686300"/>
            <a:ext cx="5276850" cy="4762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5CFFFDB8-31AE-4F8E-8253-E9C2313181AA}"/>
              </a:ext>
            </a:extLst>
          </p:cNvPr>
          <p:cNvSpPr>
            <a:spLocks xmlns:a="http://schemas.openxmlformats.org/drawingml/2006/main" noGrp="1"/>
          </p:cNvSpPr>
          <p:nvPr/>
        </p:nvSpPr>
        <p:spPr>
          <a:xfrm xmlns:a="http://schemas.openxmlformats.org/drawingml/2006/main">
            <a:off x="12134850" y="4895850"/>
            <a:ext cx="5276850" cy="4762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750" b="1">
                <a:solidFill>
                  <a:srgbClr val="FFB547"/>
                </a:solidFill>
              </a:defRPr>
            </a:pPr>
            <a:r>
              <a:rPr sz="3750" b="1">
                <a:solidFill>
                  <a:srgbClr val="FFB547"/>
                </a:solidFill>
              </a:rPr>
              <a:t>KG</a:t>
            </a:r>
          </a:p>
        </p:txBody>
      </p:sp>
      <p:sp>
        <p:nvSpPr>
          <p:cNvPr id="19" name="">
            <a:extLst xmlns:a="http://schemas.openxmlformats.org/drawingml/2006/main">
              <a:ext uri="{FF2B5EF4-FFF2-40B4-BE49-F238E27FC236}">
                <a16:creationId xmlns:a16="http://schemas.microsoft.com/office/drawing/2014/main" id="{71032DDE-2C05-4F42-9B3F-713D0A656149}"/>
              </a:ext>
            </a:extLst>
          </p:cNvPr>
          <p:cNvSpPr>
            <a:spLocks xmlns:a="http://schemas.openxmlformats.org/drawingml/2006/main" noGrp="1"/>
          </p:cNvSpPr>
          <p:nvPr/>
        </p:nvSpPr>
        <p:spPr>
          <a:xfrm xmlns:a="http://schemas.openxmlformats.org/drawingml/2006/main">
            <a:off x="12134850" y="55435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What the Knowledge Graph is</a:t>
            </a:r>
          </a:p>
        </p:txBody>
      </p:sp>
      <p:sp>
        <p:nvSpPr>
          <p:cNvPr id="20" name="">
            <a:extLst xmlns:a="http://schemas.openxmlformats.org/drawingml/2006/main">
              <a:ext uri="{FF2B5EF4-FFF2-40B4-BE49-F238E27FC236}">
                <a16:creationId xmlns:a16="http://schemas.microsoft.com/office/drawing/2014/main" id="{4B5C09F4-6EC3-4401-A8F4-1E87E221D39A}"/>
              </a:ext>
            </a:extLst>
          </p:cNvPr>
          <p:cNvSpPr>
            <a:spLocks xmlns:a="http://schemas.openxmlformats.org/drawingml/2006/main" noGrp="1"/>
          </p:cNvSpPr>
          <p:nvPr/>
        </p:nvSpPr>
        <p:spPr>
          <a:xfrm xmlns:a="http://schemas.openxmlformats.org/drawingml/2006/main">
            <a:off x="12134850" y="6057900"/>
            <a:ext cx="5276850" cy="723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a:solidFill>
                  <a:srgbClr val="A4ACCB"/>
                </a:solidFill>
              </a:defRPr>
            </a:pPr>
            <a:r>
              <a:rPr sz="1875">
                <a:solidFill>
                  <a:srgbClr val="A4ACCB"/>
                </a:solidFill>
              </a:rPr>
              <a:t>A shared memory of people, assets, documents, events, and outcomes, so AI can reason across the whole business.</a:t>
            </a:r>
          </a:p>
        </p:txBody>
      </p:sp>
      <p:sp>
        <p:nvSpPr>
          <p:cNvPr id="21" name="">
            <a:extLst xmlns:a="http://schemas.openxmlformats.org/drawingml/2006/main">
              <a:ext uri="{FF2B5EF4-FFF2-40B4-BE49-F238E27FC236}">
                <a16:creationId xmlns:a16="http://schemas.microsoft.com/office/drawing/2014/main" id="{C02C28F7-B1BA-44EA-9847-5980B4EAFCC8}"/>
              </a:ext>
            </a:extLst>
          </p:cNvPr>
          <p:cNvSpPr>
            <a:spLocks xmlns:a="http://schemas.openxmlformats.org/drawingml/2006/main" noGrp="1"/>
          </p:cNvSpPr>
          <p:nvPr/>
        </p:nvSpPr>
        <p:spPr>
          <a:xfrm xmlns:a="http://schemas.openxmlformats.org/drawingml/2006/main">
            <a:off x="12115800" y="6934200"/>
            <a:ext cx="5257800" cy="952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2" name="">
            <a:extLst xmlns:a="http://schemas.openxmlformats.org/drawingml/2006/main">
              <a:ext uri="{FF2B5EF4-FFF2-40B4-BE49-F238E27FC236}">
                <a16:creationId xmlns:a16="http://schemas.microsoft.com/office/drawing/2014/main" id="{B58FFC5E-07B4-4AE6-88CB-08D358EC6A75}"/>
              </a:ext>
            </a:extLst>
          </p:cNvPr>
          <p:cNvSpPr>
            <a:spLocks xmlns:a="http://schemas.openxmlformats.org/drawingml/2006/main" noGrp="1"/>
          </p:cNvSpPr>
          <p:nvPr/>
        </p:nvSpPr>
        <p:spPr>
          <a:xfrm xmlns:a="http://schemas.openxmlformats.org/drawingml/2006/main">
            <a:off x="12134850" y="7200900"/>
            <a:ext cx="52768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FFB547"/>
                </a:solidFill>
              </a:defRPr>
            </a:pPr>
            <a:r>
              <a:rPr sz="1200" b="1">
                <a:solidFill>
                  <a:srgbClr val="FFB547"/>
                </a:solidFill>
              </a:rPr>
              <a:t>ONE MEMORY LAYER</a:t>
            </a:r>
          </a:p>
        </p:txBody>
      </p:sp>
      <p:sp>
        <p:nvSpPr>
          <p:cNvPr id="23" name="">
            <a:extLst xmlns:a="http://schemas.openxmlformats.org/drawingml/2006/main">
              <a:ext uri="{FF2B5EF4-FFF2-40B4-BE49-F238E27FC236}">
                <a16:creationId xmlns:a16="http://schemas.microsoft.com/office/drawing/2014/main" id="{1E6AAB61-D6D7-4360-A7C8-E76C47F3FFA6}"/>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76013680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E76E88B5-8BD0-48FD-B93C-E95BDE46AC89}"/>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85382965-43B6-45C8-A19E-4A59BA523576}"/>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05 | TECHNICAL TRANSLATION</a:t>
            </a:r>
          </a:p>
        </p:txBody>
      </p:sp>
      <p:sp>
        <p:nvSpPr>
          <p:cNvPr id="3" name="">
            <a:extLst xmlns:a="http://schemas.openxmlformats.org/drawingml/2006/main">
              <a:ext uri="{FF2B5EF4-FFF2-40B4-BE49-F238E27FC236}">
                <a16:creationId xmlns:a16="http://schemas.microsoft.com/office/drawing/2014/main" id="{E433B3C4-F67A-478C-A903-8C13D6DCE8E8}"/>
              </a:ext>
            </a:extLst>
          </p:cNvPr>
          <p:cNvSpPr>
            <a:spLocks xmlns:a="http://schemas.openxmlformats.org/drawingml/2006/main" noGrp="1"/>
          </p:cNvSpPr>
          <p:nvPr/>
        </p:nvSpPr>
        <p:spPr>
          <a:xfrm xmlns:a="http://schemas.openxmlformats.org/drawingml/2006/main">
            <a:off x="876300" y="971550"/>
            <a:ext cx="14287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Data plane first. Evidence plane next.</a:t>
            </a:r>
          </a:p>
        </p:txBody>
      </p:sp>
      <p:sp>
        <p:nvSpPr>
          <p:cNvPr id="4" name="">
            <a:extLst xmlns:a="http://schemas.openxmlformats.org/drawingml/2006/main">
              <a:ext uri="{FF2B5EF4-FFF2-40B4-BE49-F238E27FC236}">
                <a16:creationId xmlns:a16="http://schemas.microsoft.com/office/drawing/2014/main" id="{9F692755-94DA-449C-B17E-9E2A276E37F0}"/>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The technical version: Jam compresses and indexes the substrate underneath existing systems. The KG turns that live substrate into evidence, memory, and workflow state.</a:t>
            </a:r>
          </a:p>
        </p:txBody>
      </p:sp>
      <p:sp>
        <p:nvSpPr>
          <p:cNvPr id="5" name="">
            <a:extLst xmlns:a="http://schemas.openxmlformats.org/drawingml/2006/main">
              <a:ext uri="{FF2B5EF4-FFF2-40B4-BE49-F238E27FC236}">
                <a16:creationId xmlns:a16="http://schemas.microsoft.com/office/drawing/2014/main" id="{B8941D85-602F-4AC0-9C19-78DF28477DD1}"/>
              </a:ext>
            </a:extLst>
          </p:cNvPr>
          <p:cNvSpPr>
            <a:spLocks xmlns:a="http://schemas.openxmlformats.org/drawingml/2006/main" noGrp="1"/>
          </p:cNvSpPr>
          <p:nvPr/>
        </p:nvSpPr>
        <p:spPr>
          <a:xfrm xmlns:a="http://schemas.openxmlformats.org/drawingml/2006/main">
            <a:off x="876300" y="4762500"/>
            <a:ext cx="5276850" cy="47625"/>
          </a:xfrm>
          <a:prstGeom xmlns:a="http://schemas.openxmlformats.org/drawingml/2006/main" prst="rect">
            <a:avLst/>
          </a:prstGeom>
          <a:solidFill xmlns:a="http://schemas.openxmlformats.org/drawingml/2006/main">
            <a:srgbClr val="FF5C7A"/>
          </a:solidFill>
          <a:ln xmlns:a="http://schemas.openxmlformats.org/drawingml/2006/main" w="0">
            <a:solidFill>
              <a:srgbClr val="FF5C7A"/>
            </a:solidFill>
            <a:prstDash val="solid"/>
          </a:ln>
        </p:spPr>
        <p:txBody xmlns:a="http://schemas.openxmlformats.org/drawingml/2006/main">
          <a:bodyPr/>
          <a:p/>
        </p:txBody>
      </p:sp>
      <p:sp>
        <p:nvSpPr>
          <p:cNvPr id="6" name="">
            <a:extLst xmlns:a="http://schemas.openxmlformats.org/drawingml/2006/main">
              <a:ext uri="{FF2B5EF4-FFF2-40B4-BE49-F238E27FC236}">
                <a16:creationId xmlns:a16="http://schemas.microsoft.com/office/drawing/2014/main" id="{B0E95DEC-92C7-40C2-B08B-604B5582951C}"/>
              </a:ext>
            </a:extLst>
          </p:cNvPr>
          <p:cNvSpPr>
            <a:spLocks xmlns:a="http://schemas.openxmlformats.org/drawingml/2006/main" noGrp="1"/>
          </p:cNvSpPr>
          <p:nvPr/>
        </p:nvSpPr>
        <p:spPr>
          <a:xfrm xmlns:a="http://schemas.openxmlformats.org/drawingml/2006/main">
            <a:off x="876300" y="49720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Data problem</a:t>
            </a:r>
          </a:p>
        </p:txBody>
      </p:sp>
      <p:sp>
        <p:nvSpPr>
          <p:cNvPr id="7" name="">
            <a:extLst xmlns:a="http://schemas.openxmlformats.org/drawingml/2006/main">
              <a:ext uri="{FF2B5EF4-FFF2-40B4-BE49-F238E27FC236}">
                <a16:creationId xmlns:a16="http://schemas.microsoft.com/office/drawing/2014/main" id="{19AFFF94-0A23-4242-B292-BFAFC25186A3}"/>
              </a:ext>
            </a:extLst>
          </p:cNvPr>
          <p:cNvSpPr>
            <a:spLocks xmlns:a="http://schemas.openxmlformats.org/drawingml/2006/main" noGrp="1"/>
          </p:cNvSpPr>
          <p:nvPr/>
        </p:nvSpPr>
        <p:spPr>
          <a:xfrm xmlns:a="http://schemas.openxmlformats.org/drawingml/2006/main">
            <a:off x="876300" y="5486400"/>
            <a:ext cx="5276850" cy="914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High-volume unstructured data creates duplicate blocks, I/O bottlenecks, high-RAM pipelines, fragmented storage layers, and expensive hardware reflexes.</a:t>
            </a:r>
          </a:p>
        </p:txBody>
      </p:sp>
      <p:sp>
        <p:nvSpPr>
          <p:cNvPr id="8" name="">
            <a:extLst xmlns:a="http://schemas.openxmlformats.org/drawingml/2006/main">
              <a:ext uri="{FF2B5EF4-FFF2-40B4-BE49-F238E27FC236}">
                <a16:creationId xmlns:a16="http://schemas.microsoft.com/office/drawing/2014/main" id="{26E0CDB7-885E-4566-B901-977CC8F2F376}"/>
              </a:ext>
            </a:extLst>
          </p:cNvPr>
          <p:cNvSpPr>
            <a:spLocks xmlns:a="http://schemas.openxmlformats.org/drawingml/2006/main" noGrp="1"/>
          </p:cNvSpPr>
          <p:nvPr/>
        </p:nvSpPr>
        <p:spPr>
          <a:xfrm xmlns:a="http://schemas.openxmlformats.org/drawingml/2006/main">
            <a:off x="6496050" y="4876800"/>
            <a:ext cx="5276850" cy="4762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9" name="">
            <a:extLst xmlns:a="http://schemas.openxmlformats.org/drawingml/2006/main">
              <a:ext uri="{FF2B5EF4-FFF2-40B4-BE49-F238E27FC236}">
                <a16:creationId xmlns:a16="http://schemas.microsoft.com/office/drawing/2014/main" id="{6AF21B83-DFCF-4011-9C6B-71321C5D47AC}"/>
              </a:ext>
            </a:extLst>
          </p:cNvPr>
          <p:cNvSpPr>
            <a:spLocks xmlns:a="http://schemas.openxmlformats.org/drawingml/2006/main" noGrp="1"/>
          </p:cNvSpPr>
          <p:nvPr/>
        </p:nvSpPr>
        <p:spPr>
          <a:xfrm xmlns:a="http://schemas.openxmlformats.org/drawingml/2006/main">
            <a:off x="6496050" y="50863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Jam data plane</a:t>
            </a:r>
          </a:p>
        </p:txBody>
      </p:sp>
      <p:sp>
        <p:nvSpPr>
          <p:cNvPr id="10" name="">
            <a:extLst xmlns:a="http://schemas.openxmlformats.org/drawingml/2006/main">
              <a:ext uri="{FF2B5EF4-FFF2-40B4-BE49-F238E27FC236}">
                <a16:creationId xmlns:a16="http://schemas.microsoft.com/office/drawing/2014/main" id="{E3ED9850-456D-4D51-8EA1-C9B7F16D5A2E}"/>
              </a:ext>
            </a:extLst>
          </p:cNvPr>
          <p:cNvSpPr>
            <a:spLocks xmlns:a="http://schemas.openxmlformats.org/drawingml/2006/main" noGrp="1"/>
          </p:cNvSpPr>
          <p:nvPr/>
        </p:nvSpPr>
        <p:spPr>
          <a:xfrm xmlns:a="http://schemas.openxmlformats.org/drawingml/2006/main">
            <a:off x="6496050" y="5600700"/>
            <a:ext cx="5276850" cy="685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Lossless compression + dedupe + semantic indexing + offloaded RAM. Runs below file, block, and object stores with keyless indirect encryption.</a:t>
            </a:r>
          </a:p>
        </p:txBody>
      </p:sp>
      <p:sp>
        <p:nvSpPr>
          <p:cNvPr id="11" name="">
            <a:extLst xmlns:a="http://schemas.openxmlformats.org/drawingml/2006/main">
              <a:ext uri="{FF2B5EF4-FFF2-40B4-BE49-F238E27FC236}">
                <a16:creationId xmlns:a16="http://schemas.microsoft.com/office/drawing/2014/main" id="{80C79E29-8934-4296-A1FE-92A9C3ED25E4}"/>
              </a:ext>
            </a:extLst>
          </p:cNvPr>
          <p:cNvSpPr>
            <a:spLocks xmlns:a="http://schemas.openxmlformats.org/drawingml/2006/main" noGrp="1"/>
          </p:cNvSpPr>
          <p:nvPr/>
        </p:nvSpPr>
        <p:spPr>
          <a:xfrm xmlns:a="http://schemas.openxmlformats.org/drawingml/2006/main">
            <a:off x="12134850" y="4762500"/>
            <a:ext cx="5276850" cy="4762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2" name="">
            <a:extLst xmlns:a="http://schemas.openxmlformats.org/drawingml/2006/main">
              <a:ext uri="{FF2B5EF4-FFF2-40B4-BE49-F238E27FC236}">
                <a16:creationId xmlns:a16="http://schemas.microsoft.com/office/drawing/2014/main" id="{ADCBB2A2-6926-41A7-BD63-3B5F7A72A971}"/>
              </a:ext>
            </a:extLst>
          </p:cNvPr>
          <p:cNvSpPr>
            <a:spLocks xmlns:a="http://schemas.openxmlformats.org/drawingml/2006/main" noGrp="1"/>
          </p:cNvSpPr>
          <p:nvPr/>
        </p:nvSpPr>
        <p:spPr>
          <a:xfrm xmlns:a="http://schemas.openxmlformats.org/drawingml/2006/main">
            <a:off x="12134850" y="4972050"/>
            <a:ext cx="5276850" cy="3429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625" b="1">
                <a:solidFill>
                  <a:srgbClr val="FFFFFF"/>
                </a:solidFill>
              </a:defRPr>
            </a:pPr>
            <a:r>
              <a:rPr sz="2625" b="1">
                <a:solidFill>
                  <a:srgbClr val="FFFFFF"/>
                </a:solidFill>
              </a:rPr>
              <a:t>KG evidence plane</a:t>
            </a:r>
          </a:p>
        </p:txBody>
      </p:sp>
      <p:sp>
        <p:nvSpPr>
          <p:cNvPr id="13" name="">
            <a:extLst xmlns:a="http://schemas.openxmlformats.org/drawingml/2006/main">
              <a:ext uri="{FF2B5EF4-FFF2-40B4-BE49-F238E27FC236}">
                <a16:creationId xmlns:a16="http://schemas.microsoft.com/office/drawing/2014/main" id="{6D3EDB78-898E-4EB9-910F-8687C82456D1}"/>
              </a:ext>
            </a:extLst>
          </p:cNvPr>
          <p:cNvSpPr>
            <a:spLocks xmlns:a="http://schemas.openxmlformats.org/drawingml/2006/main" noGrp="1"/>
          </p:cNvSpPr>
          <p:nvPr/>
        </p:nvSpPr>
        <p:spPr>
          <a:xfrm xmlns:a="http://schemas.openxmlformats.org/drawingml/2006/main">
            <a:off x="12134850" y="5486400"/>
            <a:ext cx="5276850" cy="914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00">
                <a:solidFill>
                  <a:srgbClr val="A4ACCB"/>
                </a:solidFill>
              </a:defRPr>
            </a:pPr>
            <a:r>
              <a:rPr sz="1800">
                <a:solidFill>
                  <a:srgbClr val="A4ACCB"/>
                </a:solidFill>
              </a:rPr>
              <a:t>Entities, relationships, evidence, outcomes, and model feedback become shared state for domain workflows across DC, medical, law, and workspace.</a:t>
            </a:r>
          </a:p>
        </p:txBody>
      </p:sp>
      <p:sp>
        <p:nvSpPr>
          <p:cNvPr id="14" name="">
            <a:extLst xmlns:a="http://schemas.openxmlformats.org/drawingml/2006/main">
              <a:ext uri="{FF2B5EF4-FFF2-40B4-BE49-F238E27FC236}">
                <a16:creationId xmlns:a16="http://schemas.microsoft.com/office/drawing/2014/main" id="{D9161CF8-D1D0-44FE-B3F1-A9CF462787F7}"/>
              </a:ext>
            </a:extLst>
          </p:cNvPr>
          <p:cNvSpPr>
            <a:spLocks xmlns:a="http://schemas.openxmlformats.org/drawingml/2006/main" noGrp="1"/>
          </p:cNvSpPr>
          <p:nvPr/>
        </p:nvSpPr>
        <p:spPr>
          <a:xfrm xmlns:a="http://schemas.openxmlformats.org/drawingml/2006/main">
            <a:off x="876300" y="8915400"/>
            <a:ext cx="16535400" cy="9525"/>
          </a:xfrm>
          <a:prstGeom xmlns:a="http://schemas.openxmlformats.org/drawingml/2006/main" prst="rect">
            <a:avLst/>
          </a:prstGeom>
          <a:solidFill xmlns:a="http://schemas.openxmlformats.org/drawingml/2006/main">
            <a:srgbClr val="23305F"/>
          </a:solidFill>
          <a:ln xmlns:a="http://schemas.openxmlformats.org/drawingml/2006/main" w="0">
            <a:solidFill>
              <a:srgbClr val="23305F"/>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363F11D7-1584-47F4-9E21-EE5F8B6B55D0}"/>
              </a:ext>
            </a:extLst>
          </p:cNvPr>
          <p:cNvSpPr>
            <a:spLocks xmlns:a="http://schemas.openxmlformats.org/drawingml/2006/main" noGrp="1"/>
          </p:cNvSpPr>
          <p:nvPr/>
        </p:nvSpPr>
        <p:spPr>
          <a:xfrm xmlns:a="http://schemas.openxmlformats.org/drawingml/2006/main">
            <a:off x="876300" y="9010650"/>
            <a:ext cx="16535400" cy="3238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75" b="1">
                <a:solidFill>
                  <a:srgbClr val="6A7296"/>
                </a:solidFill>
              </a:defRPr>
            </a:pPr>
            <a:r>
              <a:rPr sz="1275" b="1">
                <a:solidFill>
                  <a:srgbClr val="6A7296"/>
                </a:solidFill>
              </a:rPr>
              <a:t>From the legacy Jam architecture: offloaded RAM can default to 1/140th of dataset size; decompression uses constant memory; files scale up to 18 EB; block-device and S3 integrations keep deployment close to the existing stack.</a:t>
            </a:r>
          </a:p>
        </p:txBody>
      </p:sp>
      <p:sp>
        <p:nvSpPr>
          <p:cNvPr id="16" name="">
            <a:extLst xmlns:a="http://schemas.openxmlformats.org/drawingml/2006/main">
              <a:ext uri="{FF2B5EF4-FFF2-40B4-BE49-F238E27FC236}">
                <a16:creationId xmlns:a16="http://schemas.microsoft.com/office/drawing/2014/main" id="{1BE32AA3-557A-4E16-A7E1-1C11FB026D0E}"/>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313489363"/>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C0D3C763-0837-4679-95B0-4D616FAD2DD5}"/>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082F75CF-ABE9-4B61-B667-914F94EF5D0B}"/>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06 | WHY JAM IS AMAZING</a:t>
            </a:r>
          </a:p>
        </p:txBody>
      </p:sp>
      <p:sp>
        <p:nvSpPr>
          <p:cNvPr id="3" name="">
            <a:extLst xmlns:a="http://schemas.openxmlformats.org/drawingml/2006/main">
              <a:ext uri="{FF2B5EF4-FFF2-40B4-BE49-F238E27FC236}">
                <a16:creationId xmlns:a16="http://schemas.microsoft.com/office/drawing/2014/main" id="{3498D032-B0B9-4413-80B9-7DD39B21ED08}"/>
              </a:ext>
            </a:extLst>
          </p:cNvPr>
          <p:cNvSpPr>
            <a:spLocks xmlns:a="http://schemas.openxmlformats.org/drawingml/2006/main" noGrp="1"/>
          </p:cNvSpPr>
          <p:nvPr/>
        </p:nvSpPr>
        <p:spPr>
          <a:xfrm xmlns:a="http://schemas.openxmlformats.org/drawingml/2006/main">
            <a:off x="876300" y="971550"/>
            <a:ext cx="123825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Four wins. At the same time.</a:t>
            </a:r>
          </a:p>
        </p:txBody>
      </p:sp>
      <p:sp>
        <p:nvSpPr>
          <p:cNvPr id="4" name="">
            <a:extLst xmlns:a="http://schemas.openxmlformats.org/drawingml/2006/main">
              <a:ext uri="{FF2B5EF4-FFF2-40B4-BE49-F238E27FC236}">
                <a16:creationId xmlns:a16="http://schemas.microsoft.com/office/drawing/2014/main" id="{D80A9692-B5B3-4D2A-B49B-DED8723879A4}"/>
              </a:ext>
            </a:extLst>
          </p:cNvPr>
          <p:cNvSpPr>
            <a:spLocks xmlns:a="http://schemas.openxmlformats.org/drawingml/2006/main" noGrp="1"/>
          </p:cNvSpPr>
          <p:nvPr/>
        </p:nvSpPr>
        <p:spPr>
          <a:xfrm xmlns:a="http://schemas.openxmlformats.org/drawingml/2006/main">
            <a:off x="876300" y="1733550"/>
            <a:ext cx="1123950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Most infrastructure upgrades ask you to trade one win for another. Jam doesn't.</a:t>
            </a:r>
          </a:p>
        </p:txBody>
      </p:sp>
      <p:sp>
        <p:nvSpPr>
          <p:cNvPr id="5" name="">
            <a:extLst xmlns:a="http://schemas.openxmlformats.org/drawingml/2006/main">
              <a:ext uri="{FF2B5EF4-FFF2-40B4-BE49-F238E27FC236}">
                <a16:creationId xmlns:a16="http://schemas.microsoft.com/office/drawing/2014/main" id="{BD738AB3-8B27-4BC2-BFB8-848F5DEE408E}"/>
              </a:ext>
            </a:extLst>
          </p:cNvPr>
          <p:cNvSpPr>
            <a:spLocks xmlns:a="http://schemas.openxmlformats.org/drawingml/2006/main" noGrp="1"/>
          </p:cNvSpPr>
          <p:nvPr/>
        </p:nvSpPr>
        <p:spPr>
          <a:xfrm xmlns:a="http://schemas.openxmlformats.org/drawingml/2006/main">
            <a:off x="876300" y="4552950"/>
            <a:ext cx="39433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050" b="1">
                <a:solidFill>
                  <a:srgbClr val="00D4AA"/>
                </a:solidFill>
              </a:defRPr>
            </a:pPr>
            <a:r>
              <a:rPr sz="4050" b="1">
                <a:solidFill>
                  <a:srgbClr val="00D4AA"/>
                </a:solidFill>
              </a:rPr>
              <a:t>$</a:t>
            </a:r>
          </a:p>
        </p:txBody>
      </p:sp>
      <p:sp>
        <p:nvSpPr>
          <p:cNvPr id="6" name="">
            <a:extLst xmlns:a="http://schemas.openxmlformats.org/drawingml/2006/main">
              <a:ext uri="{FF2B5EF4-FFF2-40B4-BE49-F238E27FC236}">
                <a16:creationId xmlns:a16="http://schemas.microsoft.com/office/drawing/2014/main" id="{988393BC-ED13-46B0-BB90-4E470AE8F18E}"/>
              </a:ext>
            </a:extLst>
          </p:cNvPr>
          <p:cNvSpPr>
            <a:spLocks xmlns:a="http://schemas.openxmlformats.org/drawingml/2006/main" noGrp="1"/>
          </p:cNvSpPr>
          <p:nvPr/>
        </p:nvSpPr>
        <p:spPr>
          <a:xfrm xmlns:a="http://schemas.openxmlformats.org/drawingml/2006/main">
            <a:off x="876300" y="521970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Saves money</a:t>
            </a:r>
          </a:p>
        </p:txBody>
      </p:sp>
      <p:sp>
        <p:nvSpPr>
          <p:cNvPr id="7" name="">
            <a:extLst xmlns:a="http://schemas.openxmlformats.org/drawingml/2006/main">
              <a:ext uri="{FF2B5EF4-FFF2-40B4-BE49-F238E27FC236}">
                <a16:creationId xmlns:a16="http://schemas.microsoft.com/office/drawing/2014/main" id="{0FF8400D-2B5E-4641-9507-A35C871CB883}"/>
              </a:ext>
            </a:extLst>
          </p:cNvPr>
          <p:cNvSpPr>
            <a:spLocks xmlns:a="http://schemas.openxmlformats.org/drawingml/2006/main" noGrp="1"/>
          </p:cNvSpPr>
          <p:nvPr/>
        </p:nvSpPr>
        <p:spPr>
          <a:xfrm xmlns:a="http://schemas.openxmlformats.org/drawingml/2006/main">
            <a:off x="876300" y="5657850"/>
            <a:ext cx="3943350" cy="666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No GPUs needed for most AI. Old servers stay in service. No new hardware.</a:t>
            </a:r>
          </a:p>
        </p:txBody>
      </p:sp>
      <p:sp>
        <p:nvSpPr>
          <p:cNvPr id="8" name="">
            <a:extLst xmlns:a="http://schemas.openxmlformats.org/drawingml/2006/main">
              <a:ext uri="{FF2B5EF4-FFF2-40B4-BE49-F238E27FC236}">
                <a16:creationId xmlns:a16="http://schemas.microsoft.com/office/drawing/2014/main" id="{C15C392A-B008-477D-BC39-A8943AF64C70}"/>
              </a:ext>
            </a:extLst>
          </p:cNvPr>
          <p:cNvSpPr>
            <a:spLocks xmlns:a="http://schemas.openxmlformats.org/drawingml/2006/main" noGrp="1"/>
          </p:cNvSpPr>
          <p:nvPr/>
        </p:nvSpPr>
        <p:spPr>
          <a:xfrm xmlns:a="http://schemas.openxmlformats.org/drawingml/2006/main">
            <a:off x="914400" y="6477000"/>
            <a:ext cx="3962400" cy="1714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9" name="">
            <a:extLst xmlns:a="http://schemas.openxmlformats.org/drawingml/2006/main">
              <a:ext uri="{FF2B5EF4-FFF2-40B4-BE49-F238E27FC236}">
                <a16:creationId xmlns:a16="http://schemas.microsoft.com/office/drawing/2014/main" id="{D5CE7602-A79E-47BE-B1D1-A05FD2332AE9}"/>
              </a:ext>
            </a:extLst>
          </p:cNvPr>
          <p:cNvSpPr>
            <a:spLocks xmlns:a="http://schemas.openxmlformats.org/drawingml/2006/main" noGrp="1"/>
          </p:cNvSpPr>
          <p:nvPr/>
        </p:nvSpPr>
        <p:spPr>
          <a:xfrm xmlns:a="http://schemas.openxmlformats.org/drawingml/2006/main">
            <a:off x="876300" y="6800850"/>
            <a:ext cx="3943350" cy="2857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10" name="">
            <a:extLst xmlns:a="http://schemas.openxmlformats.org/drawingml/2006/main">
              <a:ext uri="{FF2B5EF4-FFF2-40B4-BE49-F238E27FC236}">
                <a16:creationId xmlns:a16="http://schemas.microsoft.com/office/drawing/2014/main" id="{5072F4A1-38C0-4A95-A47D-A59F77FE1649}"/>
              </a:ext>
            </a:extLst>
          </p:cNvPr>
          <p:cNvSpPr>
            <a:spLocks xmlns:a="http://schemas.openxmlformats.org/drawingml/2006/main" noGrp="1"/>
          </p:cNvSpPr>
          <p:nvPr/>
        </p:nvSpPr>
        <p:spPr>
          <a:xfrm xmlns:a="http://schemas.openxmlformats.org/drawingml/2006/main">
            <a:off x="876300" y="6972300"/>
            <a:ext cx="39433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00D4AA"/>
                </a:solidFill>
              </a:defRPr>
            </a:pPr>
            <a:r>
              <a:rPr sz="1200" b="1">
                <a:solidFill>
                  <a:srgbClr val="00D4AA"/>
                </a:solidFill>
              </a:rPr>
              <a:t>$325M 5-yr saving on a single 100 PB / 40 MW facility</a:t>
            </a:r>
          </a:p>
        </p:txBody>
      </p:sp>
      <p:sp>
        <p:nvSpPr>
          <p:cNvPr id="11" name="">
            <a:extLst xmlns:a="http://schemas.openxmlformats.org/drawingml/2006/main">
              <a:ext uri="{FF2B5EF4-FFF2-40B4-BE49-F238E27FC236}">
                <a16:creationId xmlns:a16="http://schemas.microsoft.com/office/drawing/2014/main" id="{DD833046-8324-4F74-8F39-2DF1A20CA7FE}"/>
              </a:ext>
            </a:extLst>
          </p:cNvPr>
          <p:cNvSpPr>
            <a:spLocks xmlns:a="http://schemas.openxmlformats.org/drawingml/2006/main" noGrp="1"/>
          </p:cNvSpPr>
          <p:nvPr/>
        </p:nvSpPr>
        <p:spPr>
          <a:xfrm xmlns:a="http://schemas.openxmlformats.org/drawingml/2006/main">
            <a:off x="5086350" y="4667250"/>
            <a:ext cx="39433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050" b="1">
                <a:solidFill>
                  <a:srgbClr val="FFB547"/>
                </a:solidFill>
              </a:defRPr>
            </a:pPr>
            <a:r>
              <a:rPr sz="4050" b="1">
                <a:solidFill>
                  <a:srgbClr val="FFB547"/>
                </a:solidFill>
              </a:rPr>
              <a:t>O2</a:t>
            </a:r>
          </a:p>
        </p:txBody>
      </p:sp>
      <p:sp>
        <p:nvSpPr>
          <p:cNvPr id="12" name="">
            <a:extLst xmlns:a="http://schemas.openxmlformats.org/drawingml/2006/main">
              <a:ext uri="{FF2B5EF4-FFF2-40B4-BE49-F238E27FC236}">
                <a16:creationId xmlns:a16="http://schemas.microsoft.com/office/drawing/2014/main" id="{0D457C86-E14D-4C7C-AC8A-1BECD2866456}"/>
              </a:ext>
            </a:extLst>
          </p:cNvPr>
          <p:cNvSpPr>
            <a:spLocks xmlns:a="http://schemas.openxmlformats.org/drawingml/2006/main" noGrp="1"/>
          </p:cNvSpPr>
          <p:nvPr/>
        </p:nvSpPr>
        <p:spPr>
          <a:xfrm xmlns:a="http://schemas.openxmlformats.org/drawingml/2006/main">
            <a:off x="5086350" y="533400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Saves the planet</a:t>
            </a:r>
          </a:p>
        </p:txBody>
      </p:sp>
      <p:sp>
        <p:nvSpPr>
          <p:cNvPr id="13" name="">
            <a:extLst xmlns:a="http://schemas.openxmlformats.org/drawingml/2006/main">
              <a:ext uri="{FF2B5EF4-FFF2-40B4-BE49-F238E27FC236}">
                <a16:creationId xmlns:a16="http://schemas.microsoft.com/office/drawing/2014/main" id="{83CE8C60-DAF4-49E6-9DDB-E910124D8E97}"/>
              </a:ext>
            </a:extLst>
          </p:cNvPr>
          <p:cNvSpPr>
            <a:spLocks xmlns:a="http://schemas.openxmlformats.org/drawingml/2006/main" noGrp="1"/>
          </p:cNvSpPr>
          <p:nvPr/>
        </p:nvSpPr>
        <p:spPr>
          <a:xfrm xmlns:a="http://schemas.openxmlformats.org/drawingml/2006/main">
            <a:off x="5086350" y="5772150"/>
            <a:ext cx="394335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Half the bytes means half the energy to store, move, and cool them.</a:t>
            </a:r>
          </a:p>
        </p:txBody>
      </p:sp>
      <p:sp>
        <p:nvSpPr>
          <p:cNvPr id="14" name="">
            <a:extLst xmlns:a="http://schemas.openxmlformats.org/drawingml/2006/main">
              <a:ext uri="{FF2B5EF4-FFF2-40B4-BE49-F238E27FC236}">
                <a16:creationId xmlns:a16="http://schemas.microsoft.com/office/drawing/2014/main" id="{7F764684-47C5-4009-B759-FB61BD6796DB}"/>
              </a:ext>
            </a:extLst>
          </p:cNvPr>
          <p:cNvSpPr>
            <a:spLocks xmlns:a="http://schemas.openxmlformats.org/drawingml/2006/main" noGrp="1"/>
          </p:cNvSpPr>
          <p:nvPr/>
        </p:nvSpPr>
        <p:spPr>
          <a:xfrm xmlns:a="http://schemas.openxmlformats.org/drawingml/2006/main">
            <a:off x="5105400" y="6400800"/>
            <a:ext cx="3962400" cy="1714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D44CECDD-8B77-434B-8254-18818FAE7B0E}"/>
              </a:ext>
            </a:extLst>
          </p:cNvPr>
          <p:cNvSpPr>
            <a:spLocks xmlns:a="http://schemas.openxmlformats.org/drawingml/2006/main" noGrp="1"/>
          </p:cNvSpPr>
          <p:nvPr/>
        </p:nvSpPr>
        <p:spPr>
          <a:xfrm xmlns:a="http://schemas.openxmlformats.org/drawingml/2006/main">
            <a:off x="5086350" y="6686550"/>
            <a:ext cx="3943350" cy="28575"/>
          </a:xfrm>
          <a:prstGeom xmlns:a="http://schemas.openxmlformats.org/drawingml/2006/main" prst="rect">
            <a:avLst/>
          </a:prstGeom>
          <a:solidFill xmlns:a="http://schemas.openxmlformats.org/drawingml/2006/main">
            <a:srgbClr val="FFB547"/>
          </a:solidFill>
          <a:ln xmlns:a="http://schemas.openxmlformats.org/drawingml/2006/main" w="0">
            <a:solidFill>
              <a:srgbClr val="FFB547"/>
            </a:solidFill>
            <a:prstDash val="solid"/>
          </a:ln>
        </p:spPr>
        <p:txBody xmlns:a="http://schemas.openxmlformats.org/drawingml/2006/main">
          <a:bodyPr/>
          <a:p/>
        </p:txBody>
      </p:sp>
      <p:sp>
        <p:nvSpPr>
          <p:cNvPr id="16" name="">
            <a:extLst xmlns:a="http://schemas.openxmlformats.org/drawingml/2006/main">
              <a:ext uri="{FF2B5EF4-FFF2-40B4-BE49-F238E27FC236}">
                <a16:creationId xmlns:a16="http://schemas.microsoft.com/office/drawing/2014/main" id="{D8E3EF46-BCD8-41B6-89E7-1FB500245A80}"/>
              </a:ext>
            </a:extLst>
          </p:cNvPr>
          <p:cNvSpPr>
            <a:spLocks xmlns:a="http://schemas.openxmlformats.org/drawingml/2006/main" noGrp="1"/>
          </p:cNvSpPr>
          <p:nvPr/>
        </p:nvSpPr>
        <p:spPr>
          <a:xfrm xmlns:a="http://schemas.openxmlformats.org/drawingml/2006/main">
            <a:off x="5086350" y="6877050"/>
            <a:ext cx="39433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FFB547"/>
                </a:solidFill>
              </a:defRPr>
            </a:pPr>
            <a:r>
              <a:rPr sz="1200" b="1">
                <a:solidFill>
                  <a:srgbClr val="FFB547"/>
                </a:solidFill>
              </a:rPr>
              <a:t>~128 GWh/yr avoided - roughly 51,000 tonnes of CO2e</a:t>
            </a:r>
          </a:p>
        </p:txBody>
      </p:sp>
      <p:sp>
        <p:nvSpPr>
          <p:cNvPr id="17" name="">
            <a:extLst xmlns:a="http://schemas.openxmlformats.org/drawingml/2006/main">
              <a:ext uri="{FF2B5EF4-FFF2-40B4-BE49-F238E27FC236}">
                <a16:creationId xmlns:a16="http://schemas.microsoft.com/office/drawing/2014/main" id="{91827391-2E63-4BD5-B79B-671A05C1A284}"/>
              </a:ext>
            </a:extLst>
          </p:cNvPr>
          <p:cNvSpPr>
            <a:spLocks xmlns:a="http://schemas.openxmlformats.org/drawingml/2006/main" noGrp="1"/>
          </p:cNvSpPr>
          <p:nvPr/>
        </p:nvSpPr>
        <p:spPr>
          <a:xfrm xmlns:a="http://schemas.openxmlformats.org/drawingml/2006/main">
            <a:off x="9277350" y="4667250"/>
            <a:ext cx="39433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050" b="1">
                <a:solidFill>
                  <a:srgbClr val="4A9EFF"/>
                </a:solidFill>
              </a:defRPr>
            </a:pPr>
            <a:r>
              <a:rPr sz="4050" b="1">
                <a:solidFill>
                  <a:srgbClr val="4A9EFF"/>
                </a:solidFill>
              </a:rPr>
              <a:t>x</a:t>
            </a:r>
          </a:p>
        </p:txBody>
      </p:sp>
      <p:sp>
        <p:nvSpPr>
          <p:cNvPr id="18" name="">
            <a:extLst xmlns:a="http://schemas.openxmlformats.org/drawingml/2006/main">
              <a:ext uri="{FF2B5EF4-FFF2-40B4-BE49-F238E27FC236}">
                <a16:creationId xmlns:a16="http://schemas.microsoft.com/office/drawing/2014/main" id="{E97B8201-4C0E-449E-AC77-630893EF89EC}"/>
              </a:ext>
            </a:extLst>
          </p:cNvPr>
          <p:cNvSpPr>
            <a:spLocks xmlns:a="http://schemas.openxmlformats.org/drawingml/2006/main" noGrp="1"/>
          </p:cNvSpPr>
          <p:nvPr/>
        </p:nvSpPr>
        <p:spPr>
          <a:xfrm xmlns:a="http://schemas.openxmlformats.org/drawingml/2006/main">
            <a:off x="9277350" y="533400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Faster for everyone</a:t>
            </a:r>
          </a:p>
        </p:txBody>
      </p:sp>
      <p:sp>
        <p:nvSpPr>
          <p:cNvPr id="19" name="">
            <a:extLst xmlns:a="http://schemas.openxmlformats.org/drawingml/2006/main">
              <a:ext uri="{FF2B5EF4-FFF2-40B4-BE49-F238E27FC236}">
                <a16:creationId xmlns:a16="http://schemas.microsoft.com/office/drawing/2014/main" id="{60482013-8038-4F18-B7B3-7FFE2B38EBD1}"/>
              </a:ext>
            </a:extLst>
          </p:cNvPr>
          <p:cNvSpPr>
            <a:spLocks xmlns:a="http://schemas.openxmlformats.org/drawingml/2006/main" noGrp="1"/>
          </p:cNvSpPr>
          <p:nvPr/>
        </p:nvSpPr>
        <p:spPr>
          <a:xfrm xmlns:a="http://schemas.openxmlformats.org/drawingml/2006/main">
            <a:off x="9277350" y="5772150"/>
            <a:ext cx="3943350" cy="4381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Jam reads data without decompressing it first.</a:t>
            </a:r>
          </a:p>
        </p:txBody>
      </p:sp>
      <p:sp>
        <p:nvSpPr>
          <p:cNvPr id="20" name="">
            <a:extLst xmlns:a="http://schemas.openxmlformats.org/drawingml/2006/main">
              <a:ext uri="{FF2B5EF4-FFF2-40B4-BE49-F238E27FC236}">
                <a16:creationId xmlns:a16="http://schemas.microsoft.com/office/drawing/2014/main" id="{3D6E6A32-0C3E-42F9-AAB6-97DBE4FCA64D}"/>
              </a:ext>
            </a:extLst>
          </p:cNvPr>
          <p:cNvSpPr>
            <a:spLocks xmlns:a="http://schemas.openxmlformats.org/drawingml/2006/main" noGrp="1"/>
          </p:cNvSpPr>
          <p:nvPr/>
        </p:nvSpPr>
        <p:spPr>
          <a:xfrm xmlns:a="http://schemas.openxmlformats.org/drawingml/2006/main">
            <a:off x="9296400" y="6400800"/>
            <a:ext cx="3962400" cy="1714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1" name="">
            <a:extLst xmlns:a="http://schemas.openxmlformats.org/drawingml/2006/main">
              <a:ext uri="{FF2B5EF4-FFF2-40B4-BE49-F238E27FC236}">
                <a16:creationId xmlns:a16="http://schemas.microsoft.com/office/drawing/2014/main" id="{4D26ED22-452A-4799-B733-276E2A0AB067}"/>
              </a:ext>
            </a:extLst>
          </p:cNvPr>
          <p:cNvSpPr>
            <a:spLocks xmlns:a="http://schemas.openxmlformats.org/drawingml/2006/main" noGrp="1"/>
          </p:cNvSpPr>
          <p:nvPr/>
        </p:nvSpPr>
        <p:spPr>
          <a:xfrm xmlns:a="http://schemas.openxmlformats.org/drawingml/2006/main">
            <a:off x="9277350" y="6686550"/>
            <a:ext cx="3943350" cy="28575"/>
          </a:xfrm>
          <a:prstGeom xmlns:a="http://schemas.openxmlformats.org/drawingml/2006/main" prst="rect">
            <a:avLst/>
          </a:prstGeom>
          <a:solidFill xmlns:a="http://schemas.openxmlformats.org/drawingml/2006/main">
            <a:srgbClr val="4A9EFF"/>
          </a:solidFill>
          <a:ln xmlns:a="http://schemas.openxmlformats.org/drawingml/2006/main" w="0">
            <a:solidFill>
              <a:srgbClr val="4A9EFF"/>
            </a:solidFill>
            <a:prstDash val="solid"/>
          </a:ln>
        </p:spPr>
        <p:txBody xmlns:a="http://schemas.openxmlformats.org/drawingml/2006/main">
          <a:bodyPr/>
          <a:p/>
        </p:txBody>
      </p:sp>
      <p:sp>
        <p:nvSpPr>
          <p:cNvPr id="22" name="">
            <a:extLst xmlns:a="http://schemas.openxmlformats.org/drawingml/2006/main">
              <a:ext uri="{FF2B5EF4-FFF2-40B4-BE49-F238E27FC236}">
                <a16:creationId xmlns:a16="http://schemas.microsoft.com/office/drawing/2014/main" id="{DDCE11AC-8C76-463F-847E-0F7075121531}"/>
              </a:ext>
            </a:extLst>
          </p:cNvPr>
          <p:cNvSpPr>
            <a:spLocks xmlns:a="http://schemas.openxmlformats.org/drawingml/2006/main" noGrp="1"/>
          </p:cNvSpPr>
          <p:nvPr/>
        </p:nvSpPr>
        <p:spPr>
          <a:xfrm xmlns:a="http://schemas.openxmlformats.org/drawingml/2006/main">
            <a:off x="9277350" y="6877050"/>
            <a:ext cx="394335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4A9EFF"/>
                </a:solidFill>
              </a:defRPr>
            </a:pPr>
            <a:r>
              <a:rPr sz="1200" b="1">
                <a:solidFill>
                  <a:srgbClr val="4A9EFF"/>
                </a:solidFill>
              </a:rPr>
              <a:t>Up to 1000x faster data access on indexed paths</a:t>
            </a:r>
          </a:p>
        </p:txBody>
      </p:sp>
      <p:sp>
        <p:nvSpPr>
          <p:cNvPr id="23" name="">
            <a:extLst xmlns:a="http://schemas.openxmlformats.org/drawingml/2006/main">
              <a:ext uri="{FF2B5EF4-FFF2-40B4-BE49-F238E27FC236}">
                <a16:creationId xmlns:a16="http://schemas.microsoft.com/office/drawing/2014/main" id="{F8514761-C600-4A43-ADC4-D13E82CCE945}"/>
              </a:ext>
            </a:extLst>
          </p:cNvPr>
          <p:cNvSpPr>
            <a:spLocks xmlns:a="http://schemas.openxmlformats.org/drawingml/2006/main" noGrp="1"/>
          </p:cNvSpPr>
          <p:nvPr/>
        </p:nvSpPr>
        <p:spPr>
          <a:xfrm xmlns:a="http://schemas.openxmlformats.org/drawingml/2006/main">
            <a:off x="13487400" y="4476750"/>
            <a:ext cx="394335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050" b="1">
                <a:solidFill>
                  <a:srgbClr val="00D4AA"/>
                </a:solidFill>
              </a:defRPr>
            </a:pPr>
            <a:r>
              <a:rPr sz="4050" b="1">
                <a:solidFill>
                  <a:srgbClr val="00D4AA"/>
                </a:solidFill>
              </a:rPr>
              <a:t>*</a:t>
            </a:r>
          </a:p>
        </p:txBody>
      </p:sp>
      <p:sp>
        <p:nvSpPr>
          <p:cNvPr id="24" name="">
            <a:extLst xmlns:a="http://schemas.openxmlformats.org/drawingml/2006/main">
              <a:ext uri="{FF2B5EF4-FFF2-40B4-BE49-F238E27FC236}">
                <a16:creationId xmlns:a16="http://schemas.microsoft.com/office/drawing/2014/main" id="{D6AEC4DC-28E4-436F-82A3-A86742B98BF0}"/>
              </a:ext>
            </a:extLst>
          </p:cNvPr>
          <p:cNvSpPr>
            <a:spLocks xmlns:a="http://schemas.openxmlformats.org/drawingml/2006/main" noGrp="1"/>
          </p:cNvSpPr>
          <p:nvPr/>
        </p:nvSpPr>
        <p:spPr>
          <a:xfrm xmlns:a="http://schemas.openxmlformats.org/drawingml/2006/main">
            <a:off x="13487400" y="514350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FFFFFF"/>
                </a:solidFill>
              </a:defRPr>
            </a:pPr>
            <a:r>
              <a:rPr sz="2325" b="1">
                <a:solidFill>
                  <a:srgbClr val="FFFFFF"/>
                </a:solidFill>
              </a:rPr>
              <a:t>Safer by default</a:t>
            </a:r>
          </a:p>
        </p:txBody>
      </p:sp>
      <p:sp>
        <p:nvSpPr>
          <p:cNvPr id="25" name="">
            <a:extLst xmlns:a="http://schemas.openxmlformats.org/drawingml/2006/main">
              <a:ext uri="{FF2B5EF4-FFF2-40B4-BE49-F238E27FC236}">
                <a16:creationId xmlns:a16="http://schemas.microsoft.com/office/drawing/2014/main" id="{463D5DEC-115E-4E2F-A616-7BF713F1B1A1}"/>
              </a:ext>
            </a:extLst>
          </p:cNvPr>
          <p:cNvSpPr>
            <a:spLocks xmlns:a="http://schemas.openxmlformats.org/drawingml/2006/main" noGrp="1"/>
          </p:cNvSpPr>
          <p:nvPr/>
        </p:nvSpPr>
        <p:spPr>
          <a:xfrm xmlns:a="http://schemas.openxmlformats.org/drawingml/2006/main">
            <a:off x="13487400" y="5581650"/>
            <a:ext cx="3943350" cy="666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No key management. No KMS rotation storms. Post-quantum-ready encryption.</a:t>
            </a:r>
          </a:p>
        </p:txBody>
      </p:sp>
      <p:sp>
        <p:nvSpPr>
          <p:cNvPr id="26" name="">
            <a:extLst xmlns:a="http://schemas.openxmlformats.org/drawingml/2006/main">
              <a:ext uri="{FF2B5EF4-FFF2-40B4-BE49-F238E27FC236}">
                <a16:creationId xmlns:a16="http://schemas.microsoft.com/office/drawing/2014/main" id="{B66CA55F-EBE1-4E83-BEB8-3211C71861C5}"/>
              </a:ext>
            </a:extLst>
          </p:cNvPr>
          <p:cNvSpPr>
            <a:spLocks xmlns:a="http://schemas.openxmlformats.org/drawingml/2006/main" noGrp="1"/>
          </p:cNvSpPr>
          <p:nvPr/>
        </p:nvSpPr>
        <p:spPr>
          <a:xfrm xmlns:a="http://schemas.openxmlformats.org/drawingml/2006/main">
            <a:off x="13487400" y="6400800"/>
            <a:ext cx="3962400" cy="17145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7" name="">
            <a:extLst xmlns:a="http://schemas.openxmlformats.org/drawingml/2006/main">
              <a:ext uri="{FF2B5EF4-FFF2-40B4-BE49-F238E27FC236}">
                <a16:creationId xmlns:a16="http://schemas.microsoft.com/office/drawing/2014/main" id="{2F6FFEE4-4F6A-49BD-A3E0-21115B73090E}"/>
              </a:ext>
            </a:extLst>
          </p:cNvPr>
          <p:cNvSpPr>
            <a:spLocks xmlns:a="http://schemas.openxmlformats.org/drawingml/2006/main" noGrp="1"/>
          </p:cNvSpPr>
          <p:nvPr/>
        </p:nvSpPr>
        <p:spPr>
          <a:xfrm xmlns:a="http://schemas.openxmlformats.org/drawingml/2006/main">
            <a:off x="13487400" y="6724650"/>
            <a:ext cx="3943350" cy="28575"/>
          </a:xfrm>
          <a:prstGeom xmlns:a="http://schemas.openxmlformats.org/drawingml/2006/main" prst="rect">
            <a:avLst/>
          </a:prstGeom>
          <a:solidFill xmlns:a="http://schemas.openxmlformats.org/drawingml/2006/main">
            <a:srgbClr val="00D4AA"/>
          </a:solidFill>
          <a:ln xmlns:a="http://schemas.openxmlformats.org/drawingml/2006/main" w="0">
            <a:solidFill>
              <a:srgbClr val="00D4AA"/>
            </a:solidFill>
            <a:prstDash val="solid"/>
          </a:ln>
        </p:spPr>
        <p:txBody xmlns:a="http://schemas.openxmlformats.org/drawingml/2006/main">
          <a:bodyPr/>
          <a:p/>
        </p:txBody>
      </p:sp>
      <p:sp>
        <p:nvSpPr>
          <p:cNvPr id="28" name="">
            <a:extLst xmlns:a="http://schemas.openxmlformats.org/drawingml/2006/main">
              <a:ext uri="{FF2B5EF4-FFF2-40B4-BE49-F238E27FC236}">
                <a16:creationId xmlns:a16="http://schemas.microsoft.com/office/drawing/2014/main" id="{35B68EF3-BD7E-414F-8633-4D6EBDF147E1}"/>
              </a:ext>
            </a:extLst>
          </p:cNvPr>
          <p:cNvSpPr>
            <a:spLocks xmlns:a="http://schemas.openxmlformats.org/drawingml/2006/main" noGrp="1"/>
          </p:cNvSpPr>
          <p:nvPr/>
        </p:nvSpPr>
        <p:spPr>
          <a:xfrm xmlns:a="http://schemas.openxmlformats.org/drawingml/2006/main">
            <a:off x="13487400" y="6896100"/>
            <a:ext cx="39433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b="1">
                <a:solidFill>
                  <a:srgbClr val="00D4AA"/>
                </a:solidFill>
              </a:defRPr>
            </a:pPr>
            <a:r>
              <a:rPr sz="1200" b="1">
                <a:solidFill>
                  <a:srgbClr val="00D4AA"/>
                </a:solidFill>
              </a:rPr>
              <a:t>Keyless cryptographic envelope - zero shared keys to leak</a:t>
            </a:r>
          </a:p>
        </p:txBody>
      </p:sp>
      <p:sp>
        <p:nvSpPr>
          <p:cNvPr id="29" name="">
            <a:extLst xmlns:a="http://schemas.openxmlformats.org/drawingml/2006/main">
              <a:ext uri="{FF2B5EF4-FFF2-40B4-BE49-F238E27FC236}">
                <a16:creationId xmlns:a16="http://schemas.microsoft.com/office/drawing/2014/main" id="{16ECD57D-916D-46B6-AE0F-6012EE5B7C4F}"/>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81428866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0EFAC0EA-9DCE-4E7E-A82E-DB083B34F4B2}"/>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410240D9-4D6F-4A99-8967-D30A6A326C7F}"/>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07 | JAM UNDER THE HOOD</a:t>
            </a:r>
          </a:p>
        </p:txBody>
      </p:sp>
      <p:sp>
        <p:nvSpPr>
          <p:cNvPr id="3" name="">
            <a:extLst xmlns:a="http://schemas.openxmlformats.org/drawingml/2006/main">
              <a:ext uri="{FF2B5EF4-FFF2-40B4-BE49-F238E27FC236}">
                <a16:creationId xmlns:a16="http://schemas.microsoft.com/office/drawing/2014/main" id="{B7077D57-81DC-4547-A137-B6C447F7C675}"/>
              </a:ext>
            </a:extLst>
          </p:cNvPr>
          <p:cNvSpPr>
            <a:spLocks xmlns:a="http://schemas.openxmlformats.org/drawingml/2006/main" noGrp="1"/>
          </p:cNvSpPr>
          <p:nvPr/>
        </p:nvSpPr>
        <p:spPr>
          <a:xfrm xmlns:a="http://schemas.openxmlformats.org/drawingml/2006/main">
            <a:off x="876300" y="971550"/>
            <a:ext cx="1400175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One layer. Sits below everything you already run.</a:t>
            </a:r>
          </a:p>
        </p:txBody>
      </p:sp>
      <p:sp>
        <p:nvSpPr>
          <p:cNvPr id="4" name="">
            <a:extLst xmlns:a="http://schemas.openxmlformats.org/drawingml/2006/main">
              <a:ext uri="{FF2B5EF4-FFF2-40B4-BE49-F238E27FC236}">
                <a16:creationId xmlns:a16="http://schemas.microsoft.com/office/drawing/2014/main" id="{8CDA2C54-EC8C-426B-A83F-2EB1394E6509}"/>
              </a:ext>
            </a:extLst>
          </p:cNvPr>
          <p:cNvSpPr>
            <a:spLocks xmlns:a="http://schemas.openxmlformats.org/drawingml/2006/main" noGrp="1"/>
          </p:cNvSpPr>
          <p:nvPr/>
        </p:nvSpPr>
        <p:spPr>
          <a:xfrm xmlns:a="http://schemas.openxmlformats.org/drawingml/2006/main">
            <a:off x="876300" y="1733550"/>
            <a:ext cx="11239500" cy="7810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Jam is a data plane - not a new database, not a new file system, not a new cloud. It sits underneath object, block, and file - and compresses, indexes, and envelopes every byte that passes through.</a:t>
            </a:r>
          </a:p>
        </p:txBody>
      </p:sp>
      <p:sp>
        <p:nvSpPr>
          <p:cNvPr id="5" name="">
            <a:extLst xmlns:a="http://schemas.openxmlformats.org/drawingml/2006/main">
              <a:ext uri="{FF2B5EF4-FFF2-40B4-BE49-F238E27FC236}">
                <a16:creationId xmlns:a16="http://schemas.microsoft.com/office/drawing/2014/main" id="{0D466B10-C694-478C-A8A1-B914A7C8AD56}"/>
              </a:ext>
            </a:extLst>
          </p:cNvPr>
          <p:cNvSpPr>
            <a:spLocks xmlns:a="http://schemas.openxmlformats.org/drawingml/2006/main" noGrp="1"/>
          </p:cNvSpPr>
          <p:nvPr/>
        </p:nvSpPr>
        <p:spPr>
          <a:xfrm xmlns:a="http://schemas.openxmlformats.org/drawingml/2006/main">
            <a:off x="876300" y="4305300"/>
            <a:ext cx="59436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00D4AA"/>
                </a:solidFill>
              </a:defRPr>
            </a:pPr>
            <a:r>
              <a:rPr sz="3900" b="1">
                <a:solidFill>
                  <a:srgbClr val="00D4AA"/>
                </a:solidFill>
              </a:rPr>
              <a:t>0</a:t>
            </a:r>
          </a:p>
        </p:txBody>
      </p:sp>
      <p:sp>
        <p:nvSpPr>
          <p:cNvPr id="6" name="">
            <a:extLst xmlns:a="http://schemas.openxmlformats.org/drawingml/2006/main">
              <a:ext uri="{FF2B5EF4-FFF2-40B4-BE49-F238E27FC236}">
                <a16:creationId xmlns:a16="http://schemas.microsoft.com/office/drawing/2014/main" id="{B19121BC-C486-4FD2-8100-77519420E2D8}"/>
              </a:ext>
            </a:extLst>
          </p:cNvPr>
          <p:cNvSpPr>
            <a:spLocks xmlns:a="http://schemas.openxmlformats.org/drawingml/2006/main" noGrp="1"/>
          </p:cNvSpPr>
          <p:nvPr/>
        </p:nvSpPr>
        <p:spPr>
          <a:xfrm xmlns:a="http://schemas.openxmlformats.org/drawingml/2006/main">
            <a:off x="876300" y="4857750"/>
            <a:ext cx="59436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forklift upgrades</a:t>
            </a:r>
          </a:p>
        </p:txBody>
      </p:sp>
      <p:sp>
        <p:nvSpPr>
          <p:cNvPr id="7" name="">
            <a:extLst xmlns:a="http://schemas.openxmlformats.org/drawingml/2006/main">
              <a:ext uri="{FF2B5EF4-FFF2-40B4-BE49-F238E27FC236}">
                <a16:creationId xmlns:a16="http://schemas.microsoft.com/office/drawing/2014/main" id="{D384059D-C21F-497F-B239-5113B49CBF1D}"/>
              </a:ext>
            </a:extLst>
          </p:cNvPr>
          <p:cNvSpPr>
            <a:spLocks xmlns:a="http://schemas.openxmlformats.org/drawingml/2006/main" noGrp="1"/>
          </p:cNvSpPr>
          <p:nvPr/>
        </p:nvSpPr>
        <p:spPr>
          <a:xfrm xmlns:a="http://schemas.openxmlformats.org/drawingml/2006/main">
            <a:off x="876300" y="5124450"/>
            <a:ext cx="59436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drops in at rack level</a:t>
            </a:r>
          </a:p>
        </p:txBody>
      </p:sp>
      <p:sp>
        <p:nvSpPr>
          <p:cNvPr id="8" name="">
            <a:extLst xmlns:a="http://schemas.openxmlformats.org/drawingml/2006/main">
              <a:ext uri="{FF2B5EF4-FFF2-40B4-BE49-F238E27FC236}">
                <a16:creationId xmlns:a16="http://schemas.microsoft.com/office/drawing/2014/main" id="{7919340A-53EC-41CC-A442-6B3653AF5F92}"/>
              </a:ext>
            </a:extLst>
          </p:cNvPr>
          <p:cNvSpPr>
            <a:spLocks xmlns:a="http://schemas.openxmlformats.org/drawingml/2006/main" noGrp="1"/>
          </p:cNvSpPr>
          <p:nvPr/>
        </p:nvSpPr>
        <p:spPr>
          <a:xfrm xmlns:a="http://schemas.openxmlformats.org/drawingml/2006/main">
            <a:off x="876300" y="5600700"/>
            <a:ext cx="59436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4A9EFF"/>
                </a:solidFill>
              </a:defRPr>
            </a:pPr>
            <a:r>
              <a:rPr sz="3900" b="1">
                <a:solidFill>
                  <a:srgbClr val="4A9EFF"/>
                </a:solidFill>
              </a:rPr>
              <a:t>0 GPUs</a:t>
            </a:r>
          </a:p>
        </p:txBody>
      </p:sp>
      <p:sp>
        <p:nvSpPr>
          <p:cNvPr id="9" name="">
            <a:extLst xmlns:a="http://schemas.openxmlformats.org/drawingml/2006/main">
              <a:ext uri="{FF2B5EF4-FFF2-40B4-BE49-F238E27FC236}">
                <a16:creationId xmlns:a16="http://schemas.microsoft.com/office/drawing/2014/main" id="{73BD7569-D0A0-4A43-BAF7-56D51C481A06}"/>
              </a:ext>
            </a:extLst>
          </p:cNvPr>
          <p:cNvSpPr>
            <a:spLocks xmlns:a="http://schemas.openxmlformats.org/drawingml/2006/main" noGrp="1"/>
          </p:cNvSpPr>
          <p:nvPr/>
        </p:nvSpPr>
        <p:spPr>
          <a:xfrm xmlns:a="http://schemas.openxmlformats.org/drawingml/2006/main">
            <a:off x="876300" y="6153150"/>
            <a:ext cx="59436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required path</a:t>
            </a:r>
          </a:p>
        </p:txBody>
      </p:sp>
      <p:sp>
        <p:nvSpPr>
          <p:cNvPr id="10" name="">
            <a:extLst xmlns:a="http://schemas.openxmlformats.org/drawingml/2006/main">
              <a:ext uri="{FF2B5EF4-FFF2-40B4-BE49-F238E27FC236}">
                <a16:creationId xmlns:a16="http://schemas.microsoft.com/office/drawing/2014/main" id="{751F3392-8759-4250-93CE-7D53A0FAE6E3}"/>
              </a:ext>
            </a:extLst>
          </p:cNvPr>
          <p:cNvSpPr>
            <a:spLocks xmlns:a="http://schemas.openxmlformats.org/drawingml/2006/main" noGrp="1"/>
          </p:cNvSpPr>
          <p:nvPr/>
        </p:nvSpPr>
        <p:spPr>
          <a:xfrm xmlns:a="http://schemas.openxmlformats.org/drawingml/2006/main">
            <a:off x="876300" y="6419850"/>
            <a:ext cx="59436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CPU + SSD path; accelerators optional</a:t>
            </a:r>
          </a:p>
        </p:txBody>
      </p:sp>
      <p:sp>
        <p:nvSpPr>
          <p:cNvPr id="11" name="">
            <a:extLst xmlns:a="http://schemas.openxmlformats.org/drawingml/2006/main">
              <a:ext uri="{FF2B5EF4-FFF2-40B4-BE49-F238E27FC236}">
                <a16:creationId xmlns:a16="http://schemas.microsoft.com/office/drawing/2014/main" id="{A5072B10-C88B-4869-B661-9A688BADDDB0}"/>
              </a:ext>
            </a:extLst>
          </p:cNvPr>
          <p:cNvSpPr>
            <a:spLocks xmlns:a="http://schemas.openxmlformats.org/drawingml/2006/main" noGrp="1"/>
          </p:cNvSpPr>
          <p:nvPr/>
        </p:nvSpPr>
        <p:spPr>
          <a:xfrm xmlns:a="http://schemas.openxmlformats.org/drawingml/2006/main">
            <a:off x="876300" y="6896100"/>
            <a:ext cx="5943600" cy="495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3900" b="1">
                <a:solidFill>
                  <a:srgbClr val="FFB547"/>
                </a:solidFill>
              </a:defRPr>
            </a:pPr>
            <a:r>
              <a:rPr sz="3900" b="1">
                <a:solidFill>
                  <a:srgbClr val="FFB547"/>
                </a:solidFill>
              </a:rPr>
              <a:t>30 days</a:t>
            </a:r>
          </a:p>
        </p:txBody>
      </p:sp>
      <p:sp>
        <p:nvSpPr>
          <p:cNvPr id="12" name="">
            <a:extLst xmlns:a="http://schemas.openxmlformats.org/drawingml/2006/main">
              <a:ext uri="{FF2B5EF4-FFF2-40B4-BE49-F238E27FC236}">
                <a16:creationId xmlns:a16="http://schemas.microsoft.com/office/drawing/2014/main" id="{43EDBD37-A358-494B-9B06-6B071ACA553B}"/>
              </a:ext>
            </a:extLst>
          </p:cNvPr>
          <p:cNvSpPr>
            <a:spLocks xmlns:a="http://schemas.openxmlformats.org/drawingml/2006/main" noGrp="1"/>
          </p:cNvSpPr>
          <p:nvPr/>
        </p:nvSpPr>
        <p:spPr>
          <a:xfrm xmlns:a="http://schemas.openxmlformats.org/drawingml/2006/main">
            <a:off x="876300" y="7448550"/>
            <a:ext cx="5943600" cy="209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650" b="1">
                <a:solidFill>
                  <a:srgbClr val="FFFFFF"/>
                </a:solidFill>
              </a:defRPr>
            </a:pPr>
            <a:r>
              <a:rPr sz="1650" b="1">
                <a:solidFill>
                  <a:srgbClr val="FFFFFF"/>
                </a:solidFill>
              </a:rPr>
              <a:t>first measured savings</a:t>
            </a:r>
          </a:p>
        </p:txBody>
      </p:sp>
      <p:sp>
        <p:nvSpPr>
          <p:cNvPr id="13" name="">
            <a:extLst xmlns:a="http://schemas.openxmlformats.org/drawingml/2006/main">
              <a:ext uri="{FF2B5EF4-FFF2-40B4-BE49-F238E27FC236}">
                <a16:creationId xmlns:a16="http://schemas.microsoft.com/office/drawing/2014/main" id="{C680823F-365A-4F29-B9A6-1A2D392BDE47}"/>
              </a:ext>
            </a:extLst>
          </p:cNvPr>
          <p:cNvSpPr>
            <a:spLocks xmlns:a="http://schemas.openxmlformats.org/drawingml/2006/main" noGrp="1"/>
          </p:cNvSpPr>
          <p:nvPr/>
        </p:nvSpPr>
        <p:spPr>
          <a:xfrm xmlns:a="http://schemas.openxmlformats.org/drawingml/2006/main">
            <a:off x="876300" y="7715250"/>
            <a:ext cx="59436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200">
                <a:solidFill>
                  <a:srgbClr val="6A7296"/>
                </a:solidFill>
              </a:defRPr>
            </a:pPr>
            <a:r>
              <a:rPr sz="1200">
                <a:solidFill>
                  <a:srgbClr val="6A7296"/>
                </a:solidFill>
              </a:rPr>
              <a:t>within 16-week phased cut-over</a:t>
            </a:r>
          </a:p>
        </p:txBody>
      </p:sp>
      <p:sp>
        <p:nvSpPr>
          <p:cNvPr id="14" name="apps">
            <a:extLst xmlns:a="http://schemas.openxmlformats.org/drawingml/2006/main">
              <a:ext uri="{FF2B5EF4-FFF2-40B4-BE49-F238E27FC236}">
                <a16:creationId xmlns:a16="http://schemas.microsoft.com/office/drawing/2014/main" id="{D64E588D-12D7-4A0D-9A76-BB8DB08A0D24}"/>
              </a:ext>
            </a:extLst>
          </p:cNvPr>
          <p:cNvSpPr>
            <a:spLocks xmlns:a="http://schemas.openxmlformats.org/drawingml/2006/main" noGrp="1"/>
          </p:cNvSpPr>
          <p:nvPr/>
        </p:nvSpPr>
        <p:spPr>
          <a:xfrm xmlns:a="http://schemas.openxmlformats.org/drawingml/2006/main">
            <a:off x="7493794" y="4476750"/>
            <a:ext cx="9917906" cy="923925"/>
          </a:xfrm>
          <a:prstGeom xmlns:a="http://schemas.openxmlformats.org/drawingml/2006/main" prst="roundRect">
            <a:avLst>
              <a:gd name="adj" fmla="val 2062"/>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DA640337-6550-48EC-8742-122FFD192F0A}"/>
              </a:ext>
            </a:extLst>
          </p:cNvPr>
          <p:cNvSpPr>
            <a:spLocks xmlns:a="http://schemas.openxmlformats.org/drawingml/2006/main" noGrp="1"/>
          </p:cNvSpPr>
          <p:nvPr/>
        </p:nvSpPr>
        <p:spPr>
          <a:xfrm xmlns:a="http://schemas.openxmlformats.org/drawingml/2006/main">
            <a:off x="7753350" y="4705350"/>
            <a:ext cx="93916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YOUR APPLICATIONS</a:t>
            </a:r>
          </a:p>
        </p:txBody>
      </p:sp>
      <p:sp>
        <p:nvSpPr>
          <p:cNvPr id="16" name="">
            <a:extLst xmlns:a="http://schemas.openxmlformats.org/drawingml/2006/main">
              <a:ext uri="{FF2B5EF4-FFF2-40B4-BE49-F238E27FC236}">
                <a16:creationId xmlns:a16="http://schemas.microsoft.com/office/drawing/2014/main" id="{8C69EBAC-213A-4205-A935-7B7A9D5F3745}"/>
              </a:ext>
            </a:extLst>
          </p:cNvPr>
          <p:cNvSpPr>
            <a:spLocks xmlns:a="http://schemas.openxmlformats.org/drawingml/2006/main" noGrp="1"/>
          </p:cNvSpPr>
          <p:nvPr/>
        </p:nvSpPr>
        <p:spPr>
          <a:xfrm xmlns:a="http://schemas.openxmlformats.org/drawingml/2006/main">
            <a:off x="7753350" y="4933950"/>
            <a:ext cx="93916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a:solidFill>
                  <a:srgbClr val="A4ACCB"/>
                </a:solidFill>
              </a:defRPr>
            </a:pPr>
            <a:r>
              <a:rPr sz="1950">
                <a:solidFill>
                  <a:srgbClr val="A4ACCB"/>
                </a:solidFill>
              </a:rPr>
              <a:t>Object stores | file systems | databases | GPU pipelines</a:t>
            </a:r>
          </a:p>
        </p:txBody>
      </p:sp>
      <p:sp>
        <p:nvSpPr>
          <p:cNvPr id="17" name="jam-core">
            <a:extLst xmlns:a="http://schemas.openxmlformats.org/drawingml/2006/main">
              <a:ext uri="{FF2B5EF4-FFF2-40B4-BE49-F238E27FC236}">
                <a16:creationId xmlns:a16="http://schemas.microsoft.com/office/drawing/2014/main" id="{5BB464A6-3F7C-4498-8B0B-D1EB6FC4D2CE}"/>
              </a:ext>
            </a:extLst>
          </p:cNvPr>
          <p:cNvSpPr>
            <a:spLocks xmlns:a="http://schemas.openxmlformats.org/drawingml/2006/main" noGrp="1"/>
          </p:cNvSpPr>
          <p:nvPr/>
        </p:nvSpPr>
        <p:spPr>
          <a:xfrm xmlns:a="http://schemas.openxmlformats.org/drawingml/2006/main">
            <a:off x="7493794" y="5572125"/>
            <a:ext cx="9917906" cy="1028700"/>
          </a:xfrm>
          <a:prstGeom xmlns:a="http://schemas.openxmlformats.org/drawingml/2006/main" prst="roundRect">
            <a:avLst>
              <a:gd name="adj" fmla="val 1852"/>
            </a:avLst>
          </a:prstGeom>
          <a:solidFill xmlns:a="http://schemas.openxmlformats.org/drawingml/2006/main">
            <a:srgbClr val="4A9EFF"/>
          </a:solidFill>
          <a:ln xmlns:a="http://schemas.openxmlformats.org/drawingml/2006/main" w="9525">
            <a:solidFill>
              <a:srgbClr val="4A9EFF"/>
            </a:solidFill>
            <a:prstDash val="solid"/>
          </a:ln>
        </p:spPr>
        <p:txBody xmlns:a="http://schemas.openxmlformats.org/drawingml/2006/main">
          <a:bodyPr/>
          <a:p/>
        </p:txBody>
      </p:sp>
      <p:sp>
        <p:nvSpPr>
          <p:cNvPr id="18" name="">
            <a:extLst xmlns:a="http://schemas.openxmlformats.org/drawingml/2006/main">
              <a:ext uri="{FF2B5EF4-FFF2-40B4-BE49-F238E27FC236}">
                <a16:creationId xmlns:a16="http://schemas.microsoft.com/office/drawing/2014/main" id="{CEF2CF32-3884-455C-BE0F-EC3BFECD599D}"/>
              </a:ext>
            </a:extLst>
          </p:cNvPr>
          <p:cNvSpPr>
            <a:spLocks xmlns:a="http://schemas.openxmlformats.org/drawingml/2006/main" noGrp="1"/>
          </p:cNvSpPr>
          <p:nvPr/>
        </p:nvSpPr>
        <p:spPr>
          <a:xfrm xmlns:a="http://schemas.openxmlformats.org/drawingml/2006/main">
            <a:off x="7753350" y="5810250"/>
            <a:ext cx="9391650" cy="1905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425" b="1">
                <a:solidFill>
                  <a:srgbClr val="050820"/>
                </a:solidFill>
              </a:defRPr>
            </a:pPr>
            <a:r>
              <a:rPr sz="1425" b="1">
                <a:solidFill>
                  <a:srgbClr val="050820"/>
                </a:solidFill>
              </a:rPr>
              <a:t>JAM DATA PLANE</a:t>
            </a:r>
          </a:p>
        </p:txBody>
      </p:sp>
      <p:sp>
        <p:nvSpPr>
          <p:cNvPr id="19" name="">
            <a:extLst xmlns:a="http://schemas.openxmlformats.org/drawingml/2006/main">
              <a:ext uri="{FF2B5EF4-FFF2-40B4-BE49-F238E27FC236}">
                <a16:creationId xmlns:a16="http://schemas.microsoft.com/office/drawing/2014/main" id="{81B1AAB5-603B-4B81-B093-B7C418A38C51}"/>
              </a:ext>
            </a:extLst>
          </p:cNvPr>
          <p:cNvSpPr>
            <a:spLocks xmlns:a="http://schemas.openxmlformats.org/drawingml/2006/main" noGrp="1"/>
          </p:cNvSpPr>
          <p:nvPr/>
        </p:nvSpPr>
        <p:spPr>
          <a:xfrm xmlns:a="http://schemas.openxmlformats.org/drawingml/2006/main">
            <a:off x="7753350" y="6076950"/>
            <a:ext cx="9391650" cy="3048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325" b="1">
                <a:solidFill>
                  <a:srgbClr val="050820"/>
                </a:solidFill>
              </a:defRPr>
            </a:pPr>
            <a:r>
              <a:rPr sz="2325" b="1">
                <a:solidFill>
                  <a:srgbClr val="050820"/>
                </a:solidFill>
              </a:rPr>
              <a:t>Compression + semantic indexing + keyless crypto</a:t>
            </a:r>
          </a:p>
        </p:txBody>
      </p:sp>
      <p:sp>
        <p:nvSpPr>
          <p:cNvPr id="20" name="storage">
            <a:extLst xmlns:a="http://schemas.openxmlformats.org/drawingml/2006/main">
              <a:ext uri="{FF2B5EF4-FFF2-40B4-BE49-F238E27FC236}">
                <a16:creationId xmlns:a16="http://schemas.microsoft.com/office/drawing/2014/main" id="{E075B5C7-2C26-4587-9E21-D6D861967C95}"/>
              </a:ext>
            </a:extLst>
          </p:cNvPr>
          <p:cNvSpPr>
            <a:spLocks xmlns:a="http://schemas.openxmlformats.org/drawingml/2006/main" noGrp="1"/>
          </p:cNvSpPr>
          <p:nvPr/>
        </p:nvSpPr>
        <p:spPr>
          <a:xfrm xmlns:a="http://schemas.openxmlformats.org/drawingml/2006/main">
            <a:off x="7493794" y="6772275"/>
            <a:ext cx="9917906" cy="923925"/>
          </a:xfrm>
          <a:prstGeom xmlns:a="http://schemas.openxmlformats.org/drawingml/2006/main" prst="roundRect">
            <a:avLst>
              <a:gd name="adj" fmla="val 2062"/>
            </a:avLst>
          </a:prstGeom>
          <a:solidFill xmlns:a="http://schemas.openxmlformats.org/drawingml/2006/main">
            <a:srgbClr val="050820"/>
          </a:solidFill>
          <a:ln xmlns:a="http://schemas.openxmlformats.org/drawingml/2006/main" w="9525">
            <a:solidFill>
              <a:srgbClr val="23305F"/>
            </a:solidFill>
            <a:prstDash val="solid"/>
          </a:ln>
        </p:spPr>
        <p:txBody xmlns:a="http://schemas.openxmlformats.org/drawingml/2006/main">
          <a:bodyPr/>
          <a:p/>
        </p:txBody>
      </p:sp>
      <p:sp>
        <p:nvSpPr>
          <p:cNvPr id="21" name="">
            <a:extLst xmlns:a="http://schemas.openxmlformats.org/drawingml/2006/main">
              <a:ext uri="{FF2B5EF4-FFF2-40B4-BE49-F238E27FC236}">
                <a16:creationId xmlns:a16="http://schemas.microsoft.com/office/drawing/2014/main" id="{302A2908-30E3-4EC6-AA4B-E8CBB16A7BF4}"/>
              </a:ext>
            </a:extLst>
          </p:cNvPr>
          <p:cNvSpPr>
            <a:spLocks xmlns:a="http://schemas.openxmlformats.org/drawingml/2006/main" noGrp="1"/>
          </p:cNvSpPr>
          <p:nvPr/>
        </p:nvSpPr>
        <p:spPr>
          <a:xfrm xmlns:a="http://schemas.openxmlformats.org/drawingml/2006/main">
            <a:off x="7753350" y="7010400"/>
            <a:ext cx="9391650" cy="133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75" b="1">
                <a:solidFill>
                  <a:srgbClr val="6A7296"/>
                </a:solidFill>
              </a:defRPr>
            </a:pPr>
            <a:r>
              <a:rPr sz="975" b="1">
                <a:solidFill>
                  <a:srgbClr val="6A7296"/>
                </a:solidFill>
              </a:rPr>
              <a:t>MEDIA UNCHANGED</a:t>
            </a:r>
          </a:p>
        </p:txBody>
      </p:sp>
      <p:sp>
        <p:nvSpPr>
          <p:cNvPr id="22" name="">
            <a:extLst xmlns:a="http://schemas.openxmlformats.org/drawingml/2006/main">
              <a:ext uri="{FF2B5EF4-FFF2-40B4-BE49-F238E27FC236}">
                <a16:creationId xmlns:a16="http://schemas.microsoft.com/office/drawing/2014/main" id="{A4F2B965-A697-4B94-867B-E54D7D9E64E9}"/>
              </a:ext>
            </a:extLst>
          </p:cNvPr>
          <p:cNvSpPr>
            <a:spLocks xmlns:a="http://schemas.openxmlformats.org/drawingml/2006/main" noGrp="1"/>
          </p:cNvSpPr>
          <p:nvPr/>
        </p:nvSpPr>
        <p:spPr>
          <a:xfrm xmlns:a="http://schemas.openxmlformats.org/drawingml/2006/main">
            <a:off x="7753350" y="7219950"/>
            <a:ext cx="9391650" cy="2476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950">
                <a:solidFill>
                  <a:srgbClr val="A4ACCB"/>
                </a:solidFill>
              </a:defRPr>
            </a:pPr>
            <a:r>
              <a:rPr sz="1950">
                <a:solidFill>
                  <a:srgbClr val="A4ACCB"/>
                </a:solidFill>
              </a:rPr>
              <a:t>NVMe | HDD | object | tape | existing network</a:t>
            </a:r>
          </a:p>
        </p:txBody>
      </p:sp>
      <p:sp>
        <p:nvSpPr>
          <p:cNvPr id="23" name="">
            <a:extLst xmlns:a="http://schemas.openxmlformats.org/drawingml/2006/main">
              <a:ext uri="{FF2B5EF4-FFF2-40B4-BE49-F238E27FC236}">
                <a16:creationId xmlns:a16="http://schemas.microsoft.com/office/drawing/2014/main" id="{28A41043-E703-48F8-9C13-519ECCD6F104}"/>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1545303292"/>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 name="canvas">
            <a:extLst xmlns:a="http://schemas.openxmlformats.org/drawingml/2006/main">
              <a:ext uri="{FF2B5EF4-FFF2-40B4-BE49-F238E27FC236}">
                <a16:creationId xmlns:a16="http://schemas.microsoft.com/office/drawing/2014/main" id="{36A17F07-1967-4D22-9096-B8AE1EBEACF5}"/>
              </a:ext>
            </a:extLst>
          </p:cNvPr>
          <p:cNvSpPr>
            <a:spLocks xmlns:a="http://schemas.openxmlformats.org/drawingml/2006/main" noGrp="1"/>
          </p:cNvSpPr>
          <p:nvPr/>
        </p:nvSpPr>
        <p:spPr>
          <a:xfrm xmlns:a="http://schemas.openxmlformats.org/drawingml/2006/main">
            <a:off x="0" y="0"/>
            <a:ext cx="18288000" cy="10287000"/>
          </a:xfrm>
          <a:prstGeom xmlns:a="http://schemas.openxmlformats.org/drawingml/2006/main" prst="rect">
            <a:avLst/>
          </a:prstGeom>
          <a:solidFill xmlns:a="http://schemas.openxmlformats.org/drawingml/2006/main">
            <a:srgbClr val="050820"/>
          </a:solidFill>
          <a:ln xmlns:a="http://schemas.openxmlformats.org/drawingml/2006/main" w="0">
            <a:solidFill>
              <a:srgbClr val="050820"/>
            </a:solidFill>
            <a:prstDash val="solid"/>
          </a:ln>
        </p:spPr>
        <p:txBody xmlns:a="http://schemas.openxmlformats.org/drawingml/2006/main">
          <a:bodyPr/>
          <a:p/>
        </p:txBody>
      </p:sp>
      <p:sp>
        <p:nvSpPr>
          <p:cNvPr id="2" name="">
            <a:extLst xmlns:a="http://schemas.openxmlformats.org/drawingml/2006/main">
              <a:ext uri="{FF2B5EF4-FFF2-40B4-BE49-F238E27FC236}">
                <a16:creationId xmlns:a16="http://schemas.microsoft.com/office/drawing/2014/main" id="{473A4A20-B3AB-4A6C-85C9-AF627DC17251}"/>
              </a:ext>
            </a:extLst>
          </p:cNvPr>
          <p:cNvSpPr>
            <a:spLocks xmlns:a="http://schemas.openxmlformats.org/drawingml/2006/main" noGrp="1"/>
          </p:cNvSpPr>
          <p:nvPr/>
        </p:nvSpPr>
        <p:spPr>
          <a:xfrm xmlns:a="http://schemas.openxmlformats.org/drawingml/2006/main">
            <a:off x="876300" y="647700"/>
            <a:ext cx="16535400" cy="1524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125" b="1">
                <a:solidFill>
                  <a:srgbClr val="4A9EFF"/>
                </a:solidFill>
              </a:defRPr>
            </a:pPr>
            <a:r>
              <a:rPr sz="1125" b="1">
                <a:solidFill>
                  <a:srgbClr val="4A9EFF"/>
                </a:solidFill>
              </a:rPr>
              <a:t>08 | RUN ON WHAT YOU'VE GOT</a:t>
            </a:r>
          </a:p>
        </p:txBody>
      </p:sp>
      <p:sp>
        <p:nvSpPr>
          <p:cNvPr id="3" name="">
            <a:extLst xmlns:a="http://schemas.openxmlformats.org/drawingml/2006/main">
              <a:ext uri="{FF2B5EF4-FFF2-40B4-BE49-F238E27FC236}">
                <a16:creationId xmlns:a16="http://schemas.microsoft.com/office/drawing/2014/main" id="{079AD06C-CD96-43A7-B57B-57FFBFBB5088}"/>
              </a:ext>
            </a:extLst>
          </p:cNvPr>
          <p:cNvSpPr>
            <a:spLocks xmlns:a="http://schemas.openxmlformats.org/drawingml/2006/main" noGrp="1"/>
          </p:cNvSpPr>
          <p:nvPr/>
        </p:nvSpPr>
        <p:spPr>
          <a:xfrm xmlns:a="http://schemas.openxmlformats.org/drawingml/2006/main">
            <a:off x="876300" y="971550"/>
            <a:ext cx="1447800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FFFF"/>
                </a:solidFill>
              </a:defRPr>
            </a:pPr>
            <a:r>
              <a:rPr sz="4650" b="1">
                <a:solidFill>
                  <a:srgbClr val="FFFFFF"/>
                </a:solidFill>
              </a:rPr>
              <a:t>Use the servers you already own. Skip the GPU bill.</a:t>
            </a:r>
          </a:p>
        </p:txBody>
      </p:sp>
      <p:sp>
        <p:nvSpPr>
          <p:cNvPr id="4" name="">
            <a:extLst xmlns:a="http://schemas.openxmlformats.org/drawingml/2006/main">
              <a:ext uri="{FF2B5EF4-FFF2-40B4-BE49-F238E27FC236}">
                <a16:creationId xmlns:a16="http://schemas.microsoft.com/office/drawing/2014/main" id="{0759CC61-C20D-4A79-8149-63FAEE211611}"/>
              </a:ext>
            </a:extLst>
          </p:cNvPr>
          <p:cNvSpPr>
            <a:spLocks xmlns:a="http://schemas.openxmlformats.org/drawingml/2006/main" noGrp="1"/>
          </p:cNvSpPr>
          <p:nvPr/>
        </p:nvSpPr>
        <p:spPr>
          <a:xfrm xmlns:a="http://schemas.openxmlformats.org/drawingml/2006/main">
            <a:off x="876300" y="1733550"/>
            <a:ext cx="11239500" cy="5143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025">
                <a:solidFill>
                  <a:srgbClr val="A4ACCB"/>
                </a:solidFill>
              </a:defRPr>
            </a:pPr>
            <a:r>
              <a:rPr sz="2025">
                <a:solidFill>
                  <a:srgbClr val="A4ACCB"/>
                </a:solidFill>
              </a:rPr>
              <a:t>Most AI infrastructure asks you to throw out what you have and buy what's new. Jam doesn't. It runs on your existing fleet and routes most inference to the CPUs you already paid for.</a:t>
            </a:r>
          </a:p>
        </p:txBody>
      </p:sp>
      <p:sp>
        <p:nvSpPr>
          <p:cNvPr id="5" name="">
            <a:extLst xmlns:a="http://schemas.openxmlformats.org/drawingml/2006/main">
              <a:ext uri="{FF2B5EF4-FFF2-40B4-BE49-F238E27FC236}">
                <a16:creationId xmlns:a16="http://schemas.microsoft.com/office/drawing/2014/main" id="{5399082B-B453-461D-8D16-04C5133502CE}"/>
              </a:ext>
            </a:extLst>
          </p:cNvPr>
          <p:cNvSpPr>
            <a:spLocks xmlns:a="http://schemas.openxmlformats.org/drawingml/2006/main" noGrp="1"/>
          </p:cNvSpPr>
          <p:nvPr/>
        </p:nvSpPr>
        <p:spPr>
          <a:xfrm xmlns:a="http://schemas.openxmlformats.org/drawingml/2006/main">
            <a:off x="876300" y="4324350"/>
            <a:ext cx="523875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4A9EFF"/>
                </a:solidFill>
              </a:defRPr>
            </a:pPr>
            <a:r>
              <a:rPr sz="4650" b="1">
                <a:solidFill>
                  <a:srgbClr val="4A9EFF"/>
                </a:solidFill>
              </a:rPr>
              <a:t>0 GPUs</a:t>
            </a:r>
          </a:p>
        </p:txBody>
      </p:sp>
      <p:sp>
        <p:nvSpPr>
          <p:cNvPr id="6" name="">
            <a:extLst xmlns:a="http://schemas.openxmlformats.org/drawingml/2006/main">
              <a:ext uri="{FF2B5EF4-FFF2-40B4-BE49-F238E27FC236}">
                <a16:creationId xmlns:a16="http://schemas.microsoft.com/office/drawing/2014/main" id="{B63BCDDE-97FF-49C7-910D-B2C883135B70}"/>
              </a:ext>
            </a:extLst>
          </p:cNvPr>
          <p:cNvSpPr>
            <a:spLocks xmlns:a="http://schemas.openxmlformats.org/drawingml/2006/main" noGrp="1"/>
          </p:cNvSpPr>
          <p:nvPr/>
        </p:nvSpPr>
        <p:spPr>
          <a:xfrm xmlns:a="http://schemas.openxmlformats.org/drawingml/2006/main">
            <a:off x="876300" y="5086350"/>
            <a:ext cx="523875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for sub-frontier inference</a:t>
            </a:r>
          </a:p>
        </p:txBody>
      </p:sp>
      <p:sp>
        <p:nvSpPr>
          <p:cNvPr id="7" name="">
            <a:extLst xmlns:a="http://schemas.openxmlformats.org/drawingml/2006/main">
              <a:ext uri="{FF2B5EF4-FFF2-40B4-BE49-F238E27FC236}">
                <a16:creationId xmlns:a16="http://schemas.microsoft.com/office/drawing/2014/main" id="{A7723365-13EA-4C33-9661-1254CCF51A31}"/>
              </a:ext>
            </a:extLst>
          </p:cNvPr>
          <p:cNvSpPr>
            <a:spLocks xmlns:a="http://schemas.openxmlformats.org/drawingml/2006/main" noGrp="1"/>
          </p:cNvSpPr>
          <p:nvPr/>
        </p:nvSpPr>
        <p:spPr>
          <a:xfrm xmlns:a="http://schemas.openxmlformats.org/drawingml/2006/main">
            <a:off x="876300" y="5524500"/>
            <a:ext cx="5238750" cy="876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Jam's CPU-sufficient inference path replaces L40S / A100 tiers for the AI workloads most enterprises actually run. Frontier-scale training still uses GPUs - everything else doesn't.</a:t>
            </a:r>
          </a:p>
        </p:txBody>
      </p:sp>
      <p:sp>
        <p:nvSpPr>
          <p:cNvPr id="8" name="">
            <a:extLst xmlns:a="http://schemas.openxmlformats.org/drawingml/2006/main">
              <a:ext uri="{FF2B5EF4-FFF2-40B4-BE49-F238E27FC236}">
                <a16:creationId xmlns:a16="http://schemas.microsoft.com/office/drawing/2014/main" id="{FD91543C-5A67-439B-B9C4-99D62D5F99A5}"/>
              </a:ext>
            </a:extLst>
          </p:cNvPr>
          <p:cNvSpPr>
            <a:spLocks xmlns:a="http://schemas.openxmlformats.org/drawingml/2006/main" noGrp="1"/>
          </p:cNvSpPr>
          <p:nvPr/>
        </p:nvSpPr>
        <p:spPr>
          <a:xfrm xmlns:a="http://schemas.openxmlformats.org/drawingml/2006/main">
            <a:off x="6515100" y="4324350"/>
            <a:ext cx="523875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00D4AA"/>
                </a:solidFill>
              </a:defRPr>
            </a:pPr>
            <a:r>
              <a:rPr sz="4650" b="1">
                <a:solidFill>
                  <a:srgbClr val="00D4AA"/>
                </a:solidFill>
              </a:rPr>
              <a:t>5+ years</a:t>
            </a:r>
          </a:p>
        </p:txBody>
      </p:sp>
      <p:sp>
        <p:nvSpPr>
          <p:cNvPr id="9" name="">
            <a:extLst xmlns:a="http://schemas.openxmlformats.org/drawingml/2006/main">
              <a:ext uri="{FF2B5EF4-FFF2-40B4-BE49-F238E27FC236}">
                <a16:creationId xmlns:a16="http://schemas.microsoft.com/office/drawing/2014/main" id="{AC40D1AA-35E6-4C7F-8F15-966D12FEBD53}"/>
              </a:ext>
            </a:extLst>
          </p:cNvPr>
          <p:cNvSpPr>
            <a:spLocks xmlns:a="http://schemas.openxmlformats.org/drawingml/2006/main" noGrp="1"/>
          </p:cNvSpPr>
          <p:nvPr/>
        </p:nvSpPr>
        <p:spPr>
          <a:xfrm xmlns:a="http://schemas.openxmlformats.org/drawingml/2006/main">
            <a:off x="6515100" y="5086350"/>
            <a:ext cx="523875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of legacy server life unlocked</a:t>
            </a:r>
          </a:p>
        </p:txBody>
      </p:sp>
      <p:sp>
        <p:nvSpPr>
          <p:cNvPr id="10" name="">
            <a:extLst xmlns:a="http://schemas.openxmlformats.org/drawingml/2006/main">
              <a:ext uri="{FF2B5EF4-FFF2-40B4-BE49-F238E27FC236}">
                <a16:creationId xmlns:a16="http://schemas.microsoft.com/office/drawing/2014/main" id="{28DD3289-3D63-4755-8804-EE0448F4301F}"/>
              </a:ext>
            </a:extLst>
          </p:cNvPr>
          <p:cNvSpPr>
            <a:spLocks xmlns:a="http://schemas.openxmlformats.org/drawingml/2006/main" noGrp="1"/>
          </p:cNvSpPr>
          <p:nvPr/>
        </p:nvSpPr>
        <p:spPr>
          <a:xfrm xmlns:a="http://schemas.openxmlformats.org/drawingml/2006/main">
            <a:off x="6515100" y="5524500"/>
            <a:ext cx="5238750" cy="876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Commodity x86 / ARM servers - including the 5-7 year old fleet planned for retirement - run Jam without firmware changes. Refresh on your timeline, not a vendor's.</a:t>
            </a:r>
          </a:p>
        </p:txBody>
      </p:sp>
      <p:sp>
        <p:nvSpPr>
          <p:cNvPr id="11" name="">
            <a:extLst xmlns:a="http://schemas.openxmlformats.org/drawingml/2006/main">
              <a:ext uri="{FF2B5EF4-FFF2-40B4-BE49-F238E27FC236}">
                <a16:creationId xmlns:a16="http://schemas.microsoft.com/office/drawing/2014/main" id="{FA5CA8AB-0A29-41FD-AEEB-2A7E1A219B19}"/>
              </a:ext>
            </a:extLst>
          </p:cNvPr>
          <p:cNvSpPr>
            <a:spLocks xmlns:a="http://schemas.openxmlformats.org/drawingml/2006/main" noGrp="1"/>
          </p:cNvSpPr>
          <p:nvPr/>
        </p:nvSpPr>
        <p:spPr>
          <a:xfrm xmlns:a="http://schemas.openxmlformats.org/drawingml/2006/main">
            <a:off x="12172950" y="4438650"/>
            <a:ext cx="5238750" cy="5905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4650" b="1">
                <a:solidFill>
                  <a:srgbClr val="FFB547"/>
                </a:solidFill>
              </a:defRPr>
            </a:pPr>
            <a:r>
              <a:rPr sz="4650" b="1">
                <a:solidFill>
                  <a:srgbClr val="FFB547"/>
                </a:solidFill>
              </a:rPr>
              <a:t>0 forklifts</a:t>
            </a:r>
          </a:p>
        </p:txBody>
      </p:sp>
      <p:sp>
        <p:nvSpPr>
          <p:cNvPr id="12" name="">
            <a:extLst xmlns:a="http://schemas.openxmlformats.org/drawingml/2006/main">
              <a:ext uri="{FF2B5EF4-FFF2-40B4-BE49-F238E27FC236}">
                <a16:creationId xmlns:a16="http://schemas.microsoft.com/office/drawing/2014/main" id="{72C90B22-2A6E-4F9B-A4D3-96C5A21A2817}"/>
              </a:ext>
            </a:extLst>
          </p:cNvPr>
          <p:cNvSpPr>
            <a:spLocks xmlns:a="http://schemas.openxmlformats.org/drawingml/2006/main" noGrp="1"/>
          </p:cNvSpPr>
          <p:nvPr/>
        </p:nvSpPr>
        <p:spPr>
          <a:xfrm xmlns:a="http://schemas.openxmlformats.org/drawingml/2006/main">
            <a:off x="12172950" y="5200650"/>
            <a:ext cx="5238750" cy="2667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2100" b="1">
                <a:solidFill>
                  <a:srgbClr val="FFFFFF"/>
                </a:solidFill>
              </a:defRPr>
            </a:pPr>
            <a:r>
              <a:rPr sz="2100" b="1">
                <a:solidFill>
                  <a:srgbClr val="FFFFFF"/>
                </a:solidFill>
              </a:rPr>
              <a:t>no media or driver changes</a:t>
            </a:r>
          </a:p>
        </p:txBody>
      </p:sp>
      <p:sp>
        <p:nvSpPr>
          <p:cNvPr id="13" name="">
            <a:extLst xmlns:a="http://schemas.openxmlformats.org/drawingml/2006/main">
              <a:ext uri="{FF2B5EF4-FFF2-40B4-BE49-F238E27FC236}">
                <a16:creationId xmlns:a16="http://schemas.microsoft.com/office/drawing/2014/main" id="{C068257B-98DB-445B-A86A-CF9D4DFD25D4}"/>
              </a:ext>
            </a:extLst>
          </p:cNvPr>
          <p:cNvSpPr>
            <a:spLocks xmlns:a="http://schemas.openxmlformats.org/drawingml/2006/main" noGrp="1"/>
          </p:cNvSpPr>
          <p:nvPr/>
        </p:nvSpPr>
        <p:spPr>
          <a:xfrm xmlns:a="http://schemas.openxmlformats.org/drawingml/2006/main">
            <a:off x="12172950" y="5638800"/>
            <a:ext cx="5238750" cy="6667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725">
                <a:solidFill>
                  <a:srgbClr val="A4ACCB"/>
                </a:solidFill>
              </a:defRPr>
            </a:pPr>
            <a:r>
              <a:rPr sz="1725">
                <a:solidFill>
                  <a:srgbClr val="A4ACCB"/>
                </a:solidFill>
              </a:rPr>
              <a:t>Your storage media, network gear, and apps stay unchanged. Jam drops in at rack level over an existing facility in 16 weeks, not 16 months.</a:t>
            </a:r>
          </a:p>
        </p:txBody>
      </p:sp>
      <p:sp>
        <p:nvSpPr>
          <p:cNvPr id="14" name="cfo-translation">
            <a:extLst xmlns:a="http://schemas.openxmlformats.org/drawingml/2006/main">
              <a:ext uri="{FF2B5EF4-FFF2-40B4-BE49-F238E27FC236}">
                <a16:creationId xmlns:a16="http://schemas.microsoft.com/office/drawing/2014/main" id="{79F55164-7B36-4CB7-928F-C85DD8009397}"/>
              </a:ext>
            </a:extLst>
          </p:cNvPr>
          <p:cNvSpPr>
            <a:spLocks xmlns:a="http://schemas.openxmlformats.org/drawingml/2006/main" noGrp="1"/>
          </p:cNvSpPr>
          <p:nvPr/>
        </p:nvSpPr>
        <p:spPr>
          <a:xfrm xmlns:a="http://schemas.openxmlformats.org/drawingml/2006/main">
            <a:off x="876300" y="8477250"/>
            <a:ext cx="16535400" cy="857250"/>
          </a:xfrm>
          <a:prstGeom xmlns:a="http://schemas.openxmlformats.org/drawingml/2006/main" prst="roundRect">
            <a:avLst>
              <a:gd name="adj" fmla="val 2222"/>
            </a:avLst>
          </a:prstGeom>
          <a:solidFill xmlns:a="http://schemas.openxmlformats.org/drawingml/2006/main">
            <a:srgbClr val="050820"/>
          </a:solidFill>
          <a:ln xmlns:a="http://schemas.openxmlformats.org/drawingml/2006/main" w="9525">
            <a:solidFill>
              <a:srgbClr val="FFB547"/>
            </a:solidFill>
            <a:prstDash val="solid"/>
          </a:ln>
        </p:spPr>
        <p:txBody xmlns:a="http://schemas.openxmlformats.org/drawingml/2006/main">
          <a:bodyPr/>
          <a:p/>
        </p:txBody>
      </p:sp>
      <p:sp>
        <p:nvSpPr>
          <p:cNvPr id="15" name="">
            <a:extLst xmlns:a="http://schemas.openxmlformats.org/drawingml/2006/main">
              <a:ext uri="{FF2B5EF4-FFF2-40B4-BE49-F238E27FC236}">
                <a16:creationId xmlns:a16="http://schemas.microsoft.com/office/drawing/2014/main" id="{4B2DFF46-7078-4600-B9C7-D22040CE7F36}"/>
              </a:ext>
            </a:extLst>
          </p:cNvPr>
          <p:cNvSpPr>
            <a:spLocks xmlns:a="http://schemas.openxmlformats.org/drawingml/2006/main" noGrp="1"/>
          </p:cNvSpPr>
          <p:nvPr/>
        </p:nvSpPr>
        <p:spPr>
          <a:xfrm xmlns:a="http://schemas.openxmlformats.org/drawingml/2006/main">
            <a:off x="1123950" y="8667750"/>
            <a:ext cx="16040100" cy="47625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1875" i="1">
                <a:solidFill>
                  <a:srgbClr val="FFFFFF"/>
                </a:solidFill>
              </a:defRPr>
            </a:pPr>
            <a:r>
              <a:rPr sz="1875" i="1">
                <a:solidFill>
                  <a:srgbClr val="FFFFFF"/>
                </a:solidFill>
              </a:rPr>
              <a:t>Translation for a CFO: the server depreciation schedule that's been keeping your CIO up at night just got 3-5 years of headroom. The GPU procurement queue you joined 18 months ago is now optional.</a:t>
            </a:r>
          </a:p>
        </p:txBody>
      </p:sp>
      <p:sp>
        <p:nvSpPr>
          <p:cNvPr id="16" name="">
            <a:extLst xmlns:a="http://schemas.openxmlformats.org/drawingml/2006/main">
              <a:ext uri="{FF2B5EF4-FFF2-40B4-BE49-F238E27FC236}">
                <a16:creationId xmlns:a16="http://schemas.microsoft.com/office/drawing/2014/main" id="{A1D9488E-35C8-46FA-9FA1-90A2990D05B9}"/>
              </a:ext>
            </a:extLst>
          </p:cNvPr>
          <p:cNvSpPr>
            <a:spLocks xmlns:a="http://schemas.openxmlformats.org/drawingml/2006/main" noGrp="1"/>
          </p:cNvSpPr>
          <p:nvPr/>
        </p:nvSpPr>
        <p:spPr>
          <a:xfrm xmlns:a="http://schemas.openxmlformats.org/drawingml/2006/main">
            <a:off x="876300" y="9525000"/>
            <a:ext cx="16535400" cy="114300"/>
          </a:xfrm>
          <a:prstGeom xmlns:a="http://schemas.openxmlformats.org/drawingml/2006/main" prst="rect">
            <a:avLst/>
          </a:prstGeom>
        </p:spPr>
        <p:txBody>
          <a:bodyPr xmlns:a="http://schemas.openxmlformats.org/drawingml/2006/main" lIns="0" tIns="0" rIns="0" bIns="0"/>
          <a:lstStyle xmlns:a="http://schemas.openxmlformats.org/drawingml/2006/main"/>
          <a:p xmlns:a="http://schemas.openxmlformats.org/drawingml/2006/main">
            <a:pPr>
              <a:defRPr sz="900">
                <a:solidFill>
                  <a:srgbClr val="4E587D"/>
                </a:solidFill>
              </a:defRPr>
            </a:pPr>
            <a:r>
              <a:rPr sz="900">
                <a:solidFill>
                  <a:srgbClr val="4E587D"/>
                </a:solidFill>
              </a:rPr>
              <a:t>Cithorum | Jam today, Knowledge Graph tomorrow | Confidential | May 2026</a:t>
            </a:r>
          </a:p>
        </p:txBody>
      </p:sp>
    </p:spTree>
    <p:extLst>
      <p:ext uri="{BB962C8B-B14F-4D97-AF65-F5344CB8AC3E}">
        <p14:creationId xmlns:p14="http://schemas.microsoft.com/office/powerpoint/2010/main" val="652579117"/>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solidFill>
          <a:schemeClr val="dk1"/>
        </a:solidFill>
        <a:solidFill>
          <a:schemeClr val="accent1"/>
        </a:soli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2026-04-25T14:28:28.8710000Z</dcterms:created>
  <dcterms:modified xsi:type="dcterms:W3CDTF">2026-04-25T14:28:28.8710000Z</dcterms:modified>
</coreProperties>
</file>