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4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20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20" Type="http://schemas.openxmlformats.org/officeDocument/2006/relationships/slide" Target="slides/slide14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508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FFB547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502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FUTURES  -  WARM INVESTOR OVERVIEW  -  MAY 2026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640080" y="1280160"/>
            <a:ext cx="10515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live 1 PB Indian sovereign cloud,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640080" y="2057400"/>
            <a:ext cx="10515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compressed at the data plane.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640080" y="3108960"/>
            <a:ext cx="10515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800"/>
              </a:lnSpc>
              <a:buNone/>
            </a:pPr>
            <a:r>
              <a:rPr lang="en-US" sz="1700" dirty="0">
                <a:solidFill>
                  <a:srgbClr val="E6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compounding products on one substrate. Jam - a software data plane that compresses enterprise data 3-8x end-to-end on production workloads, up to 100x on backup. Knowledge Graph - an operating graph that runs on Jam telemetry, starting with Data-Centre Ops.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640080" y="4663440"/>
            <a:ext cx="2606040" cy="1371600"/>
          </a:xfrm>
          <a:prstGeom prst="rect">
            <a:avLst/>
          </a:prstGeom>
          <a:solidFill>
            <a:srgbClr val="0E1430"/>
          </a:solidFill>
          <a:ln w="19050">
            <a:solidFill>
              <a:srgbClr val="FFB54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4828032"/>
            <a:ext cx="2423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PB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731520" y="5504688"/>
            <a:ext cx="2423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pod  -  accepting tenders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383280" y="4663440"/>
            <a:ext cx="2606040" cy="1371600"/>
          </a:xfrm>
          <a:prstGeom prst="rect">
            <a:avLst/>
          </a:prstGeom>
          <a:solidFill>
            <a:srgbClr val="0E1430"/>
          </a:solidFill>
          <a:ln w="19050">
            <a:solidFill>
              <a:srgbClr val="00D4A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74720" y="4828032"/>
            <a:ext cx="2423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$7K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3474720" y="5504688"/>
            <a:ext cx="2423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MRR - M2M TechConnect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126480" y="4663440"/>
            <a:ext cx="2606040" cy="1371600"/>
          </a:xfrm>
          <a:prstGeom prst="rect">
            <a:avLst/>
          </a:prstGeom>
          <a:solidFill>
            <a:srgbClr val="0E1430"/>
          </a:solidFill>
          <a:ln w="19050">
            <a:solidFill>
              <a:srgbClr val="4A9E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217920" y="4828032"/>
            <a:ext cx="2423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7.85x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6217920" y="5504688"/>
            <a:ext cx="2423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Jam + ZSTD live test (Apr 2026)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8869680" y="4663440"/>
            <a:ext cx="2606040" cy="1371600"/>
          </a:xfrm>
          <a:prstGeom prst="rect">
            <a:avLst/>
          </a:prstGeom>
          <a:solidFill>
            <a:srgbClr val="0E1430"/>
          </a:solidFill>
          <a:ln w="19050">
            <a:solidFill>
              <a:srgbClr val="FF7A59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961120" y="4828032"/>
            <a:ext cx="2423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7A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GPU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8961120" y="5504688"/>
            <a:ext cx="2423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Jam data plane is GPU-free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40080" y="6172200"/>
            <a:ext cx="109728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operates as a brand across three legal entities - European parent (Jam IP), Cithorum (India) (Udyam-MSE; 1 PB pod), and Cithorum (Canada) (M2M MRR + NVIDIA / NATO / T-Mobile / SwissVault relationships).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 -  THE INDIA ROUTE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86868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BIRAC, Karnataka, NIC tenders, Udyam-MSE, captive solar.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10972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4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Indian sovereign-cloud and AMR build-outs are tender-led. Cithorum (India) is Udyam-MSE registered - EMD exemption applies. The tender finances the build, not the other way around.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" y="2468880"/>
            <a:ext cx="3520440" cy="1691640"/>
          </a:xfrm>
          <a:prstGeom prst="rect">
            <a:avLst/>
          </a:prstGeom>
          <a:solidFill>
            <a:srgbClr val="F4F6FB"/>
          </a:solidFill>
          <a:ln w="6350">
            <a:solidFill>
              <a:srgbClr val="E2E6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40080" y="2468880"/>
            <a:ext cx="73152" cy="1691640"/>
          </a:xfrm>
          <a:prstGeom prst="rect">
            <a:avLst/>
          </a:prstGeom>
          <a:solidFill>
            <a:srgbClr val="FFB547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260604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BIRAC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868680" y="2971800"/>
            <a:ext cx="3200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15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AMR programme - INR 21.82 Cr grant application; CRE-Kp novel-mechanism detection. Suraj S Naik as programme lead with Chirag Labs.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434840" y="2468880"/>
            <a:ext cx="3520440" cy="1691640"/>
          </a:xfrm>
          <a:prstGeom prst="rect">
            <a:avLst/>
          </a:prstGeom>
          <a:solidFill>
            <a:srgbClr val="F4F6FB"/>
          </a:solidFill>
          <a:ln w="6350">
            <a:solidFill>
              <a:srgbClr val="E2E6F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434840" y="2468880"/>
            <a:ext cx="73152" cy="1691640"/>
          </a:xfrm>
          <a:prstGeom prst="rect">
            <a:avLst/>
          </a:prstGeom>
          <a:solidFill>
            <a:srgbClr val="FFB547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663440" y="260604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KARNATAKA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663440" y="2971800"/>
            <a:ext cx="3200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15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1,000 MW state programme; Hyderabad pod sourcing; Bengaluru and surrounding hubs as immediate tender pipeline.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8229600" y="2468880"/>
            <a:ext cx="3520440" cy="1691640"/>
          </a:xfrm>
          <a:prstGeom prst="rect">
            <a:avLst/>
          </a:prstGeom>
          <a:solidFill>
            <a:srgbClr val="F4F6FB"/>
          </a:solidFill>
          <a:ln w="6350">
            <a:solidFill>
              <a:srgbClr val="E2E6F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8229600" y="2468880"/>
            <a:ext cx="73152" cy="1691640"/>
          </a:xfrm>
          <a:prstGeom prst="rect">
            <a:avLst/>
          </a:prstGeom>
          <a:solidFill>
            <a:srgbClr val="FFB547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458200" y="260604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NIC TENDERS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8458200" y="2971800"/>
            <a:ext cx="3200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15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(India) bids on e-procurement.gov.in / NIC. Tender wins underwrite the next pod.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640080" y="4343400"/>
            <a:ext cx="3520440" cy="1691640"/>
          </a:xfrm>
          <a:prstGeom prst="rect">
            <a:avLst/>
          </a:prstGeom>
          <a:solidFill>
            <a:srgbClr val="F4F6FB"/>
          </a:solidFill>
          <a:ln w="6350">
            <a:solidFill>
              <a:srgbClr val="E2E6F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40080" y="4343400"/>
            <a:ext cx="73152" cy="1691640"/>
          </a:xfrm>
          <a:prstGeom prst="rect">
            <a:avLst/>
          </a:prstGeom>
          <a:solidFill>
            <a:srgbClr val="FFB547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68680" y="448056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UDYAM-MSE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868680" y="4846320"/>
            <a:ext cx="3200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15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Indian entity is Udyam-MSE registered - Earnest Money Deposit exemption applies on government tenders.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4434840" y="4343400"/>
            <a:ext cx="3520440" cy="1691640"/>
          </a:xfrm>
          <a:prstGeom prst="rect">
            <a:avLst/>
          </a:prstGeom>
          <a:solidFill>
            <a:srgbClr val="F4F6FB"/>
          </a:solidFill>
          <a:ln w="6350">
            <a:solidFill>
              <a:srgbClr val="E2E6F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434840" y="4343400"/>
            <a:ext cx="73152" cy="1691640"/>
          </a:xfrm>
          <a:prstGeom prst="rect">
            <a:avLst/>
          </a:prstGeom>
          <a:solidFill>
            <a:srgbClr val="FFB547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663440" y="448056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CAPTIVE SOLAR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663440" y="4846320"/>
            <a:ext cx="3200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15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INR 2.35 / unit captive-solar PPA model materially lowers per-pod opex vs grid power.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8229600" y="4343400"/>
            <a:ext cx="3520440" cy="1691640"/>
          </a:xfrm>
          <a:prstGeom prst="rect">
            <a:avLst/>
          </a:prstGeom>
          <a:solidFill>
            <a:srgbClr val="F4F6FB"/>
          </a:solidFill>
          <a:ln w="6350">
            <a:solidFill>
              <a:srgbClr val="E2E6F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8229600" y="4343400"/>
            <a:ext cx="73152" cy="1691640"/>
          </a:xfrm>
          <a:prstGeom prst="rect">
            <a:avLst/>
          </a:prstGeom>
          <a:solidFill>
            <a:srgbClr val="FFB547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458200" y="448056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CANADA + EU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8458200" y="4846320"/>
            <a:ext cx="3200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15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Canadian entity owns customer relationships (M2M, NVIDIA, NATO, T-Mobile); European parent holds Jam IP.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 |  Jam today, Knowledge Graph tomorrow  |  Confidential  |  May 2026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508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 -  FOUNDERS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8686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founders. One substrate.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depth across data, compute, AI, and clinical operations. Architectural advisor: Dr. Baochun Li (University of Toronto).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" y="2286000"/>
            <a:ext cx="2606040" cy="3840480"/>
          </a:xfrm>
          <a:prstGeom prst="rect">
            <a:avLst/>
          </a:prstGeom>
          <a:solidFill>
            <a:srgbClr val="0E1430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554480" y="2514600"/>
            <a:ext cx="777240" cy="777240"/>
          </a:xfrm>
          <a:prstGeom prst="ellipse">
            <a:avLst/>
          </a:prstGeom>
          <a:solidFill>
            <a:srgbClr val="FFB547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554480" y="2587752"/>
            <a:ext cx="777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50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3383280"/>
            <a:ext cx="2331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300" kern="0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CEO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777240" y="3703320"/>
            <a:ext cx="2331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Nikos Argalias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822960" y="4297680"/>
            <a:ext cx="2240280" cy="1691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1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Original technology inventor of the Knowledge Graph. Ex-Head of Engineering at Linklaters.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474720" y="2286000"/>
            <a:ext cx="2606040" cy="3840480"/>
          </a:xfrm>
          <a:prstGeom prst="rect">
            <a:avLst/>
          </a:prstGeom>
          <a:solidFill>
            <a:srgbClr val="0E1430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389120" y="2514600"/>
            <a:ext cx="777240" cy="777240"/>
          </a:xfrm>
          <a:prstGeom prst="ellipse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389120" y="2587752"/>
            <a:ext cx="777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50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3611880" y="3383280"/>
            <a:ext cx="2331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3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CTO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3611880" y="3703320"/>
            <a:ext cx="2331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Spyros Argalias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3657600" y="4297680"/>
            <a:ext cx="2240280" cy="1691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1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Graph substrate and platform engineering. Systems architect.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309360" y="2286000"/>
            <a:ext cx="2606040" cy="3840480"/>
          </a:xfrm>
          <a:prstGeom prst="rect">
            <a:avLst/>
          </a:prstGeom>
          <a:solidFill>
            <a:srgbClr val="0E1430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7223760" y="2514600"/>
            <a:ext cx="777240" cy="777240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223760" y="2587752"/>
            <a:ext cx="777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50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LM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6446520" y="3383280"/>
            <a:ext cx="2331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300" kern="0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 of AI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446520" y="3703320"/>
            <a:ext cx="2331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Lucas Marsh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6492240" y="4297680"/>
            <a:ext cx="2240280" cy="1691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1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Jam protocol co-inventor. Foundation-model lead and benchmark work.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9144000" y="2286000"/>
            <a:ext cx="2606040" cy="3840480"/>
          </a:xfrm>
          <a:prstGeom prst="rect">
            <a:avLst/>
          </a:prstGeom>
          <a:solidFill>
            <a:srgbClr val="0E1430"/>
          </a:solidFill>
          <a:ln w="12700">
            <a:solidFill>
              <a:srgbClr val="FF7A59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0058400" y="2514600"/>
            <a:ext cx="777240" cy="777240"/>
          </a:xfrm>
          <a:prstGeom prst="ellipse">
            <a:avLst/>
          </a:prstGeom>
          <a:solidFill>
            <a:srgbClr val="FF7A59"/>
          </a:solidFill>
          <a:ln w="12700">
            <a:solidFill>
              <a:srgbClr val="FF7A59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0058400" y="2587752"/>
            <a:ext cx="777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50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</a:t>
            </a:r>
            <a:endParaRPr lang="en-US" sz="2200" dirty="0"/>
          </a:p>
        </p:txBody>
      </p:sp>
      <p:sp>
        <p:nvSpPr>
          <p:cNvPr id="26" name="Text 24"/>
          <p:cNvSpPr/>
          <p:nvPr/>
        </p:nvSpPr>
        <p:spPr>
          <a:xfrm>
            <a:off x="9281160" y="3383280"/>
            <a:ext cx="2331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0" kern="0" dirty="0">
                <a:solidFill>
                  <a:srgbClr val="FF7A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 of Government Procurement and Tender Relationships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9281160" y="3840480"/>
            <a:ext cx="2331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Suraj S Naik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9326880" y="4434840"/>
            <a:ext cx="2240280" cy="1691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1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Chirag Labs  -  India route  -  BIRAC AMR programme lead (CRE-Kp novel-mechanism detection)  -  INR 50L anchor commit.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 |  Jam today, Knowledge Graph tomorrow  |  Confidential  |  May 2026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 -  WHERE THE KG GOES NEXT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8686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core. Three more verticals.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60020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4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Once Data-Centre Ops KG is live, the same graph substrate extends into knowledge-dense industries. One vertical at a time, design-partner-led.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" y="2468880"/>
            <a:ext cx="3520440" cy="3657600"/>
          </a:xfrm>
          <a:prstGeom prst="rect">
            <a:avLst/>
          </a:prstGeom>
          <a:solidFill>
            <a:srgbClr val="F4F6FB"/>
          </a:solidFill>
          <a:ln w="6350">
            <a:solidFill>
              <a:srgbClr val="E2E6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40080" y="2468880"/>
            <a:ext cx="3520440" cy="109728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269748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WORKSPACE KG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868680" y="3063240"/>
            <a:ext cx="32004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commercial workspace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868680" y="4023360"/>
            <a:ext cx="320040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2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15+ tools per company, each with its own partial map of the business. The KG turns them into one memory layer.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434840" y="2468880"/>
            <a:ext cx="3520440" cy="3657600"/>
          </a:xfrm>
          <a:prstGeom prst="rect">
            <a:avLst/>
          </a:prstGeom>
          <a:solidFill>
            <a:srgbClr val="F4F6FB"/>
          </a:solidFill>
          <a:ln w="6350">
            <a:solidFill>
              <a:srgbClr val="E2E6F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434840" y="2468880"/>
            <a:ext cx="3520440" cy="109728"/>
          </a:xfrm>
          <a:prstGeom prst="rect">
            <a:avLst/>
          </a:prstGeom>
          <a:solidFill>
            <a:srgbClr val="FFB547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63440" y="269748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LAW KG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663440" y="3063240"/>
            <a:ext cx="32004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Matter memory at scale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4663440" y="4023360"/>
            <a:ext cx="320040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2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$1T services umbrella; AI penetration remains early. Matter history becomes structured workflow memory.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8229600" y="2468880"/>
            <a:ext cx="3520440" cy="3657600"/>
          </a:xfrm>
          <a:prstGeom prst="rect">
            <a:avLst/>
          </a:prstGeom>
          <a:solidFill>
            <a:srgbClr val="F4F6FB"/>
          </a:solidFill>
          <a:ln w="6350">
            <a:solidFill>
              <a:srgbClr val="E2E6F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229600" y="2468880"/>
            <a:ext cx="3520440" cy="109728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458200" y="269748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MEDICAL-SEQUENCING KG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8458200" y="3063240"/>
            <a:ext cx="32004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Genomics evidence loops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8458200" y="4023360"/>
            <a:ext cx="320040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2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Whole-genome sequencing is cheaper; interpretation stays expensive. SwissVault trial: 12% smaller FASTQ, 22-min alignment.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40080" y="62636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Sequencing reflects revenue-readiness, not TAM. Each vertical funds and enriches the next.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 |  Jam today, Knowledge Graph tomorrow  |  Confidential  |  May 2026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508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FFB547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 -  THE ASK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640080" y="8686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size, use of funds, milestones.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640080" y="1828800"/>
            <a:ext cx="3657600" cy="4206240"/>
          </a:xfrm>
          <a:prstGeom prst="rect">
            <a:avLst/>
          </a:prstGeom>
          <a:solidFill>
            <a:srgbClr val="23305F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68680" y="1965960"/>
            <a:ext cx="3291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868680" y="2331720"/>
            <a:ext cx="32918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GBP 120K / INR 1.5 Cr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868680" y="324612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Strata medical-v1 SAFE / pre-seed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868680" y="3703320"/>
            <a:ext cx="329184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200" dirty="0">
                <a:solidFill>
                  <a:srgbClr val="E6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Founder-controlled board.</a:t>
            </a:r>
            <a:endParaRPr lang="en-US" sz="1200" dirty="0"/>
          </a:p>
          <a:p>
            <a:pPr indent="0" marL="0">
              <a:lnSpc>
                <a:spcPts val="1900"/>
              </a:lnSpc>
              <a:buNone/>
            </a:pPr>
            <a:r>
              <a:rPr lang="en-US" sz="1200" dirty="0">
                <a:solidFill>
                  <a:srgbClr val="E6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investor director / observer at this stage.</a:t>
            </a:r>
            <a:endParaRPr lang="en-US" sz="1200" dirty="0"/>
          </a:p>
          <a:p>
            <a:pPr indent="0" marL="0">
              <a:lnSpc>
                <a:spcPts val="1900"/>
              </a:lnSpc>
              <a:buNone/>
            </a:pPr>
            <a:r>
              <a:rPr lang="en-US" sz="1200" dirty="0">
                <a:solidFill>
                  <a:srgbClr val="E6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Narrow consent + info rights only.</a:t>
            </a:r>
            <a:endParaRPr lang="en-US" sz="1200" dirty="0"/>
          </a:p>
          <a:p>
            <a:pPr indent="0" marL="0">
              <a:lnSpc>
                <a:spcPts val="1900"/>
              </a:lnSpc>
              <a:buNone/>
            </a:pPr>
            <a:endParaRPr lang="en-US" sz="1200" dirty="0"/>
          </a:p>
          <a:p>
            <a:pPr indent="0" marL="0">
              <a:lnSpc>
                <a:spcPts val="1900"/>
              </a:lnSpc>
              <a:buNone/>
            </a:pPr>
            <a:r>
              <a:rPr lang="en-US" sz="1200" dirty="0">
                <a:solidFill>
                  <a:srgbClr val="E6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Suraj S Naik anchor commit INR 50L confirmed.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434840" y="1828800"/>
            <a:ext cx="3657600" cy="4206240"/>
          </a:xfrm>
          <a:prstGeom prst="rect">
            <a:avLst/>
          </a:prstGeom>
          <a:solidFill>
            <a:srgbClr val="0E1430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663440" y="1965960"/>
            <a:ext cx="3291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OF FUNDS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663440" y="2468880"/>
            <a:ext cx="164592" cy="164592"/>
          </a:xfrm>
          <a:prstGeom prst="ellipse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937760" y="237744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 build-out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937760" y="2651760"/>
            <a:ext cx="3017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PB online; 2nd pod prepped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663440" y="3182112"/>
            <a:ext cx="164592" cy="164592"/>
          </a:xfrm>
          <a:prstGeom prst="ellipse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937760" y="3090672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ops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937760" y="3364992"/>
            <a:ext cx="3017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M2M expansion + 2 design-partner pilots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663440" y="3895344"/>
            <a:ext cx="164592" cy="164592"/>
          </a:xfrm>
          <a:prstGeom prst="ellipse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937760" y="3803904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KG (Ops first)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937760" y="4078224"/>
            <a:ext cx="3017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Data-Centre Ops KG to alpha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663440" y="4608576"/>
            <a:ext cx="164592" cy="164592"/>
          </a:xfrm>
          <a:prstGeom prst="ellipse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937760" y="4517136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BIRAC / tenders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937760" y="4791456"/>
            <a:ext cx="3017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Submission + EMD-exempt bidding capacity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663440" y="5321808"/>
            <a:ext cx="164592" cy="164592"/>
          </a:xfrm>
          <a:prstGeom prst="ellipse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937760" y="5230368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Runway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4937760" y="5504688"/>
            <a:ext cx="3017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12-month founder-led runway to Series-A trigger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8229600" y="1828800"/>
            <a:ext cx="3383280" cy="4206240"/>
          </a:xfrm>
          <a:prstGeom prst="rect">
            <a:avLst/>
          </a:prstGeom>
          <a:solidFill>
            <a:srgbClr val="0E1430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458200" y="196596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12-MONTH MILESTONES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8458200" y="2468880"/>
            <a:ext cx="164592" cy="164592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8732520" y="2377440"/>
            <a:ext cx="2788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E6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PB pod live  -  May 2026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8458200" y="3035808"/>
            <a:ext cx="164592" cy="164592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8732520" y="2944368"/>
            <a:ext cx="2788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E6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$25K MRR run-rate  -  Q3 2026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8458200" y="3602736"/>
            <a:ext cx="164592" cy="164592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732520" y="3511296"/>
            <a:ext cx="2788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E6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Data-Centre Ops KG alpha  -  Q4 2026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8458200" y="4169664"/>
            <a:ext cx="164592" cy="164592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8732520" y="4078224"/>
            <a:ext cx="2788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E6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BIRAC AMR programme award  -  H2 2026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8458200" y="4736592"/>
            <a:ext cx="164592" cy="164592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8732520" y="4645152"/>
            <a:ext cx="2788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E6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2nd pod prepped for tender win  -  Q1 2027</a:t>
            </a:r>
            <a:endParaRPr lang="en-US" sz="1200" dirty="0"/>
          </a:p>
        </p:txBody>
      </p:sp>
      <p:sp>
        <p:nvSpPr>
          <p:cNvPr id="39" name="Shape 37"/>
          <p:cNvSpPr/>
          <p:nvPr/>
        </p:nvSpPr>
        <p:spPr>
          <a:xfrm>
            <a:off x="8458200" y="5303520"/>
            <a:ext cx="164592" cy="164592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8732520" y="5212080"/>
            <a:ext cx="2788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E6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Series-A trigger metrics  -  Q2 2027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640080" y="6263640"/>
            <a:ext cx="109728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 -  Nikos Argalias, CEO  -  nik.argalias@gmail.com           Backup  -  Lucas Marsh, Head of AI           Science  -  Suraj S Naik, Head of Government Procurement and Tender Relationships</a:t>
            </a:r>
            <a:endParaRPr lang="en-US" sz="10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Valida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icker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 -  VALIDATION</a:t>
            </a:r>
            <a:endParaRPr lang="en-US" sz="1100" dirty="0"/>
          </a:p>
        </p:txBody>
      </p:sp>
      <p:sp>
        <p:nvSpPr>
          <p:cNvPr id="3" name="Title"/>
          <p:cNvSpPr/>
          <p:nvPr/>
        </p:nvSpPr>
        <p:spPr>
          <a:xfrm>
            <a:off x="640080" y="8686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we’ve already proved.</a:t>
            </a:r>
            <a:endParaRPr lang="en-US" sz="3200" dirty="0"/>
          </a:p>
        </p:txBody>
      </p:sp>
      <p:sp>
        <p:nvSpPr>
          <p:cNvPr id="4" name="Subtitle"/>
          <p:cNvSpPr/>
          <p:nvPr/>
        </p:nvSpPr>
        <p:spPr>
          <a:xfrm>
            <a:off x="640080" y="15544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Named partners and benchmarks. Verified  -  April 2026 source-truth register.</a:t>
            </a:r>
            <a:endParaRPr lang="en-US" sz="1400" dirty="0"/>
          </a:p>
        </p:txBody>
      </p:sp>
      <p:sp>
        <p:nvSpPr>
          <p:cNvPr id="5" name="Card r0c0"/>
          <p:cNvSpPr/>
          <p:nvPr/>
        </p:nvSpPr>
        <p:spPr>
          <a:xfrm>
            <a:off x="640080" y="2120000"/>
            <a:ext cx="3520440" cy="1320000"/>
          </a:xfrm>
          <a:prstGeom prst="rect">
            <a:avLst/>
          </a:prstGeom>
          <a:solidFill>
            <a:srgbClr val="F4F6FB"/>
          </a:solidFill>
          <a:ln w="6350">
            <a:solidFill>
              <a:srgbClr val="E2E6F0"/>
            </a:solidFill>
            <a:prstDash val="solid"/>
          </a:ln>
        </p:spPr>
      </p:sp>
      <p:sp>
        <p:nvSpPr>
          <p:cNvPr id="6" name="Stripe r0c0"/>
          <p:cNvSpPr/>
          <p:nvPr/>
        </p:nvSpPr>
        <p:spPr>
          <a:xfrm>
            <a:off x="640080" y="2120000"/>
            <a:ext cx="3520440" cy="90000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7" name="Chip r0c0"/>
          <p:cNvSpPr/>
          <p:nvPr/>
        </p:nvSpPr>
        <p:spPr>
          <a:xfrm>
            <a:off x="840080" y="2300000"/>
            <a:ext cx="520000" cy="520000"/>
          </a:xfrm>
          <a:prstGeom prst="ellipse">
            <a:avLst/>
          </a:prstGeom>
          <a:solidFill>
            <a:srgbClr val="0E1430"/>
          </a:solidFill>
          <a:ln>
            <a:noFill/>
          </a:ln>
        </p:spPr>
        <p:txBody>
          <a:bodyPr wrap="square" rtlCol="0" anchor="ctr" anchorCtr="1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M2</a:t>
            </a:r>
            <a:endParaRPr lang="en-US" sz="1100" dirty="0"/>
          </a:p>
        </p:txBody>
      </p:sp>
      <p:sp>
        <p:nvSpPr>
          <p:cNvPr id="8" name="Name r0c0"/>
          <p:cNvSpPr/>
          <p:nvPr/>
        </p:nvSpPr>
        <p:spPr>
          <a:xfrm>
            <a:off x="1490080" y="2320000"/>
            <a:ext cx="2470440" cy="26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M2M TechConnect</a:t>
            </a:r>
            <a:endParaRPr lang="en-US" sz="1500" dirty="0"/>
          </a:p>
        </p:txBody>
      </p:sp>
      <p:sp>
        <p:nvSpPr>
          <p:cNvPr id="9" name="Tag r0c0"/>
          <p:cNvSpPr/>
          <p:nvPr/>
        </p:nvSpPr>
        <p:spPr>
          <a:xfrm>
            <a:off x="1490080" y="2600000"/>
            <a:ext cx="2470440" cy="22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REVENUE</a:t>
            </a:r>
            <a:endParaRPr lang="en-US" sz="800" dirty="0"/>
          </a:p>
        </p:txBody>
      </p:sp>
      <p:sp>
        <p:nvSpPr>
          <p:cNvPr id="10" name="Desc r0c0"/>
          <p:cNvSpPr/>
          <p:nvPr/>
        </p:nvSpPr>
        <p:spPr>
          <a:xfrm>
            <a:off x="840080" y="2890000"/>
            <a:ext cx="3120440" cy="47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customer  -  $7K/mo MRR  -  Apr 2026 first invoice  -  Jam in production on M2M / IoT workloads</a:t>
            </a:r>
            <a:endParaRPr lang="en-US" sz="1000" dirty="0"/>
          </a:p>
        </p:txBody>
      </p:sp>
      <p:sp>
        <p:nvSpPr>
          <p:cNvPr id="11" name="Card r0c1"/>
          <p:cNvSpPr/>
          <p:nvPr/>
        </p:nvSpPr>
        <p:spPr>
          <a:xfrm>
            <a:off x="4394520" y="2120000"/>
            <a:ext cx="3520440" cy="1320000"/>
          </a:xfrm>
          <a:prstGeom prst="rect">
            <a:avLst/>
          </a:prstGeom>
          <a:solidFill>
            <a:srgbClr val="F4F6FB"/>
          </a:solidFill>
          <a:ln w="6350">
            <a:solidFill>
              <a:srgbClr val="E2E6F0"/>
            </a:solidFill>
            <a:prstDash val="solid"/>
          </a:ln>
        </p:spPr>
      </p:sp>
      <p:sp>
        <p:nvSpPr>
          <p:cNvPr id="12" name="Stripe r0c1"/>
          <p:cNvSpPr/>
          <p:nvPr/>
        </p:nvSpPr>
        <p:spPr>
          <a:xfrm>
            <a:off x="4394520" y="2120000"/>
            <a:ext cx="3520440" cy="90000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13" name="Chip r0c1"/>
          <p:cNvSpPr/>
          <p:nvPr/>
        </p:nvSpPr>
        <p:spPr>
          <a:xfrm>
            <a:off x="4594520" y="2300000"/>
            <a:ext cx="520000" cy="520000"/>
          </a:xfrm>
          <a:prstGeom prst="ellipse">
            <a:avLst/>
          </a:prstGeom>
          <a:solidFill>
            <a:srgbClr val="0E1430"/>
          </a:solidFill>
          <a:ln>
            <a:noFill/>
          </a:ln>
        </p:spPr>
        <p:txBody>
          <a:bodyPr wrap="square" rtlCol="0" anchor="ctr" anchorCtr="1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ZL</a:t>
            </a:r>
            <a:endParaRPr lang="en-US" sz="1100" dirty="0"/>
          </a:p>
        </p:txBody>
      </p:sp>
      <p:sp>
        <p:nvSpPr>
          <p:cNvPr id="14" name="Name r0c1"/>
          <p:cNvSpPr/>
          <p:nvPr/>
        </p:nvSpPr>
        <p:spPr>
          <a:xfrm>
            <a:off x="5244520" y="2320000"/>
            <a:ext cx="2470440" cy="26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ZenLaunchpad</a:t>
            </a:r>
            <a:endParaRPr lang="en-US" sz="1500" dirty="0"/>
          </a:p>
        </p:txBody>
      </p:sp>
      <p:sp>
        <p:nvSpPr>
          <p:cNvPr id="15" name="Tag r0c1"/>
          <p:cNvSpPr/>
          <p:nvPr/>
        </p:nvSpPr>
        <p:spPr>
          <a:xfrm>
            <a:off x="5244520" y="2600000"/>
            <a:ext cx="2470440" cy="22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NON-DILUTIVE GRANT</a:t>
            </a:r>
            <a:endParaRPr lang="en-US" sz="800" dirty="0"/>
          </a:p>
        </p:txBody>
      </p:sp>
      <p:sp>
        <p:nvSpPr>
          <p:cNvPr id="16" name="Desc r0c1"/>
          <p:cNvSpPr/>
          <p:nvPr/>
        </p:nvSpPr>
        <p:spPr>
          <a:xfrm>
            <a:off x="4594520" y="2890000"/>
            <a:ext cx="3120440" cy="47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 $30,000 grant won  -  “JAM is way beyond MVP”</a:t>
            </a:r>
            <a:endParaRPr lang="en-US" sz="1000" dirty="0"/>
          </a:p>
        </p:txBody>
      </p:sp>
      <p:sp>
        <p:nvSpPr>
          <p:cNvPr id="17" name="Card r0c2"/>
          <p:cNvSpPr/>
          <p:nvPr/>
        </p:nvSpPr>
        <p:spPr>
          <a:xfrm>
            <a:off x="8148960" y="2120000"/>
            <a:ext cx="3520440" cy="1320000"/>
          </a:xfrm>
          <a:prstGeom prst="rect">
            <a:avLst/>
          </a:prstGeom>
          <a:solidFill>
            <a:srgbClr val="F4F6FB"/>
          </a:solidFill>
          <a:ln w="6350">
            <a:solidFill>
              <a:srgbClr val="E2E6F0"/>
            </a:solidFill>
            <a:prstDash val="solid"/>
          </a:ln>
        </p:spPr>
      </p:sp>
      <p:sp>
        <p:nvSpPr>
          <p:cNvPr id="18" name="Stripe r0c2"/>
          <p:cNvSpPr/>
          <p:nvPr/>
        </p:nvSpPr>
        <p:spPr>
          <a:xfrm>
            <a:off x="8148960" y="2120000"/>
            <a:ext cx="3520440" cy="90000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19" name="Chip r0c2"/>
          <p:cNvSpPr/>
          <p:nvPr/>
        </p:nvSpPr>
        <p:spPr>
          <a:xfrm>
            <a:off x="8348960" y="2300000"/>
            <a:ext cx="520000" cy="520000"/>
          </a:xfrm>
          <a:prstGeom prst="ellipse">
            <a:avLst/>
          </a:prstGeom>
          <a:solidFill>
            <a:srgbClr val="0E1430"/>
          </a:solidFill>
          <a:ln>
            <a:noFill/>
          </a:ln>
        </p:spPr>
        <p:txBody>
          <a:bodyPr wrap="square" rtlCol="0" anchor="ctr" anchorCtr="1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endParaRPr lang="en-US" sz="1100" dirty="0"/>
          </a:p>
        </p:txBody>
      </p:sp>
      <p:sp>
        <p:nvSpPr>
          <p:cNvPr id="20" name="Name r0c2"/>
          <p:cNvSpPr/>
          <p:nvPr/>
        </p:nvSpPr>
        <p:spPr>
          <a:xfrm>
            <a:off x="8998960" y="2320000"/>
            <a:ext cx="2470440" cy="26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Atreides IO</a:t>
            </a:r>
            <a:endParaRPr lang="en-US" sz="1500" dirty="0"/>
          </a:p>
        </p:txBody>
      </p:sp>
      <p:sp>
        <p:nvSpPr>
          <p:cNvPr id="21" name="Tag r0c2"/>
          <p:cNvSpPr/>
          <p:nvPr/>
        </p:nvSpPr>
        <p:spPr>
          <a:xfrm>
            <a:off x="8998960" y="2600000"/>
            <a:ext cx="2470440" cy="22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DEPLOYMENT</a:t>
            </a:r>
            <a:endParaRPr lang="en-US" sz="800" dirty="0"/>
          </a:p>
        </p:txBody>
      </p:sp>
      <p:sp>
        <p:nvSpPr>
          <p:cNvPr id="22" name="Desc r0c2"/>
          <p:cNvSpPr/>
          <p:nvPr/>
        </p:nvSpPr>
        <p:spPr>
          <a:xfrm>
            <a:off x="8348960" y="2890000"/>
            <a:ext cx="3120440" cy="47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Spark integration workstream  -  “What JAM has done is changed the game”</a:t>
            </a:r>
            <a:endParaRPr lang="en-US" sz="1000" dirty="0"/>
          </a:p>
        </p:txBody>
      </p:sp>
      <p:sp>
        <p:nvSpPr>
          <p:cNvPr id="23" name="Card r1c0"/>
          <p:cNvSpPr/>
          <p:nvPr/>
        </p:nvSpPr>
        <p:spPr>
          <a:xfrm>
            <a:off x="640080" y="3530000"/>
            <a:ext cx="3520440" cy="1320000"/>
          </a:xfrm>
          <a:prstGeom prst="rect">
            <a:avLst/>
          </a:prstGeom>
          <a:solidFill>
            <a:srgbClr val="F4F6FB"/>
          </a:solidFill>
          <a:ln w="6350">
            <a:solidFill>
              <a:srgbClr val="E2E6F0"/>
            </a:solidFill>
            <a:prstDash val="solid"/>
          </a:ln>
        </p:spPr>
      </p:sp>
      <p:sp>
        <p:nvSpPr>
          <p:cNvPr id="24" name="Stripe r1c0"/>
          <p:cNvSpPr/>
          <p:nvPr/>
        </p:nvSpPr>
        <p:spPr>
          <a:xfrm>
            <a:off x="640080" y="3530000"/>
            <a:ext cx="3520440" cy="90000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25" name="Chip r1c0"/>
          <p:cNvSpPr/>
          <p:nvPr/>
        </p:nvSpPr>
        <p:spPr>
          <a:xfrm>
            <a:off x="840080" y="3710000"/>
            <a:ext cx="520000" cy="520000"/>
          </a:xfrm>
          <a:prstGeom prst="ellipse">
            <a:avLst/>
          </a:prstGeom>
          <a:solidFill>
            <a:srgbClr val="0E1430"/>
          </a:solidFill>
          <a:ln>
            <a:noFill/>
          </a:ln>
        </p:spPr>
        <p:txBody>
          <a:bodyPr wrap="square" rtlCol="0" anchor="ctr" anchorCtr="1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NV</a:t>
            </a:r>
            <a:endParaRPr lang="en-US" sz="1100" dirty="0"/>
          </a:p>
        </p:txBody>
      </p:sp>
      <p:sp>
        <p:nvSpPr>
          <p:cNvPr id="26" name="Name r1c0"/>
          <p:cNvSpPr/>
          <p:nvPr/>
        </p:nvSpPr>
        <p:spPr>
          <a:xfrm>
            <a:off x="1490080" y="3730000"/>
            <a:ext cx="2470440" cy="26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NVIDIA Inception</a:t>
            </a:r>
            <a:endParaRPr lang="en-US" sz="1500" dirty="0"/>
          </a:p>
        </p:txBody>
      </p:sp>
      <p:sp>
        <p:nvSpPr>
          <p:cNvPr id="27" name="Tag r1c0"/>
          <p:cNvSpPr/>
          <p:nvPr/>
        </p:nvSpPr>
        <p:spPr>
          <a:xfrm>
            <a:off x="1490080" y="4010000"/>
            <a:ext cx="2470440" cy="22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ECOSYSTEM</a:t>
            </a:r>
            <a:endParaRPr lang="en-US" sz="800" dirty="0"/>
          </a:p>
        </p:txBody>
      </p:sp>
      <p:sp>
        <p:nvSpPr>
          <p:cNvPr id="28" name="Desc r1c0"/>
          <p:cNvSpPr/>
          <p:nvPr/>
        </p:nvSpPr>
        <p:spPr>
          <a:xfrm>
            <a:off x="840080" y="4300000"/>
            <a:ext cx="3120440" cy="47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Accepted programme member  -  ecosystem validation</a:t>
            </a:r>
            <a:endParaRPr lang="en-US" sz="1000" dirty="0"/>
          </a:p>
        </p:txBody>
      </p:sp>
      <p:sp>
        <p:nvSpPr>
          <p:cNvPr id="29" name="Card r1c1"/>
          <p:cNvSpPr/>
          <p:nvPr/>
        </p:nvSpPr>
        <p:spPr>
          <a:xfrm>
            <a:off x="4394520" y="3530000"/>
            <a:ext cx="3520440" cy="1320000"/>
          </a:xfrm>
          <a:prstGeom prst="rect">
            <a:avLst/>
          </a:prstGeom>
          <a:solidFill>
            <a:srgbClr val="F4F6FB"/>
          </a:solidFill>
          <a:ln w="6350">
            <a:solidFill>
              <a:srgbClr val="E2E6F0"/>
            </a:solidFill>
            <a:prstDash val="solid"/>
          </a:ln>
        </p:spPr>
      </p:sp>
      <p:sp>
        <p:nvSpPr>
          <p:cNvPr id="30" name="Stripe r1c1"/>
          <p:cNvSpPr/>
          <p:nvPr/>
        </p:nvSpPr>
        <p:spPr>
          <a:xfrm>
            <a:off x="4394520" y="3530000"/>
            <a:ext cx="3520440" cy="90000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31" name="Chip r1c1"/>
          <p:cNvSpPr/>
          <p:nvPr/>
        </p:nvSpPr>
        <p:spPr>
          <a:xfrm>
            <a:off x="4594520" y="3710000"/>
            <a:ext cx="520000" cy="520000"/>
          </a:xfrm>
          <a:prstGeom prst="ellipse">
            <a:avLst/>
          </a:prstGeom>
          <a:solidFill>
            <a:srgbClr val="0E1430"/>
          </a:solidFill>
          <a:ln>
            <a:noFill/>
          </a:ln>
        </p:spPr>
        <p:txBody>
          <a:bodyPr wrap="square" rtlCol="0" anchor="ctr" anchorCtr="1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NB</a:t>
            </a:r>
            <a:endParaRPr lang="en-US" sz="1100" dirty="0"/>
          </a:p>
        </p:txBody>
      </p:sp>
      <p:sp>
        <p:nvSpPr>
          <p:cNvPr id="32" name="Name r1c1"/>
          <p:cNvSpPr/>
          <p:nvPr/>
        </p:nvSpPr>
        <p:spPr>
          <a:xfrm>
            <a:off x="5244520" y="3730000"/>
            <a:ext cx="2470440" cy="26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NATO BRAVE1 / UNITE</a:t>
            </a:r>
            <a:endParaRPr lang="en-US" sz="1500" dirty="0"/>
          </a:p>
        </p:txBody>
      </p:sp>
      <p:sp>
        <p:nvSpPr>
          <p:cNvPr id="33" name="Tag r1c1"/>
          <p:cNvSpPr/>
          <p:nvPr/>
        </p:nvSpPr>
        <p:spPr>
          <a:xfrm>
            <a:off x="5244520" y="4010000"/>
            <a:ext cx="2470440" cy="22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DEFENCE PROCUREMENT</a:t>
            </a:r>
            <a:endParaRPr lang="en-US" sz="800" dirty="0"/>
          </a:p>
        </p:txBody>
      </p:sp>
      <p:sp>
        <p:nvSpPr>
          <p:cNvPr id="34" name="Desc r1c1"/>
          <p:cNvSpPr/>
          <p:nvPr/>
        </p:nvSpPr>
        <p:spPr>
          <a:xfrm>
            <a:off x="4594520" y="4300000"/>
            <a:ext cx="3120440" cy="47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Vetted by National Authority  -  eligible for Ukrainian defence procurement matching</a:t>
            </a:r>
            <a:endParaRPr lang="en-US" sz="1000" dirty="0"/>
          </a:p>
        </p:txBody>
      </p:sp>
      <p:sp>
        <p:nvSpPr>
          <p:cNvPr id="35" name="Card r1c2"/>
          <p:cNvSpPr/>
          <p:nvPr/>
        </p:nvSpPr>
        <p:spPr>
          <a:xfrm>
            <a:off x="8148960" y="3530000"/>
            <a:ext cx="3520440" cy="1320000"/>
          </a:xfrm>
          <a:prstGeom prst="rect">
            <a:avLst/>
          </a:prstGeom>
          <a:solidFill>
            <a:srgbClr val="F4F6FB"/>
          </a:solidFill>
          <a:ln w="6350">
            <a:solidFill>
              <a:srgbClr val="E2E6F0"/>
            </a:solidFill>
            <a:prstDash val="solid"/>
          </a:ln>
        </p:spPr>
      </p:sp>
      <p:sp>
        <p:nvSpPr>
          <p:cNvPr id="36" name="Stripe r1c2"/>
          <p:cNvSpPr/>
          <p:nvPr/>
        </p:nvSpPr>
        <p:spPr>
          <a:xfrm>
            <a:off x="8148960" y="3530000"/>
            <a:ext cx="3520440" cy="90000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37" name="Chip r1c2"/>
          <p:cNvSpPr/>
          <p:nvPr/>
        </p:nvSpPr>
        <p:spPr>
          <a:xfrm>
            <a:off x="8348960" y="3710000"/>
            <a:ext cx="520000" cy="520000"/>
          </a:xfrm>
          <a:prstGeom prst="ellipse">
            <a:avLst/>
          </a:prstGeom>
          <a:solidFill>
            <a:srgbClr val="0E1430"/>
          </a:solidFill>
          <a:ln>
            <a:noFill/>
          </a:ln>
        </p:spPr>
        <p:txBody>
          <a:bodyPr wrap="square" rtlCol="0" anchor="ctr" anchorCtr="1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RTX</a:t>
            </a:r>
            <a:endParaRPr lang="en-US" sz="1100" dirty="0"/>
          </a:p>
        </p:txBody>
      </p:sp>
      <p:sp>
        <p:nvSpPr>
          <p:cNvPr id="38" name="Name r1c2"/>
          <p:cNvSpPr/>
          <p:nvPr/>
        </p:nvSpPr>
        <p:spPr>
          <a:xfrm>
            <a:off x="8998960" y="3730000"/>
            <a:ext cx="2470440" cy="26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RTX / Raytheon</a:t>
            </a:r>
            <a:endParaRPr lang="en-US" sz="1500" dirty="0"/>
          </a:p>
        </p:txBody>
      </p:sp>
      <p:sp>
        <p:nvSpPr>
          <p:cNvPr id="39" name="Tag r1c2"/>
          <p:cNvSpPr/>
          <p:nvPr/>
        </p:nvSpPr>
        <p:spPr>
          <a:xfrm>
            <a:off x="8998960" y="4010000"/>
            <a:ext cx="2470440" cy="22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APPROVED SUPPLIER</a:t>
            </a:r>
            <a:endParaRPr lang="en-US" sz="800" dirty="0"/>
          </a:p>
        </p:txBody>
      </p:sp>
      <p:sp>
        <p:nvSpPr>
          <p:cNvPr id="40" name="Desc r1c2"/>
          <p:cNvSpPr/>
          <p:nvPr/>
        </p:nvSpPr>
        <p:spPr>
          <a:xfrm>
            <a:off x="8348960" y="4300000"/>
            <a:ext cx="3120440" cy="47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Supplier.io profile reviewed and approved  -  added to RTX ecosystem</a:t>
            </a:r>
            <a:endParaRPr lang="en-US" sz="1000" dirty="0"/>
          </a:p>
        </p:txBody>
      </p:sp>
      <p:sp>
        <p:nvSpPr>
          <p:cNvPr id="41" name="Card r2c0"/>
          <p:cNvSpPr/>
          <p:nvPr/>
        </p:nvSpPr>
        <p:spPr>
          <a:xfrm>
            <a:off x="640080" y="4940000"/>
            <a:ext cx="3520440" cy="1320000"/>
          </a:xfrm>
          <a:prstGeom prst="rect">
            <a:avLst/>
          </a:prstGeom>
          <a:solidFill>
            <a:srgbClr val="F4F6FB"/>
          </a:solidFill>
          <a:ln w="6350">
            <a:solidFill>
              <a:srgbClr val="E2E6F0"/>
            </a:solidFill>
            <a:prstDash val="solid"/>
          </a:ln>
        </p:spPr>
      </p:sp>
      <p:sp>
        <p:nvSpPr>
          <p:cNvPr id="42" name="Stripe r2c0"/>
          <p:cNvSpPr/>
          <p:nvPr/>
        </p:nvSpPr>
        <p:spPr>
          <a:xfrm>
            <a:off x="640080" y="4940000"/>
            <a:ext cx="3520440" cy="90000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43" name="Chip r2c0"/>
          <p:cNvSpPr/>
          <p:nvPr/>
        </p:nvSpPr>
        <p:spPr>
          <a:xfrm>
            <a:off x="840080" y="5120000"/>
            <a:ext cx="520000" cy="520000"/>
          </a:xfrm>
          <a:prstGeom prst="ellipse">
            <a:avLst/>
          </a:prstGeom>
          <a:solidFill>
            <a:srgbClr val="0E1430"/>
          </a:solidFill>
          <a:ln>
            <a:noFill/>
          </a:ln>
        </p:spPr>
        <p:txBody>
          <a:bodyPr wrap="square" rtlCol="0" anchor="ctr" anchorCtr="1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TM</a:t>
            </a:r>
            <a:endParaRPr lang="en-US" sz="1100" dirty="0"/>
          </a:p>
        </p:txBody>
      </p:sp>
      <p:sp>
        <p:nvSpPr>
          <p:cNvPr id="44" name="Name r2c0"/>
          <p:cNvSpPr/>
          <p:nvPr/>
        </p:nvSpPr>
        <p:spPr>
          <a:xfrm>
            <a:off x="1490080" y="5140000"/>
            <a:ext cx="2470440" cy="26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T-Mobile</a:t>
            </a:r>
            <a:endParaRPr lang="en-US" sz="1500" dirty="0"/>
          </a:p>
        </p:txBody>
      </p:sp>
      <p:sp>
        <p:nvSpPr>
          <p:cNvPr id="45" name="Tag r2c0"/>
          <p:cNvSpPr/>
          <p:nvPr/>
        </p:nvSpPr>
        <p:spPr>
          <a:xfrm>
            <a:off x="1490080" y="5420000"/>
            <a:ext cx="2470440" cy="22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BUYER ACCESS</a:t>
            </a:r>
            <a:endParaRPr lang="en-US" sz="800" dirty="0"/>
          </a:p>
        </p:txBody>
      </p:sp>
      <p:sp>
        <p:nvSpPr>
          <p:cNvPr id="46" name="Desc r2c0"/>
          <p:cNvSpPr/>
          <p:nvPr/>
        </p:nvSpPr>
        <p:spPr>
          <a:xfrm>
            <a:off x="840080" y="5710000"/>
            <a:ext cx="3120440" cy="47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Corporate-buyer database profile approved  -  access to thousands of corporate buyers</a:t>
            </a:r>
            <a:endParaRPr lang="en-US" sz="1000" dirty="0"/>
          </a:p>
        </p:txBody>
      </p:sp>
      <p:sp>
        <p:nvSpPr>
          <p:cNvPr id="47" name="Card r2c1"/>
          <p:cNvSpPr/>
          <p:nvPr/>
        </p:nvSpPr>
        <p:spPr>
          <a:xfrm>
            <a:off x="4394520" y="4940000"/>
            <a:ext cx="3520440" cy="1320000"/>
          </a:xfrm>
          <a:prstGeom prst="rect">
            <a:avLst/>
          </a:prstGeom>
          <a:solidFill>
            <a:srgbClr val="F4F6FB"/>
          </a:solidFill>
          <a:ln w="6350">
            <a:solidFill>
              <a:srgbClr val="E2E6F0"/>
            </a:solidFill>
            <a:prstDash val="solid"/>
          </a:ln>
        </p:spPr>
      </p:sp>
      <p:sp>
        <p:nvSpPr>
          <p:cNvPr id="48" name="Stripe r2c1"/>
          <p:cNvSpPr/>
          <p:nvPr/>
        </p:nvSpPr>
        <p:spPr>
          <a:xfrm>
            <a:off x="4394520" y="4940000"/>
            <a:ext cx="3520440" cy="90000"/>
          </a:xfrm>
          <a:prstGeom prst="rect">
            <a:avLst/>
          </a:prstGeom>
          <a:solidFill>
            <a:srgbClr val="FFB547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49" name="Chip r2c1"/>
          <p:cNvSpPr/>
          <p:nvPr/>
        </p:nvSpPr>
        <p:spPr>
          <a:xfrm>
            <a:off x="4594520" y="5120000"/>
            <a:ext cx="520000" cy="520000"/>
          </a:xfrm>
          <a:prstGeom prst="ellipse">
            <a:avLst/>
          </a:prstGeom>
          <a:solidFill>
            <a:srgbClr val="0E1430"/>
          </a:solidFill>
          <a:ln>
            <a:noFill/>
          </a:ln>
        </p:spPr>
        <p:txBody>
          <a:bodyPr wrap="square" rtlCol="0" anchor="ctr" anchorCtr="1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SV</a:t>
            </a:r>
            <a:endParaRPr lang="en-US" sz="1100" dirty="0"/>
          </a:p>
        </p:txBody>
      </p:sp>
      <p:sp>
        <p:nvSpPr>
          <p:cNvPr id="50" name="Name r2c1"/>
          <p:cNvSpPr/>
          <p:nvPr/>
        </p:nvSpPr>
        <p:spPr>
          <a:xfrm>
            <a:off x="5244520" y="5140000"/>
            <a:ext cx="2470440" cy="26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SwissVault</a:t>
            </a:r>
            <a:endParaRPr lang="en-US" sz="1500" dirty="0"/>
          </a:p>
        </p:txBody>
      </p:sp>
      <p:sp>
        <p:nvSpPr>
          <p:cNvPr id="51" name="Tag r2c1"/>
          <p:cNvSpPr/>
          <p:nvPr/>
        </p:nvSpPr>
        <p:spPr>
          <a:xfrm>
            <a:off x="5244520" y="5420000"/>
            <a:ext cx="2470440" cy="22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GENOMICS BENCHMARK</a:t>
            </a:r>
            <a:endParaRPr lang="en-US" sz="800" dirty="0"/>
          </a:p>
        </p:txBody>
      </p:sp>
      <p:sp>
        <p:nvSpPr>
          <p:cNvPr id="52" name="Desc r2c1"/>
          <p:cNvSpPr/>
          <p:nvPr/>
        </p:nvSpPr>
        <p:spPr>
          <a:xfrm>
            <a:off x="4594520" y="5710000"/>
            <a:ext cx="3120440" cy="47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Genome-sequencing trial  -  FASTQ stored 12% smaller  -  alignment in 22 min vs 2.5 h next-closest</a:t>
            </a:r>
            <a:endParaRPr lang="en-US" sz="1000" dirty="0"/>
          </a:p>
        </p:txBody>
      </p:sp>
      <p:sp>
        <p:nvSpPr>
          <p:cNvPr id="53" name="Card r2c2"/>
          <p:cNvSpPr/>
          <p:nvPr/>
        </p:nvSpPr>
        <p:spPr>
          <a:xfrm>
            <a:off x="8148960" y="4940000"/>
            <a:ext cx="3520440" cy="1320000"/>
          </a:xfrm>
          <a:prstGeom prst="rect">
            <a:avLst/>
          </a:prstGeom>
          <a:solidFill>
            <a:srgbClr val="F4F6FB"/>
          </a:solidFill>
          <a:ln w="6350">
            <a:solidFill>
              <a:srgbClr val="E2E6F0"/>
            </a:solidFill>
            <a:prstDash val="solid"/>
          </a:ln>
        </p:spPr>
      </p:sp>
      <p:sp>
        <p:nvSpPr>
          <p:cNvPr id="54" name="Stripe r2c2"/>
          <p:cNvSpPr/>
          <p:nvPr/>
        </p:nvSpPr>
        <p:spPr>
          <a:xfrm>
            <a:off x="8148960" y="4940000"/>
            <a:ext cx="3520440" cy="90000"/>
          </a:xfrm>
          <a:prstGeom prst="rect">
            <a:avLst/>
          </a:prstGeom>
          <a:solidFill>
            <a:srgbClr val="FFB547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55" name="Chip r2c2"/>
          <p:cNvSpPr/>
          <p:nvPr/>
        </p:nvSpPr>
        <p:spPr>
          <a:xfrm>
            <a:off x="8348960" y="5120000"/>
            <a:ext cx="520000" cy="520000"/>
          </a:xfrm>
          <a:prstGeom prst="ellipse">
            <a:avLst/>
          </a:prstGeom>
          <a:solidFill>
            <a:srgbClr val="0E1430"/>
          </a:solidFill>
          <a:ln>
            <a:noFill/>
          </a:ln>
        </p:spPr>
        <p:txBody>
          <a:bodyPr wrap="square" rtlCol="0" anchor="ctr" anchorCtr="1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VM</a:t>
            </a:r>
            <a:endParaRPr lang="en-US" sz="1100" dirty="0"/>
          </a:p>
        </p:txBody>
      </p:sp>
      <p:sp>
        <p:nvSpPr>
          <p:cNvPr id="56" name="Name r2c2"/>
          <p:cNvSpPr/>
          <p:nvPr/>
        </p:nvSpPr>
        <p:spPr>
          <a:xfrm>
            <a:off x="8998960" y="5140000"/>
            <a:ext cx="2470440" cy="26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Ubuntu VM trial</a:t>
            </a:r>
            <a:endParaRPr lang="en-US" sz="1500" dirty="0"/>
          </a:p>
        </p:txBody>
      </p:sp>
      <p:sp>
        <p:nvSpPr>
          <p:cNvPr id="57" name="Tag r2c2"/>
          <p:cNvSpPr/>
          <p:nvPr/>
        </p:nvSpPr>
        <p:spPr>
          <a:xfrm>
            <a:off x="8998960" y="5420000"/>
            <a:ext cx="2470440" cy="22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VM BENCHMARK</a:t>
            </a:r>
            <a:endParaRPr lang="en-US" sz="800" dirty="0"/>
          </a:p>
        </p:txBody>
      </p:sp>
      <p:sp>
        <p:nvSpPr>
          <p:cNvPr id="58" name="Desc r2c2"/>
          <p:cNvSpPr/>
          <p:nvPr/>
        </p:nvSpPr>
        <p:spPr>
          <a:xfrm>
            <a:off x="8348960" y="5710000"/>
            <a:ext cx="3120440" cy="47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Ubuntu VM stored 45% smaller via Jam vs tested alternatives</a:t>
            </a:r>
            <a:endParaRPr lang="en-US" sz="1000" dirty="0"/>
          </a:p>
        </p:txBody>
      </p:sp>
      <p:sp>
        <p:nvSpPr>
          <p:cNvPr id="59" name="Footer"/>
          <p:cNvSpPr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 |  Jam today, Knowledge Graph tomorrow  |  Confidential  |  May 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-  THE INVESTMENT SHAPE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868680"/>
            <a:ext cx="10972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only remember three things.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working data plane today. A compounding graph tomorrow. Indian sovereign cloud is the wedge that funds both.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640080" y="2468880"/>
            <a:ext cx="3520440" cy="3657600"/>
          </a:xfrm>
          <a:prstGeom prst="rect">
            <a:avLst/>
          </a:prstGeom>
          <a:solidFill>
            <a:srgbClr val="F4F6FB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40080" y="2468880"/>
            <a:ext cx="3520440" cy="109728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2697480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-  PROOF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914400" y="3017520"/>
            <a:ext cx="31546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Jam is live in production.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914400" y="4023360"/>
            <a:ext cx="315468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3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M2M TechConnect contracted per-TB / month, approximately 50% below commercial cloud list. $7,000 / month MRR. April 2026 live test - 135 GB to 17.2 GB combined Jam + ZSTD path. NVMe-bound throughout.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434840" y="2468880"/>
            <a:ext cx="3520440" cy="3657600"/>
          </a:xfrm>
          <a:prstGeom prst="rect">
            <a:avLst/>
          </a:prstGeom>
          <a:solidFill>
            <a:srgbClr val="F4F6FB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434840" y="2468880"/>
            <a:ext cx="3520440" cy="109728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09160" y="2697480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-  PRODUCT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709160" y="3017520"/>
            <a:ext cx="31546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PB pod, locked BOM.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4709160" y="4023360"/>
            <a:ext cx="315468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3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storage + 1 control node, all-NVMe, Mellanox 100 GbE, EC k=4,m=1, 1.23 PB raw / ~983 TB usable. $60-80K capex. Provisioning May 2026.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8229600" y="2468880"/>
            <a:ext cx="3520440" cy="3657600"/>
          </a:xfrm>
          <a:prstGeom prst="rect">
            <a:avLst/>
          </a:prstGeom>
          <a:solidFill>
            <a:srgbClr val="F4F6FB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229600" y="2468880"/>
            <a:ext cx="3520440" cy="109728"/>
          </a:xfrm>
          <a:prstGeom prst="rect">
            <a:avLst/>
          </a:prstGeom>
          <a:solidFill>
            <a:srgbClr val="FFB547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0" y="2697480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-  PLATFORM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8503920" y="3017520"/>
            <a:ext cx="31546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KG runs on Jam telemetry.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8503920" y="4023360"/>
            <a:ext cx="315468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3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Data-Centre Ops KG is the first KG product - internal first, external next. Vertical KGs (Workspace, Law, Medical-Sequencing) extend the same core.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 |  Jam today, Knowledge Graph tomorrow  |  Confidential  |  May 2026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508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-  THE HOOK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8686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live 1 PB Indian sovereign cloud,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508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compressed at the data plane.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640080" y="2286000"/>
            <a:ext cx="10972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800"/>
              </a:lnSpc>
              <a:buNone/>
            </a:pPr>
            <a:r>
              <a:rPr lang="en-US" sz="17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operates a 1 PB managed sovereign cloud running Jam end-to-end. SOC 2 operationally compliant. Accepting tender bids and pilot engagements for banking, healthcare, and government. The wedge is real - and paying.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640080" y="3611880"/>
            <a:ext cx="2606040" cy="2194560"/>
          </a:xfrm>
          <a:prstGeom prst="rect">
            <a:avLst/>
          </a:prstGeom>
          <a:solidFill>
            <a:srgbClr val="0E1430"/>
          </a:solidFill>
          <a:ln w="9525">
            <a:solidFill>
              <a:srgbClr val="2A335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3794760"/>
            <a:ext cx="23317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PB</a:t>
            </a:r>
            <a:endParaRPr lang="en-US" sz="5000" dirty="0"/>
          </a:p>
        </p:txBody>
      </p:sp>
      <p:sp>
        <p:nvSpPr>
          <p:cNvPr id="8" name="Text 6"/>
          <p:cNvSpPr/>
          <p:nvPr/>
        </p:nvSpPr>
        <p:spPr>
          <a:xfrm>
            <a:off x="777240" y="4983480"/>
            <a:ext cx="2331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pod  -  scaling to 1 MW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474720" y="3611880"/>
            <a:ext cx="2606040" cy="2194560"/>
          </a:xfrm>
          <a:prstGeom prst="rect">
            <a:avLst/>
          </a:prstGeom>
          <a:solidFill>
            <a:srgbClr val="0E1430"/>
          </a:solidFill>
          <a:ln w="9525">
            <a:solidFill>
              <a:srgbClr val="2A335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11880" y="3794760"/>
            <a:ext cx="23317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$7K</a:t>
            </a:r>
            <a:endParaRPr lang="en-US" sz="5000" dirty="0"/>
          </a:p>
        </p:txBody>
      </p:sp>
      <p:sp>
        <p:nvSpPr>
          <p:cNvPr id="11" name="Text 9"/>
          <p:cNvSpPr/>
          <p:nvPr/>
        </p:nvSpPr>
        <p:spPr>
          <a:xfrm>
            <a:off x="3611880" y="4983480"/>
            <a:ext cx="2331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MRR  -  M2M TechConnect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309360" y="3611880"/>
            <a:ext cx="2606040" cy="2194560"/>
          </a:xfrm>
          <a:prstGeom prst="rect">
            <a:avLst/>
          </a:prstGeom>
          <a:solidFill>
            <a:srgbClr val="0E1430"/>
          </a:solidFill>
          <a:ln w="9525">
            <a:solidFill>
              <a:srgbClr val="2A335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46520" y="3794760"/>
            <a:ext cx="23317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~50%</a:t>
            </a:r>
            <a:endParaRPr lang="en-US" sz="5000" dirty="0"/>
          </a:p>
        </p:txBody>
      </p:sp>
      <p:sp>
        <p:nvSpPr>
          <p:cNvPr id="14" name="Text 12"/>
          <p:cNvSpPr/>
          <p:nvPr/>
        </p:nvSpPr>
        <p:spPr>
          <a:xfrm>
            <a:off x="6446520" y="4983480"/>
            <a:ext cx="2331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below commercial cloud list  -  contracted with M2M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9144000" y="3611880"/>
            <a:ext cx="2606040" cy="2194560"/>
          </a:xfrm>
          <a:prstGeom prst="rect">
            <a:avLst/>
          </a:prstGeom>
          <a:solidFill>
            <a:srgbClr val="0E1430"/>
          </a:solidFill>
          <a:ln w="9525">
            <a:solidFill>
              <a:srgbClr val="2A335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281160" y="3794760"/>
            <a:ext cx="23317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FF7A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wks</a:t>
            </a:r>
            <a:endParaRPr lang="en-US" sz="5000" dirty="0"/>
          </a:p>
        </p:txBody>
      </p:sp>
      <p:sp>
        <p:nvSpPr>
          <p:cNvPr id="17" name="Text 15"/>
          <p:cNvSpPr/>
          <p:nvPr/>
        </p:nvSpPr>
        <p:spPr>
          <a:xfrm>
            <a:off x="9281160" y="4983480"/>
            <a:ext cx="2331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phased cut-over  -  no forklift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40080" y="59893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Already validated by NVIDIA Inception, NATO BRAVE1, ZenLaunchpad ($30K non-dilutive grant), T-Mobile corporate-buyer database, and the SwissVault genome-sequencing trial.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 |  Jam today, Knowledge Graph tomorrow  |  Confidential  |  May 2026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-  JAM ENGINE  -  THE DATA PLANE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868680"/>
            <a:ext cx="10972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 data plane. NVMe-bound. GPU-free.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Jam sits below file, block, and object storage. Every byte that passes through gets compressed, indexed, and enveloped. Customer hardware stays intact.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640080" y="2468880"/>
            <a:ext cx="5029200" cy="3611880"/>
          </a:xfrm>
          <a:prstGeom prst="rect">
            <a:avLst/>
          </a:prstGeom>
          <a:solidFill>
            <a:srgbClr val="050820"/>
          </a:solidFill>
          <a:ln w="12700">
            <a:solidFill>
              <a:srgbClr val="05082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68680" y="26974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APRIL 2026 LIVE TEST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868680" y="3063240"/>
            <a:ext cx="4572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135 GB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868680" y="3657600"/>
            <a:ext cx="4572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-&gt;  17.2 GB</a:t>
            </a:r>
            <a:endParaRPr lang="en-US" sz="5600" dirty="0"/>
          </a:p>
        </p:txBody>
      </p:sp>
      <p:sp>
        <p:nvSpPr>
          <p:cNvPr id="9" name="Text 7"/>
          <p:cNvSpPr/>
          <p:nvPr/>
        </p:nvSpPr>
        <p:spPr>
          <a:xfrm>
            <a:off x="868680" y="4754880"/>
            <a:ext cx="45720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Jam + ZSTD on a 135 GB VM-snapshot corpus. Jam alone: 135 GB to 35 GB. 281 MB/s encode  -  1.13 GB/s decode  -  &lt; 400 MB RAM  -  NVMe-bound.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943600" y="2468880"/>
            <a:ext cx="5669280" cy="841248"/>
          </a:xfrm>
          <a:prstGeom prst="rect">
            <a:avLst/>
          </a:prstGeom>
          <a:solidFill>
            <a:srgbClr val="F4F6FB"/>
          </a:solidFill>
          <a:ln w="6350">
            <a:solidFill>
              <a:srgbClr val="E2E6F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943600" y="2468880"/>
            <a:ext cx="73152" cy="841248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126480" y="2542032"/>
            <a:ext cx="219456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3-8x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8321040" y="2633472"/>
            <a:ext cx="3246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enterprise workloads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943600" y="3383280"/>
            <a:ext cx="5669280" cy="841248"/>
          </a:xfrm>
          <a:prstGeom prst="rect">
            <a:avLst/>
          </a:prstGeom>
          <a:solidFill>
            <a:srgbClr val="F4F6FB"/>
          </a:solidFill>
          <a:ln w="6350">
            <a:solidFill>
              <a:srgbClr val="E2E6F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943600" y="3383280"/>
            <a:ext cx="73152" cy="841248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126480" y="3456432"/>
            <a:ext cx="219456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 to 100x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8321040" y="3547872"/>
            <a:ext cx="3246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backup workloads (vs rsync, Apr 2026)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943600" y="4297680"/>
            <a:ext cx="5669280" cy="841248"/>
          </a:xfrm>
          <a:prstGeom prst="rect">
            <a:avLst/>
          </a:prstGeom>
          <a:solidFill>
            <a:srgbClr val="F4F6FB"/>
          </a:solidFill>
          <a:ln w="6350">
            <a:solidFill>
              <a:srgbClr val="E2E6F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943600" y="4297680"/>
            <a:ext cx="73152" cy="841248"/>
          </a:xfrm>
          <a:prstGeom prst="rect">
            <a:avLst/>
          </a:prstGeom>
          <a:solidFill>
            <a:srgbClr val="FFB547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126480" y="4370832"/>
            <a:ext cx="219456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GPU</a:t>
            </a:r>
            <a:endParaRPr lang="en-US" sz="2400" dirty="0"/>
          </a:p>
        </p:txBody>
      </p:sp>
      <p:sp>
        <p:nvSpPr>
          <p:cNvPr id="21" name="Text 19"/>
          <p:cNvSpPr/>
          <p:nvPr/>
        </p:nvSpPr>
        <p:spPr>
          <a:xfrm>
            <a:off x="8321040" y="4462272"/>
            <a:ext cx="3246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data-plane operation  -  CPU + NVMe path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5943600" y="5212080"/>
            <a:ext cx="5669280" cy="841248"/>
          </a:xfrm>
          <a:prstGeom prst="rect">
            <a:avLst/>
          </a:prstGeom>
          <a:solidFill>
            <a:srgbClr val="F4F6FB"/>
          </a:solidFill>
          <a:ln w="6350">
            <a:solidFill>
              <a:srgbClr val="E2E6F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943600" y="5212080"/>
            <a:ext cx="73152" cy="841248"/>
          </a:xfrm>
          <a:prstGeom prst="rect">
            <a:avLst/>
          </a:prstGeom>
          <a:solidFill>
            <a:srgbClr val="FF7A59"/>
          </a:solidFill>
          <a:ln w="12700">
            <a:solidFill>
              <a:srgbClr val="FF7A59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126480" y="5285232"/>
            <a:ext cx="219456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7A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keyless</a:t>
            </a:r>
            <a:endParaRPr lang="en-US" sz="2400" dirty="0"/>
          </a:p>
        </p:txBody>
      </p:sp>
      <p:sp>
        <p:nvSpPr>
          <p:cNvPr id="25" name="Text 23"/>
          <p:cNvSpPr/>
          <p:nvPr/>
        </p:nvSpPr>
        <p:spPr>
          <a:xfrm>
            <a:off x="8321040" y="5376672"/>
            <a:ext cx="3246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post-quantum-ready cryptographic envelope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 |  Jam today, Knowledge Graph tomorrow  |  Confidential  |  May 2026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508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-  JAM UNDER THE HOOD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8686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layer. Below everything you already run.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 new database. Not a new file system. Not a new cloud. Drops in at rack level over an existing facility in a 16-week phased cut-over.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640080" y="2468880"/>
            <a:ext cx="7680960" cy="914400"/>
          </a:xfrm>
          <a:prstGeom prst="rect">
            <a:avLst/>
          </a:prstGeom>
          <a:solidFill>
            <a:srgbClr val="0E1430"/>
          </a:solidFill>
          <a:ln w="19050">
            <a:solidFill>
              <a:srgbClr val="A4ACC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578608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APPLICATIONS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822960" y="29260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6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 stores  -  file systems  -  databases  -  GPU pipelines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640080" y="3520440"/>
            <a:ext cx="7680960" cy="914400"/>
          </a:xfrm>
          <a:prstGeom prst="rect">
            <a:avLst/>
          </a:prstGeom>
          <a:solidFill>
            <a:srgbClr val="23305F"/>
          </a:solidFill>
          <a:ln w="19050">
            <a:solidFill>
              <a:srgbClr val="4A9E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3630168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JAM DATA PLANE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22960" y="397764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6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compression + semantic indexing + keyless cryptographic envelope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40080" y="4572000"/>
            <a:ext cx="7680960" cy="914400"/>
          </a:xfrm>
          <a:prstGeom prst="rect">
            <a:avLst/>
          </a:prstGeom>
          <a:solidFill>
            <a:srgbClr val="0E1430"/>
          </a:solidFill>
          <a:ln w="19050">
            <a:solidFill>
              <a:srgbClr val="00D4A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22960" y="4681728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 UNCHANGED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822960" y="50292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6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NVMe  -  HDD  -  object  -  tape  -  existing network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8595360" y="2468880"/>
            <a:ext cx="3017520" cy="914400"/>
          </a:xfrm>
          <a:prstGeom prst="rect">
            <a:avLst/>
          </a:prstGeom>
          <a:solidFill>
            <a:srgbClr val="050820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686800" y="2514600"/>
            <a:ext cx="1280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3800" dirty="0"/>
          </a:p>
        </p:txBody>
      </p:sp>
      <p:sp>
        <p:nvSpPr>
          <p:cNvPr id="16" name="Text 14"/>
          <p:cNvSpPr/>
          <p:nvPr/>
        </p:nvSpPr>
        <p:spPr>
          <a:xfrm>
            <a:off x="9921240" y="2715768"/>
            <a:ext cx="1645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GPUs required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8595360" y="3520440"/>
            <a:ext cx="3017520" cy="914400"/>
          </a:xfrm>
          <a:prstGeom prst="rect">
            <a:avLst/>
          </a:prstGeom>
          <a:solidFill>
            <a:srgbClr val="050820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686800" y="3566160"/>
            <a:ext cx="1280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3800" dirty="0"/>
          </a:p>
        </p:txBody>
      </p:sp>
      <p:sp>
        <p:nvSpPr>
          <p:cNvPr id="19" name="Text 17"/>
          <p:cNvSpPr/>
          <p:nvPr/>
        </p:nvSpPr>
        <p:spPr>
          <a:xfrm>
            <a:off x="9921240" y="3767328"/>
            <a:ext cx="1645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forklift upgrades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8595360" y="4572000"/>
            <a:ext cx="3017520" cy="914400"/>
          </a:xfrm>
          <a:prstGeom prst="rect">
            <a:avLst/>
          </a:prstGeom>
          <a:solidFill>
            <a:srgbClr val="050820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686800" y="4617720"/>
            <a:ext cx="1280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d</a:t>
            </a:r>
            <a:endParaRPr lang="en-US" sz="3800" dirty="0"/>
          </a:p>
        </p:txBody>
      </p:sp>
      <p:sp>
        <p:nvSpPr>
          <p:cNvPr id="22" name="Text 20"/>
          <p:cNvSpPr/>
          <p:nvPr/>
        </p:nvSpPr>
        <p:spPr>
          <a:xfrm>
            <a:off x="9921240" y="4818888"/>
            <a:ext cx="1645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first measured savings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40080" y="58521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Drop-in paths: S3-compatible gateway  -  Linux daemon / CLI  -  customer-controlled deployment  -  appliance route for air-gapped / sovereign workloads.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 |  Jam today, Knowledge Graph tomorrow  |  Confidential  |  May 2026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-  THE 1 PB POD  -  LOCKED BOM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8686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+ 1 nodes. All NVMe. EC k=4,m=1.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Supersedes the earlier 3-node HDD variants. Provisioning May 2026 in Hyderabad.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" y="2240280"/>
            <a:ext cx="6949440" cy="4069080"/>
          </a:xfrm>
          <a:prstGeom prst="rect">
            <a:avLst/>
          </a:prstGeom>
          <a:solidFill>
            <a:srgbClr val="F4F6FB"/>
          </a:solidFill>
          <a:ln w="6350">
            <a:solidFill>
              <a:srgbClr val="E2E6F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33172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BILL OF MATERIALS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822960" y="2743200"/>
            <a:ext cx="1417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Topology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286000" y="2743200"/>
            <a:ext cx="5212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storage + 1 control node, all 1U Supermicro AS-1115HS-TNR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22960" y="3172968"/>
            <a:ext cx="1417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2286000" y="3172968"/>
            <a:ext cx="5212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AMD EPYC 7313P  -  16C / 3.0 GHz  -  Milan, single-socket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22960" y="3602736"/>
            <a:ext cx="1417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286000" y="3602736"/>
            <a:ext cx="5212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256 GB DDR4-3200 ECC per node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822960" y="4032504"/>
            <a:ext cx="1417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Drives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286000" y="4032504"/>
            <a:ext cx="5212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x Samsung PM9A3 30.72 TB U.2 NVMe per storage node  (~245.76 TB raw / node)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822960" y="4462272"/>
            <a:ext cx="1417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NIC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2286000" y="4462272"/>
            <a:ext cx="5212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Mellanox ConnectX-5 dual-port 100 GbE  (refurbished)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822960" y="4892040"/>
            <a:ext cx="1417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ToR switch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286000" y="4892040"/>
            <a:ext cx="5212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Mellanox SN2700 32-port 100 GbE  (refurbished)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22960" y="5321808"/>
            <a:ext cx="1417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GPU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2286000" y="5321808"/>
            <a:ext cx="5212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NVIDIA L4 on the control node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822960" y="5751576"/>
            <a:ext cx="1417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Erasure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2286000" y="5751576"/>
            <a:ext cx="5212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 k=4,m=1  -  25% overhead  -  survives 1 node loss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7818120" y="2240280"/>
            <a:ext cx="3794760" cy="886968"/>
          </a:xfrm>
          <a:prstGeom prst="rect">
            <a:avLst/>
          </a:prstGeom>
          <a:solidFill>
            <a:srgbClr val="050820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955280" y="2304288"/>
            <a:ext cx="2103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1.23 PB</a:t>
            </a:r>
            <a:endParaRPr lang="en-US" sz="2600" dirty="0"/>
          </a:p>
        </p:txBody>
      </p:sp>
      <p:sp>
        <p:nvSpPr>
          <p:cNvPr id="25" name="Text 23"/>
          <p:cNvSpPr/>
          <p:nvPr/>
        </p:nvSpPr>
        <p:spPr>
          <a:xfrm>
            <a:off x="10058400" y="2468880"/>
            <a:ext cx="1508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raw capacity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7818120" y="3264408"/>
            <a:ext cx="3794760" cy="886968"/>
          </a:xfrm>
          <a:prstGeom prst="rect">
            <a:avLst/>
          </a:prstGeom>
          <a:solidFill>
            <a:srgbClr val="050820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955280" y="3328416"/>
            <a:ext cx="2103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~983 TB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0058400" y="3493008"/>
            <a:ext cx="1508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usable after EC k=4,m=1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7818120" y="4288536"/>
            <a:ext cx="3794760" cy="886968"/>
          </a:xfrm>
          <a:prstGeom prst="rect">
            <a:avLst/>
          </a:prstGeom>
          <a:solidFill>
            <a:srgbClr val="050820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955280" y="4352544"/>
            <a:ext cx="2103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 Tbps</a:t>
            </a:r>
            <a:endParaRPr lang="en-US" sz="2600" dirty="0"/>
          </a:p>
        </p:txBody>
      </p:sp>
      <p:sp>
        <p:nvSpPr>
          <p:cNvPr id="31" name="Text 29"/>
          <p:cNvSpPr/>
          <p:nvPr/>
        </p:nvSpPr>
        <p:spPr>
          <a:xfrm>
            <a:off x="10058400" y="4517136"/>
            <a:ext cx="1508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east-west fabric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7818120" y="5312664"/>
            <a:ext cx="3794760" cy="886968"/>
          </a:xfrm>
          <a:prstGeom prst="rect">
            <a:avLst/>
          </a:prstGeom>
          <a:solidFill>
            <a:srgbClr val="050820"/>
          </a:solidFill>
          <a:ln w="12700">
            <a:solidFill>
              <a:srgbClr val="FF7A59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7955280" y="5376672"/>
            <a:ext cx="2103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7A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4-6 kW</a:t>
            </a:r>
            <a:endParaRPr lang="en-US" sz="2600" dirty="0"/>
          </a:p>
        </p:txBody>
      </p:sp>
      <p:sp>
        <p:nvSpPr>
          <p:cNvPr id="34" name="Text 32"/>
          <p:cNvSpPr/>
          <p:nvPr/>
        </p:nvSpPr>
        <p:spPr>
          <a:xfrm>
            <a:off x="10058400" y="5541264"/>
            <a:ext cx="1508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typical / peak  -  7-9U used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 |  Jam today, Knowledge Graph tomorrow  |  Confidential  |  May 2026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508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 -  THE ECONOMICS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8686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Per-TB / month, ~50% below commercial cloud list  -  $60-80K capex per pod.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wedge unit is one pod. The economic story is what the pod supports - and how that scales to 1 MW.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640080" y="2377440"/>
            <a:ext cx="2606040" cy="3383280"/>
          </a:xfrm>
          <a:prstGeom prst="rect">
            <a:avLst/>
          </a:prstGeom>
          <a:solidFill>
            <a:srgbClr val="0E1430"/>
          </a:solidFill>
          <a:ln w="9525">
            <a:solidFill>
              <a:srgbClr val="2A335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542032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POD CAPEX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822960" y="2926080"/>
            <a:ext cx="22402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$60-80K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822960" y="4434840"/>
            <a:ext cx="22402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1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+ 1 nodes  -  refurb networking  -  delivered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474720" y="2377440"/>
            <a:ext cx="2606040" cy="3383280"/>
          </a:xfrm>
          <a:prstGeom prst="rect">
            <a:avLst/>
          </a:prstGeom>
          <a:solidFill>
            <a:srgbClr val="0E1430"/>
          </a:solidFill>
          <a:ln w="9525">
            <a:solidFill>
              <a:srgbClr val="2A335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0" y="2542032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 COMMERCIAL CLOUD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657600" y="2926080"/>
            <a:ext cx="22402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~50%</a:t>
            </a:r>
            <a:endParaRPr lang="en-US" sz="4000" dirty="0"/>
          </a:p>
        </p:txBody>
      </p:sp>
      <p:sp>
        <p:nvSpPr>
          <p:cNvPr id="12" name="Text 10"/>
          <p:cNvSpPr/>
          <p:nvPr/>
        </p:nvSpPr>
        <p:spPr>
          <a:xfrm>
            <a:off x="3657600" y="4434840"/>
            <a:ext cx="22402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1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below commercial cloud list  -  contracted with M2M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309360" y="2377440"/>
            <a:ext cx="2606040" cy="3383280"/>
          </a:xfrm>
          <a:prstGeom prst="rect">
            <a:avLst/>
          </a:prstGeom>
          <a:solidFill>
            <a:srgbClr val="0E1430"/>
          </a:solidFill>
          <a:ln w="9525">
            <a:solidFill>
              <a:srgbClr val="2A335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92240" y="2542032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POD USABLE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492240" y="2926080"/>
            <a:ext cx="22402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~983 TB</a:t>
            </a:r>
            <a:endParaRPr lang="en-US" sz="4000" dirty="0"/>
          </a:p>
        </p:txBody>
      </p:sp>
      <p:sp>
        <p:nvSpPr>
          <p:cNvPr id="16" name="Text 14"/>
          <p:cNvSpPr/>
          <p:nvPr/>
        </p:nvSpPr>
        <p:spPr>
          <a:xfrm>
            <a:off x="6492240" y="4434840"/>
            <a:ext cx="22402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1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EC k=4,m=1  -  Jam compounds the effective TB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9144000" y="2377440"/>
            <a:ext cx="2606040" cy="3383280"/>
          </a:xfrm>
          <a:prstGeom prst="rect">
            <a:avLst/>
          </a:prstGeom>
          <a:solidFill>
            <a:srgbClr val="0E1430"/>
          </a:solidFill>
          <a:ln w="9525">
            <a:solidFill>
              <a:srgbClr val="2A335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326880" y="2542032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 TARGET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9326880" y="2926080"/>
            <a:ext cx="22402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MW</a:t>
            </a:r>
            <a:endParaRPr lang="en-US" sz="4000" dirty="0"/>
          </a:p>
        </p:txBody>
      </p:sp>
      <p:sp>
        <p:nvSpPr>
          <p:cNvPr id="20" name="Text 18"/>
          <p:cNvSpPr/>
          <p:nvPr/>
        </p:nvSpPr>
        <p:spPr>
          <a:xfrm>
            <a:off x="9326880" y="4434840"/>
            <a:ext cx="22402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1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pod-replicated  -  sovereign-cloud reference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40080" y="5897880"/>
            <a:ext cx="10972800" cy="411480"/>
          </a:xfrm>
          <a:prstGeom prst="rect">
            <a:avLst/>
          </a:prstGeom>
          <a:solidFill>
            <a:srgbClr val="23305F"/>
          </a:solidFill>
          <a:ln w="12700">
            <a:solidFill>
              <a:srgbClr val="23305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77240" y="5943600"/>
            <a:ext cx="10698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E6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Captive solar (INR 2.35/unit) and Karnataka 1,000 MW + BIRAC tender pipeline materially improve unit economics in the Indian build-out.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 |  Jam today, Knowledge Graph tomorrow  |  Confidential  |  May 2026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 -  WHY WE WIN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8686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substrate is the moat.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categories of competitor. None owns the same shape of layer.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" y="2194560"/>
            <a:ext cx="3520440" cy="4023360"/>
          </a:xfrm>
          <a:prstGeom prst="rect">
            <a:avLst/>
          </a:prstGeom>
          <a:solidFill>
            <a:srgbClr val="F4F6FB"/>
          </a:solidFill>
          <a:ln w="6350">
            <a:solidFill>
              <a:srgbClr val="E2E6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40080" y="2194560"/>
            <a:ext cx="3520440" cy="109728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237744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Hyperscalers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868680" y="27889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 S3  -  Azure Blob  -  GCS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68680" y="324612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FF7A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68680" y="3520440"/>
            <a:ext cx="3200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1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~$23 / TB / month list  -  no compression at the data plane  -  not Indian-sovereign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68680" y="470916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68680" y="4983480"/>
            <a:ext cx="32004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100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~50% below commercial cloud list  -  Jam compresses every byte  -  India-resident, tender-ready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434840" y="2194560"/>
            <a:ext cx="3520440" cy="4023360"/>
          </a:xfrm>
          <a:prstGeom prst="rect">
            <a:avLst/>
          </a:prstGeom>
          <a:solidFill>
            <a:srgbClr val="F4F6FB"/>
          </a:solidFill>
          <a:ln w="6350">
            <a:solidFill>
              <a:srgbClr val="E2E6F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434840" y="2194560"/>
            <a:ext cx="3520440" cy="109728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663440" y="237744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 NVMe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4663440" y="27889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Pure  -  NetApp  -  VAST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663440" y="324612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FF7A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663440" y="3520440"/>
            <a:ext cx="3200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1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 hardware capex  -  vendor lock-in  -  no graph layer above the bytes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663440" y="470916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663440" y="4983480"/>
            <a:ext cx="32004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100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Refurb networking  -  software-only  -  KG runs on the same telemetry  -  no lock-in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8229600" y="2194560"/>
            <a:ext cx="3520440" cy="4023360"/>
          </a:xfrm>
          <a:prstGeom prst="rect">
            <a:avLst/>
          </a:prstGeom>
          <a:solidFill>
            <a:srgbClr val="F4F6FB"/>
          </a:solidFill>
          <a:ln w="6350">
            <a:solidFill>
              <a:srgbClr val="E2E6F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8229600" y="2194560"/>
            <a:ext cx="3520440" cy="109728"/>
          </a:xfrm>
          <a:prstGeom prst="rect">
            <a:avLst/>
          </a:prstGeom>
          <a:solidFill>
            <a:srgbClr val="FFB547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458200" y="237744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Cheap object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8458200" y="27889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Wasabi  -  Backblaze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8458200" y="324612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FF7A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8458200" y="3520440"/>
            <a:ext cx="3200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100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compression  -  no graph layer  -  no managed compliance posture  -  no sovereign route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8458200" y="470916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8458200" y="4983480"/>
            <a:ext cx="32004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100" dirty="0">
                <a:solidFill>
                  <a:srgbClr val="0E1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3-8x compression on production  -  SOC 2 operationally compliant  -  managed end-to-end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5B6B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 |  Jam today, Knowledge Graph tomorrow  |  Confidential  |  May 2026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508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 -  KNOWLEDGE GRAPH  -  THE PLATFORM MOVE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8686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Jam is the proof engine. The KG is the compounding layer.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Once Jam runs the data plane, every operation it sees becomes structured signal. The Knowledge Graph is the graph of those signals - entities, datasets, restores, evidence, outcomes.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640080" y="2606040"/>
            <a:ext cx="6217920" cy="3657600"/>
          </a:xfrm>
          <a:prstGeom prst="rect">
            <a:avLst/>
          </a:prstGeom>
          <a:solidFill>
            <a:srgbClr val="23305F"/>
          </a:solidFill>
          <a:ln w="19050">
            <a:solidFill>
              <a:srgbClr val="00D4A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68680" y="2743200"/>
            <a:ext cx="5852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KG  -  CURRENT PRODUCT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868680" y="3108960"/>
            <a:ext cx="5852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Data-Centre Ops KG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868680" y="3749040"/>
            <a:ext cx="5852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E6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Internal-first, external-soon. The pod itself is the design partner.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370832"/>
            <a:ext cx="164592" cy="164592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43000" y="4297680"/>
            <a:ext cx="5532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E6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Workload  -  dataset  -  restore  -  benchmark  -  customer  -  SLA - all live, all queryable.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868680" y="4828032"/>
            <a:ext cx="164592" cy="164592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143000" y="4754880"/>
            <a:ext cx="5532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E6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Provenance attached to every byte ingested through Jam.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868680" y="5285232"/>
            <a:ext cx="164592" cy="164592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143000" y="5212080"/>
            <a:ext cx="5532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E6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Autonomous capacity expansion, energy shaping, incident response - fed by the same graph.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868680" y="5742432"/>
            <a:ext cx="164592" cy="164592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143000" y="5669280"/>
            <a:ext cx="5532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E6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Becomes the spine of the monthly customer benchmark + restore-proof report.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7040880" y="2606040"/>
            <a:ext cx="4572000" cy="3657600"/>
          </a:xfrm>
          <a:prstGeom prst="rect">
            <a:avLst/>
          </a:prstGeom>
          <a:solidFill>
            <a:srgbClr val="0E1430"/>
          </a:solidFill>
          <a:ln w="9525">
            <a:solidFill>
              <a:srgbClr val="2A335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223760" y="2743200"/>
            <a:ext cx="4206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 COMPOUNDS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223760" y="3200400"/>
            <a:ext cx="1554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Jam telemetry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8869680" y="320040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6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byte produces structured signal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7223760" y="3767328"/>
            <a:ext cx="1554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Entities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8869680" y="3767328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6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people, datasets, workloads, restores, evidence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7223760" y="4334256"/>
            <a:ext cx="1554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8869680" y="4334256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6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SLA hits, restores, benchmark deltas, cost saved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7223760" y="4901184"/>
            <a:ext cx="1554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8869680" y="4901184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6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workflows reason across the whole operation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7223760" y="5468112"/>
            <a:ext cx="1554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 effect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8869680" y="5468112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6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pods = more telemetry = richer graph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A4A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 |  Jam today, Knowledge Graph tomorrow  |  Confidential  |  May 2026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Cithorum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Cithorum Futures - Investor Deck</dc:title>
  <dc:subject>Jam + Knowledge Graph - Investor Deck (May 2026)</dc:subject>
  <dc:creator>Cithorum</dc:creator>
  <cp:lastModifiedBy>Cithorum</cp:lastModifiedBy>
  <cp:revision>1</cp:revision>
  <dcterms:created xsi:type="dcterms:W3CDTF">2026-05-05T13:18:54Z</dcterms:created>
  <dcterms:modified xsi:type="dcterms:W3CDTF">2026-05-05T13:18:54Z</dcterms:modified>
</cp:coreProperties>
</file>