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508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4A9EFF"/>
          </a:solidFill>
          <a:ln w="12700">
            <a:solidFill>
              <a:srgbClr val="4A9E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162495" y="-2011680"/>
            <a:ext cx="7315200" cy="7315200"/>
          </a:xfrm>
          <a:prstGeom prst="ellipse">
            <a:avLst/>
          </a:prstGeom>
          <a:solidFill>
            <a:srgbClr val="4A9EFF">
              <a:alpha val="12000"/>
            </a:srgbClr>
          </a:solidFill>
          <a:ln w="12700">
            <a:solidFill>
              <a:srgbClr val="4A9E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-2286000" y="3657600"/>
            <a:ext cx="5486400" cy="5486400"/>
          </a:xfrm>
          <a:prstGeom prst="ellipse">
            <a:avLst/>
          </a:prstGeom>
          <a:solidFill>
            <a:srgbClr val="00D4AA">
              <a:alpha val="8000"/>
            </a:srgbClr>
          </a:solidFill>
          <a:ln w="12700">
            <a:solidFill>
              <a:srgbClr val="00D4A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502920"/>
            <a:ext cx="7315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4A9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CITHORUM  /  JAM ENGINE  /  LICENSE DECK  /  MAY 2026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502920" y="960120"/>
            <a:ext cx="100584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Jam Engine</a:t>
            </a:r>
            <a:endParaRPr lang="en-US" sz="6400" dirty="0"/>
          </a:p>
        </p:txBody>
      </p:sp>
      <p:sp>
        <p:nvSpPr>
          <p:cNvPr id="7" name="Text 5"/>
          <p:cNvSpPr/>
          <p:nvPr/>
        </p:nvSpPr>
        <p:spPr>
          <a:xfrm>
            <a:off x="502920" y="2011680"/>
            <a:ext cx="10515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dirty="0">
                <a:solidFill>
                  <a:srgbClr val="C9D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License the codec that pins your SSD at the hardware ceiling.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502920" y="2926080"/>
            <a:ext cx="6035040" cy="384048"/>
          </a:xfrm>
          <a:prstGeom prst="rect">
            <a:avLst/>
          </a:prstGeom>
          <a:solidFill>
            <a:srgbClr val="00D4AA"/>
          </a:solidFill>
          <a:ln w="12700">
            <a:solidFill>
              <a:srgbClr val="00D4A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02920" y="2926080"/>
            <a:ext cx="60350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spc="300" kern="0" dirty="0">
                <a:solidFill>
                  <a:srgbClr val="0508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LIVE IN PRODUCTION  ·  M2M TECHCONNECT  ·  $7K / MO MRR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502920" y="3703320"/>
            <a:ext cx="2697480" cy="1783080"/>
          </a:xfrm>
          <a:prstGeom prst="rect">
            <a:avLst/>
          </a:prstGeom>
          <a:solidFill>
            <a:srgbClr val="0A1230"/>
          </a:solidFill>
          <a:ln w="9525">
            <a:solidFill>
              <a:srgbClr val="1B2347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502920" y="3703320"/>
            <a:ext cx="2697480" cy="45720"/>
          </a:xfrm>
          <a:prstGeom prst="rect">
            <a:avLst/>
          </a:prstGeom>
          <a:solidFill>
            <a:srgbClr val="00D4AA"/>
          </a:solidFill>
          <a:ln w="12700">
            <a:solidFill>
              <a:srgbClr val="00D4A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85800" y="3959352"/>
            <a:ext cx="2331720" cy="9806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3–8×</a:t>
            </a:r>
            <a:endParaRPr lang="en-US" sz="3600" dirty="0"/>
          </a:p>
        </p:txBody>
      </p:sp>
      <p:sp>
        <p:nvSpPr>
          <p:cNvPr id="13" name="Text 11"/>
          <p:cNvSpPr/>
          <p:nvPr/>
        </p:nvSpPr>
        <p:spPr>
          <a:xfrm>
            <a:off x="685800" y="4709160"/>
            <a:ext cx="2331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dirty="0">
                <a:solidFill>
                  <a:srgbClr val="C9D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compression on production workloads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3364992" y="3703320"/>
            <a:ext cx="2697480" cy="1783080"/>
          </a:xfrm>
          <a:prstGeom prst="rect">
            <a:avLst/>
          </a:prstGeom>
          <a:solidFill>
            <a:srgbClr val="0A1230"/>
          </a:solidFill>
          <a:ln w="9525">
            <a:solidFill>
              <a:srgbClr val="1B2347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3364992" y="3703320"/>
            <a:ext cx="2697480" cy="45720"/>
          </a:xfrm>
          <a:prstGeom prst="rect">
            <a:avLst/>
          </a:prstGeom>
          <a:solidFill>
            <a:srgbClr val="4A9EFF"/>
          </a:solidFill>
          <a:ln w="12700">
            <a:solidFill>
              <a:srgbClr val="4A9EFF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547872" y="3959352"/>
            <a:ext cx="2331720" cy="9806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281 MB/s</a:t>
            </a:r>
            <a:endParaRPr lang="en-US" sz="3600" dirty="0"/>
          </a:p>
        </p:txBody>
      </p:sp>
      <p:sp>
        <p:nvSpPr>
          <p:cNvPr id="17" name="Text 15"/>
          <p:cNvSpPr/>
          <p:nvPr/>
        </p:nvSpPr>
        <p:spPr>
          <a:xfrm>
            <a:off x="3547872" y="4709160"/>
            <a:ext cx="2331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dirty="0">
                <a:solidFill>
                  <a:srgbClr val="C9D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encode · NVMe-bound · CPU-only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6227064" y="3703320"/>
            <a:ext cx="2697480" cy="1783080"/>
          </a:xfrm>
          <a:prstGeom prst="rect">
            <a:avLst/>
          </a:prstGeom>
          <a:solidFill>
            <a:srgbClr val="0A1230"/>
          </a:solidFill>
          <a:ln w="9525">
            <a:solidFill>
              <a:srgbClr val="1B2347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6227064" y="3703320"/>
            <a:ext cx="2697480" cy="45720"/>
          </a:xfrm>
          <a:prstGeom prst="rect">
            <a:avLst/>
          </a:prstGeom>
          <a:solidFill>
            <a:srgbClr val="FFB547"/>
          </a:solidFill>
          <a:ln w="12700">
            <a:solidFill>
              <a:srgbClr val="FFB547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409944" y="3959352"/>
            <a:ext cx="2331720" cy="9806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 GPU</a:t>
            </a:r>
            <a:endParaRPr lang="en-US" sz="3600" dirty="0"/>
          </a:p>
        </p:txBody>
      </p:sp>
      <p:sp>
        <p:nvSpPr>
          <p:cNvPr id="21" name="Text 19"/>
          <p:cNvSpPr/>
          <p:nvPr/>
        </p:nvSpPr>
        <p:spPr>
          <a:xfrm>
            <a:off x="6409944" y="4709160"/>
            <a:ext cx="2331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dirty="0">
                <a:solidFill>
                  <a:srgbClr val="C9D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&lt;400 MB RAM · single-core fraction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9089136" y="3703320"/>
            <a:ext cx="2697480" cy="1783080"/>
          </a:xfrm>
          <a:prstGeom prst="rect">
            <a:avLst/>
          </a:prstGeom>
          <a:solidFill>
            <a:srgbClr val="0A1230"/>
          </a:solidFill>
          <a:ln w="9525">
            <a:solidFill>
              <a:srgbClr val="1B2347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9089136" y="3703320"/>
            <a:ext cx="2697480" cy="45720"/>
          </a:xfrm>
          <a:prstGeom prst="rect">
            <a:avLst/>
          </a:prstGeom>
          <a:solidFill>
            <a:srgbClr val="C97A59"/>
          </a:solidFill>
          <a:ln w="12700">
            <a:solidFill>
              <a:srgbClr val="C97A59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9272016" y="3959352"/>
            <a:ext cx="2331720" cy="9806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2–4 weeks</a:t>
            </a:r>
            <a:endParaRPr lang="en-US" sz="2800" dirty="0"/>
          </a:p>
        </p:txBody>
      </p:sp>
      <p:sp>
        <p:nvSpPr>
          <p:cNvPr id="25" name="Text 23"/>
          <p:cNvSpPr/>
          <p:nvPr/>
        </p:nvSpPr>
        <p:spPr>
          <a:xfrm>
            <a:off x="9272016" y="4709160"/>
            <a:ext cx="2331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dirty="0">
                <a:solidFill>
                  <a:srgbClr val="C9D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kickoff to first benchmark report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502920" y="6355080"/>
            <a:ext cx="11185855" cy="4572"/>
          </a:xfrm>
          <a:prstGeom prst="rect">
            <a:avLst/>
          </a:prstGeom>
          <a:solidFill>
            <a:srgbClr val="1B2347"/>
          </a:solidFill>
          <a:ln w="12700">
            <a:solidFill>
              <a:srgbClr val="1B2347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502920" y="6473952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C9D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Cithorum  /  Strata India Pvt Ltd  ·  5 May 2026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9402775" y="6473952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spc="200" kern="0" dirty="0">
                <a:solidFill>
                  <a:srgbClr val="C9D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Page 1 of 12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508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4A9EFF"/>
          </a:solidFill>
          <a:ln w="12700">
            <a:solidFill>
              <a:srgbClr val="4A9EF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502920"/>
            <a:ext cx="7315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4A9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09  ·  TEAM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822960"/>
            <a:ext cx="111556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Founders &amp; operators.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502920" y="1691640"/>
            <a:ext cx="11155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C9D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people who built Jam, and the people who sell it.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502920" y="2468880"/>
            <a:ext cx="2743200" cy="3657600"/>
          </a:xfrm>
          <a:prstGeom prst="rect">
            <a:avLst/>
          </a:prstGeom>
          <a:solidFill>
            <a:srgbClr val="0A1230"/>
          </a:solidFill>
          <a:ln w="9525">
            <a:solidFill>
              <a:srgbClr val="1B2347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371600" y="2788920"/>
            <a:ext cx="1005840" cy="1005840"/>
          </a:xfrm>
          <a:prstGeom prst="ellipse">
            <a:avLst/>
          </a:prstGeom>
          <a:solidFill>
            <a:srgbClr val="00D4AA"/>
          </a:solidFill>
          <a:ln w="12700">
            <a:solidFill>
              <a:srgbClr val="00D4A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371600" y="2788920"/>
            <a:ext cx="10058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0508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</a:t>
            </a:r>
            <a:endParaRPr lang="en-US" sz="2800" dirty="0"/>
          </a:p>
        </p:txBody>
      </p:sp>
      <p:sp>
        <p:nvSpPr>
          <p:cNvPr id="9" name="Text 7"/>
          <p:cNvSpPr/>
          <p:nvPr/>
        </p:nvSpPr>
        <p:spPr>
          <a:xfrm>
            <a:off x="685800" y="3931920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Nikos Argalias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685800" y="4343400"/>
            <a:ext cx="23774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0D4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CEO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685800" y="5166360"/>
            <a:ext cx="23774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C9D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Original Knowledge Graph inventor.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C9D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Ex-Head of Engineering at Linklaters.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3410712" y="2468880"/>
            <a:ext cx="2743200" cy="3657600"/>
          </a:xfrm>
          <a:prstGeom prst="rect">
            <a:avLst/>
          </a:prstGeom>
          <a:solidFill>
            <a:srgbClr val="0A1230"/>
          </a:solidFill>
          <a:ln w="9525">
            <a:solidFill>
              <a:srgbClr val="1B2347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279392" y="2788920"/>
            <a:ext cx="1005840" cy="1005840"/>
          </a:xfrm>
          <a:prstGeom prst="ellipse">
            <a:avLst/>
          </a:prstGeom>
          <a:solidFill>
            <a:srgbClr val="4A9EFF"/>
          </a:solidFill>
          <a:ln w="12700">
            <a:solidFill>
              <a:srgbClr val="4A9EF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279392" y="2788920"/>
            <a:ext cx="10058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0508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</a:t>
            </a:r>
            <a:endParaRPr lang="en-US" sz="2800" dirty="0"/>
          </a:p>
        </p:txBody>
      </p:sp>
      <p:sp>
        <p:nvSpPr>
          <p:cNvPr id="15" name="Text 13"/>
          <p:cNvSpPr/>
          <p:nvPr/>
        </p:nvSpPr>
        <p:spPr>
          <a:xfrm>
            <a:off x="3593592" y="3931920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Spyros Argalias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3593592" y="4343400"/>
            <a:ext cx="23774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A9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CTO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3593592" y="5166360"/>
            <a:ext cx="23774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C9D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Knowledge Graph substrate.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C9D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Platform engineering.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6318504" y="2468880"/>
            <a:ext cx="2743200" cy="3657600"/>
          </a:xfrm>
          <a:prstGeom prst="rect">
            <a:avLst/>
          </a:prstGeom>
          <a:solidFill>
            <a:srgbClr val="0A1230"/>
          </a:solidFill>
          <a:ln w="9525">
            <a:solidFill>
              <a:srgbClr val="1B2347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7187184" y="2788920"/>
            <a:ext cx="1005840" cy="1005840"/>
          </a:xfrm>
          <a:prstGeom prst="ellipse">
            <a:avLst/>
          </a:prstGeom>
          <a:solidFill>
            <a:srgbClr val="FFB547"/>
          </a:solidFill>
          <a:ln w="12700">
            <a:solidFill>
              <a:srgbClr val="FFB547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7187184" y="2788920"/>
            <a:ext cx="10058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0508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LM</a:t>
            </a:r>
            <a:endParaRPr lang="en-US" sz="2800" dirty="0"/>
          </a:p>
        </p:txBody>
      </p:sp>
      <p:sp>
        <p:nvSpPr>
          <p:cNvPr id="21" name="Text 19"/>
          <p:cNvSpPr/>
          <p:nvPr/>
        </p:nvSpPr>
        <p:spPr>
          <a:xfrm>
            <a:off x="6501384" y="3931920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Lucas Marsh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6501384" y="4343400"/>
            <a:ext cx="23774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B5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Head of AI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6501384" y="5166360"/>
            <a:ext cx="23774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C9D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Jam protocol co-inventor.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C9D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Benchmark and model work.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9226296" y="2468880"/>
            <a:ext cx="2743200" cy="3657600"/>
          </a:xfrm>
          <a:prstGeom prst="rect">
            <a:avLst/>
          </a:prstGeom>
          <a:solidFill>
            <a:srgbClr val="0A1230"/>
          </a:solidFill>
          <a:ln w="9525">
            <a:solidFill>
              <a:srgbClr val="1B2347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10094976" y="2788920"/>
            <a:ext cx="1005840" cy="1005840"/>
          </a:xfrm>
          <a:prstGeom prst="ellipse">
            <a:avLst/>
          </a:prstGeom>
          <a:solidFill>
            <a:srgbClr val="C97A59"/>
          </a:solidFill>
          <a:ln w="12700">
            <a:solidFill>
              <a:srgbClr val="C97A59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10094976" y="2788920"/>
            <a:ext cx="10058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0508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SN</a:t>
            </a:r>
            <a:endParaRPr lang="en-US" sz="2800" dirty="0"/>
          </a:p>
        </p:txBody>
      </p:sp>
      <p:sp>
        <p:nvSpPr>
          <p:cNvPr id="27" name="Text 25"/>
          <p:cNvSpPr/>
          <p:nvPr/>
        </p:nvSpPr>
        <p:spPr>
          <a:xfrm>
            <a:off x="9409176" y="3931920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Suraj S Naik</a:t>
            </a:r>
            <a:endParaRPr lang="en-US" sz="1600" dirty="0"/>
          </a:p>
        </p:txBody>
      </p:sp>
      <p:sp>
        <p:nvSpPr>
          <p:cNvPr id="28" name="Text 26"/>
          <p:cNvSpPr/>
          <p:nvPr/>
        </p:nvSpPr>
        <p:spPr>
          <a:xfrm>
            <a:off x="9409176" y="4343400"/>
            <a:ext cx="23774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C97A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Head of Government Procurement &amp; Tender Relationships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9409176" y="5166360"/>
            <a:ext cx="23774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C9D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India route · Chirag Labs.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C9D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BIRAC programme lead.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502920" y="6355080"/>
            <a:ext cx="11185855" cy="4572"/>
          </a:xfrm>
          <a:prstGeom prst="rect">
            <a:avLst/>
          </a:prstGeom>
          <a:solidFill>
            <a:srgbClr val="1B2347"/>
          </a:solidFill>
          <a:ln w="12700">
            <a:solidFill>
              <a:srgbClr val="1B2347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502920" y="6473952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C9D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Cithorum  /  Strata India Pvt Ltd  ·  5 May 2026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9402775" y="6473952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spc="200" kern="0" dirty="0">
                <a:solidFill>
                  <a:srgbClr val="C9D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Page 10 of 12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5F7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050820"/>
          </a:solidFill>
          <a:ln w="12700">
            <a:solidFill>
              <a:srgbClr val="05082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502920"/>
            <a:ext cx="7315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4A9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 ·  THE BENCHMARK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822960"/>
            <a:ext cx="111556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E13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Two-to-four weeks. Your data. Verifiable numbers.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502920" y="1737360"/>
            <a:ext cx="11155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961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engagement starts the same way: a measured benchmark on a bounded slice of your own data.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502920" y="2514600"/>
            <a:ext cx="5486400" cy="370332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A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02920" y="2514600"/>
            <a:ext cx="5486400" cy="64008"/>
          </a:xfrm>
          <a:prstGeom prst="rect">
            <a:avLst/>
          </a:prstGeom>
          <a:solidFill>
            <a:srgbClr val="4A9EFF"/>
          </a:solidFill>
          <a:ln w="12700">
            <a:solidFill>
              <a:srgbClr val="4A9EFF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77240" y="2743200"/>
            <a:ext cx="5029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4A9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COMMIT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777240" y="3108960"/>
            <a:ext cx="5029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E13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bounded slice of your own data.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777240" y="3794760"/>
            <a:ext cx="5029200" cy="2240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0E13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Backups, snapshots, archives, sequencing FASTQ, IoT telemetry, log corpora — pick what's bounded.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0E13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0E13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named technical contact.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0E13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0E13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Approximately two hours of integration time per week, for two to four weeks.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6217920" y="2514600"/>
            <a:ext cx="5486400" cy="370332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A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6217920" y="2514600"/>
            <a:ext cx="5486400" cy="64008"/>
          </a:xfrm>
          <a:prstGeom prst="rect">
            <a:avLst/>
          </a:prstGeom>
          <a:solidFill>
            <a:srgbClr val="00D4AA"/>
          </a:solidFill>
          <a:ln w="12700">
            <a:solidFill>
              <a:srgbClr val="00D4A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492240" y="2743200"/>
            <a:ext cx="5029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00D4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CITHORUM COMMITS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6492240" y="3108960"/>
            <a:ext cx="5029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E13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benchmark report on YOUR data.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6492240" y="3794760"/>
            <a:ext cx="5029200" cy="2240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0E13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TB ingested · TB saved · ratio · throughput · restore audit · cost avoided.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0E13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0E13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Independently verifiable. Customer-side hashing. No black boxes.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0E13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0E13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Converts directly into a production licence on the same paper.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502920" y="6355080"/>
            <a:ext cx="11185855" cy="4572"/>
          </a:xfrm>
          <a:prstGeom prst="rect">
            <a:avLst/>
          </a:prstGeom>
          <a:solidFill>
            <a:srgbClr val="D7DCEA"/>
          </a:solidFill>
          <a:ln w="12700">
            <a:solidFill>
              <a:srgbClr val="D7DCE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02920" y="6473952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5961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Cithorum  /  Strata India Pvt Ltd  ·  5 May 2026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9402775" y="6473952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spc="200" kern="0" dirty="0">
                <a:solidFill>
                  <a:srgbClr val="5961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Page 11 of 12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508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4A9EFF"/>
          </a:solidFill>
          <a:ln w="12700">
            <a:solidFill>
              <a:srgbClr val="4A9E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248095" y="-3200400"/>
            <a:ext cx="8229600" cy="8229600"/>
          </a:xfrm>
          <a:prstGeom prst="ellipse">
            <a:avLst/>
          </a:prstGeom>
          <a:solidFill>
            <a:srgbClr val="00D4AA">
              <a:alpha val="8000"/>
            </a:srgbClr>
          </a:solidFill>
          <a:ln w="12700">
            <a:solidFill>
              <a:srgbClr val="00D4A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-2743200" y="3200400"/>
            <a:ext cx="6400800" cy="6400800"/>
          </a:xfrm>
          <a:prstGeom prst="ellipse">
            <a:avLst/>
          </a:prstGeom>
          <a:solidFill>
            <a:srgbClr val="4A9EFF">
              <a:alpha val="10000"/>
            </a:srgbClr>
          </a:solidFill>
          <a:ln w="12700">
            <a:solidFill>
              <a:srgbClr val="4A9EF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502920"/>
            <a:ext cx="7315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4A9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  ·  THE ASK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502920" y="914400"/>
            <a:ext cx="1115568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Bring a workload.</a:t>
            </a:r>
            <a:endParaRPr lang="en-US" sz="5400" dirty="0"/>
          </a:p>
          <a:p>
            <a:pPr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Get verifiable numbers.</a:t>
            </a:r>
            <a:endParaRPr lang="en-US" sz="5400" dirty="0"/>
          </a:p>
        </p:txBody>
      </p:sp>
      <p:sp>
        <p:nvSpPr>
          <p:cNvPr id="7" name="Text 5"/>
          <p:cNvSpPr/>
          <p:nvPr/>
        </p:nvSpPr>
        <p:spPr>
          <a:xfrm>
            <a:off x="502920" y="3108960"/>
            <a:ext cx="111556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C9D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Two-to-four weeks to a benchmark report on your own data. Convert into a production licence on the same paper. No data migration. No app rewrite.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502920" y="4434840"/>
            <a:ext cx="3108960" cy="640080"/>
          </a:xfrm>
          <a:prstGeom prst="rect">
            <a:avLst/>
          </a:prstGeom>
          <a:solidFill>
            <a:srgbClr val="00D4AA"/>
          </a:solidFill>
          <a:ln w="12700">
            <a:solidFill>
              <a:srgbClr val="00D4A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02920" y="4434840"/>
            <a:ext cx="3108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508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 a benchmark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3840480" y="4434840"/>
            <a:ext cx="2560320" cy="640080"/>
          </a:xfrm>
          <a:prstGeom prst="rect">
            <a:avLst/>
          </a:prstGeom>
          <a:solidFill>
            <a:srgbClr val="0A1230"/>
          </a:solidFill>
          <a:ln w="12700">
            <a:solidFill>
              <a:srgbClr val="C9D2E8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840480" y="4434840"/>
            <a:ext cx="2560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Talk to us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502920" y="5349240"/>
            <a:ext cx="11155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C9D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Cithorum charges for compressed bytes, not raw. Your storage bill goes down as Jam's ratio goes up.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502920" y="6355080"/>
            <a:ext cx="11185855" cy="4572"/>
          </a:xfrm>
          <a:prstGeom prst="rect">
            <a:avLst/>
          </a:prstGeom>
          <a:solidFill>
            <a:srgbClr val="1B2347"/>
          </a:solidFill>
          <a:ln w="12700">
            <a:solidFill>
              <a:srgbClr val="1B2347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02920" y="6473952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C9D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Cithorum  /  Strata India Pvt Ltd  ·  5 May 2026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402775" y="6473952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spc="200" kern="0" dirty="0">
                <a:solidFill>
                  <a:srgbClr val="C9D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Page 12 of 12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7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050820"/>
          </a:solidFill>
          <a:ln w="12700">
            <a:solidFill>
              <a:srgbClr val="05082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502920"/>
            <a:ext cx="7315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4A9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  ·  THE PROBLEM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822960"/>
            <a:ext cx="111556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E13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Storage falls 25–30% a year. Data grows 60–80%.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502920" y="1783080"/>
            <a:ext cx="11155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5961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Codecs plateaued years ago. Hyperscalers turn the gap into margin. Everyone else turns it into burn.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502920" y="2788920"/>
            <a:ext cx="2157984" cy="219456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A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02920" y="2788920"/>
            <a:ext cx="2157984" cy="45720"/>
          </a:xfrm>
          <a:prstGeom prst="rect">
            <a:avLst/>
          </a:prstGeom>
          <a:solidFill>
            <a:srgbClr val="4A9EFF"/>
          </a:solidFill>
          <a:ln w="12700">
            <a:solidFill>
              <a:srgbClr val="4A9EFF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85800" y="3044952"/>
            <a:ext cx="1792224" cy="12070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400" b="1" dirty="0">
                <a:solidFill>
                  <a:srgbClr val="0E13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25–30%</a:t>
            </a:r>
            <a:endParaRPr lang="en-US" sz="3400" dirty="0"/>
          </a:p>
        </p:txBody>
      </p:sp>
      <p:sp>
        <p:nvSpPr>
          <p:cNvPr id="9" name="Text 7"/>
          <p:cNvSpPr/>
          <p:nvPr/>
        </p:nvSpPr>
        <p:spPr>
          <a:xfrm>
            <a:off x="685800" y="4114800"/>
            <a:ext cx="1792224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dirty="0">
                <a:solidFill>
                  <a:srgbClr val="5961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annual decline in storage cost per TB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2807208" y="2788920"/>
            <a:ext cx="2157984" cy="219456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A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2807208" y="2788920"/>
            <a:ext cx="2157984" cy="45720"/>
          </a:xfrm>
          <a:prstGeom prst="rect">
            <a:avLst/>
          </a:prstGeom>
          <a:solidFill>
            <a:srgbClr val="C97A59"/>
          </a:solidFill>
          <a:ln w="12700">
            <a:solidFill>
              <a:srgbClr val="C97A59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990088" y="3044952"/>
            <a:ext cx="1792224" cy="12070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400" b="1" dirty="0">
                <a:solidFill>
                  <a:srgbClr val="0E13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60–80%</a:t>
            </a:r>
            <a:endParaRPr lang="en-US" sz="3400" dirty="0"/>
          </a:p>
        </p:txBody>
      </p:sp>
      <p:sp>
        <p:nvSpPr>
          <p:cNvPr id="13" name="Text 11"/>
          <p:cNvSpPr/>
          <p:nvPr/>
        </p:nvSpPr>
        <p:spPr>
          <a:xfrm>
            <a:off x="2990088" y="4114800"/>
            <a:ext cx="1792224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dirty="0">
                <a:solidFill>
                  <a:srgbClr val="5961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annual growth in enterprise data volume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5111496" y="2788920"/>
            <a:ext cx="2157984" cy="219456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A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5111496" y="2788920"/>
            <a:ext cx="2157984" cy="45720"/>
          </a:xfrm>
          <a:prstGeom prst="rect">
            <a:avLst/>
          </a:prstGeom>
          <a:solidFill>
            <a:srgbClr val="FFB547"/>
          </a:solidFill>
          <a:ln w="12700">
            <a:solidFill>
              <a:srgbClr val="FFB547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294376" y="3044952"/>
            <a:ext cx="1792224" cy="12070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400" b="1" dirty="0">
                <a:solidFill>
                  <a:srgbClr val="0E13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Plateau</a:t>
            </a:r>
            <a:endParaRPr lang="en-US" sz="3400" dirty="0"/>
          </a:p>
        </p:txBody>
      </p:sp>
      <p:sp>
        <p:nvSpPr>
          <p:cNvPr id="17" name="Text 15"/>
          <p:cNvSpPr/>
          <p:nvPr/>
        </p:nvSpPr>
        <p:spPr>
          <a:xfrm>
            <a:off x="5294376" y="4114800"/>
            <a:ext cx="1792224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dirty="0">
                <a:solidFill>
                  <a:srgbClr val="5961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zstd · gzip · 7zip — incremental gains only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7415784" y="2788920"/>
            <a:ext cx="2157984" cy="219456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A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7415784" y="2788920"/>
            <a:ext cx="2157984" cy="45720"/>
          </a:xfrm>
          <a:prstGeom prst="rect">
            <a:avLst/>
          </a:prstGeom>
          <a:solidFill>
            <a:srgbClr val="00D4AA"/>
          </a:solidFill>
          <a:ln w="12700">
            <a:solidFill>
              <a:srgbClr val="00D4AA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7598664" y="3044952"/>
            <a:ext cx="1792224" cy="12070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400" b="1" dirty="0">
                <a:solidFill>
                  <a:srgbClr val="0E13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Margin</a:t>
            </a:r>
            <a:endParaRPr lang="en-US" sz="3400" dirty="0"/>
          </a:p>
        </p:txBody>
      </p:sp>
      <p:sp>
        <p:nvSpPr>
          <p:cNvPr id="21" name="Text 19"/>
          <p:cNvSpPr/>
          <p:nvPr/>
        </p:nvSpPr>
        <p:spPr>
          <a:xfrm>
            <a:off x="7598664" y="4114800"/>
            <a:ext cx="1792224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dirty="0">
                <a:solidFill>
                  <a:srgbClr val="5961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hyperscalers price the gap as their profit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9720072" y="2788920"/>
            <a:ext cx="2157984" cy="219456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A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9720072" y="2788920"/>
            <a:ext cx="2157984" cy="45720"/>
          </a:xfrm>
          <a:prstGeom prst="rect">
            <a:avLst/>
          </a:prstGeom>
          <a:solidFill>
            <a:srgbClr val="050820"/>
          </a:solidFill>
          <a:ln w="12700">
            <a:solidFill>
              <a:srgbClr val="05082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9902952" y="3044952"/>
            <a:ext cx="1792224" cy="12070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400" b="1" dirty="0">
                <a:solidFill>
                  <a:srgbClr val="0E13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Burn</a:t>
            </a:r>
            <a:endParaRPr lang="en-US" sz="3400" dirty="0"/>
          </a:p>
        </p:txBody>
      </p:sp>
      <p:sp>
        <p:nvSpPr>
          <p:cNvPr id="25" name="Text 23"/>
          <p:cNvSpPr/>
          <p:nvPr/>
        </p:nvSpPr>
        <p:spPr>
          <a:xfrm>
            <a:off x="9902952" y="4114800"/>
            <a:ext cx="1792224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dirty="0">
                <a:solidFill>
                  <a:srgbClr val="5961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everyone else absorbs it as cost of running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502920" y="5349240"/>
            <a:ext cx="111556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0E13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your storage line item grows faster than your revenue line item, the codec layer is where the leverage is.</a:t>
            </a:r>
            <a:endParaRPr lang="en-US" sz="1400" dirty="0"/>
          </a:p>
        </p:txBody>
      </p:sp>
      <p:sp>
        <p:nvSpPr>
          <p:cNvPr id="27" name="Shape 25"/>
          <p:cNvSpPr/>
          <p:nvPr/>
        </p:nvSpPr>
        <p:spPr>
          <a:xfrm>
            <a:off x="502920" y="6355080"/>
            <a:ext cx="11185855" cy="4572"/>
          </a:xfrm>
          <a:prstGeom prst="rect">
            <a:avLst/>
          </a:prstGeom>
          <a:solidFill>
            <a:srgbClr val="D7DCEA"/>
          </a:solidFill>
          <a:ln w="12700">
            <a:solidFill>
              <a:srgbClr val="D7DCEA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502920" y="6473952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5961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Cithorum  /  Strata India Pvt Ltd  ·  5 May 2026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9402775" y="6473952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spc="200" kern="0" dirty="0">
                <a:solidFill>
                  <a:srgbClr val="5961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Page 2 of 12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7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050820"/>
          </a:solidFill>
          <a:ln w="12700">
            <a:solidFill>
              <a:srgbClr val="05082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502920"/>
            <a:ext cx="7315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4A9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  ·  JAM IN ONE SLIDE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822960"/>
            <a:ext cx="111556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E13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Software data plane. Below your stack.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502920" y="1691640"/>
            <a:ext cx="111556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5961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Jam compresses, indexes, envelopes, and reconstructs end-to-end. Your apps, your storage, your network — unchanged.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502920" y="2697480"/>
            <a:ext cx="3657600" cy="310896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A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02920" y="2697480"/>
            <a:ext cx="3657600" cy="54864"/>
          </a:xfrm>
          <a:prstGeom prst="rect">
            <a:avLst/>
          </a:prstGeom>
          <a:solidFill>
            <a:srgbClr val="00D4AA"/>
          </a:solidFill>
          <a:ln w="12700">
            <a:solidFill>
              <a:srgbClr val="00D4A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31520" y="292608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0D4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3600" dirty="0"/>
          </a:p>
        </p:txBody>
      </p:sp>
      <p:sp>
        <p:nvSpPr>
          <p:cNvPr id="9" name="Text 7"/>
          <p:cNvSpPr/>
          <p:nvPr/>
        </p:nvSpPr>
        <p:spPr>
          <a:xfrm>
            <a:off x="731520" y="3611880"/>
            <a:ext cx="3200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E13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Compress end-to-end</a:t>
            </a:r>
            <a:endParaRPr lang="en-US" sz="2000" dirty="0"/>
          </a:p>
        </p:txBody>
      </p:sp>
      <p:sp>
        <p:nvSpPr>
          <p:cNvPr id="10" name="Text 8"/>
          <p:cNvSpPr/>
          <p:nvPr/>
        </p:nvSpPr>
        <p:spPr>
          <a:xfrm>
            <a:off x="731520" y="4206240"/>
            <a:ext cx="32004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0E13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Layouts and dedupe and indexes — not just bytes. Layered on top of zstd / gzip / 7zip; doesn't replace what you already run.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4325112" y="2697480"/>
            <a:ext cx="3657600" cy="310896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A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4325112" y="2697480"/>
            <a:ext cx="3657600" cy="54864"/>
          </a:xfrm>
          <a:prstGeom prst="rect">
            <a:avLst/>
          </a:prstGeom>
          <a:solidFill>
            <a:srgbClr val="4A9EFF"/>
          </a:solidFill>
          <a:ln w="12700">
            <a:solidFill>
              <a:srgbClr val="4A9EFF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553712" y="292608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4A9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3600" dirty="0"/>
          </a:p>
        </p:txBody>
      </p:sp>
      <p:sp>
        <p:nvSpPr>
          <p:cNvPr id="14" name="Text 12"/>
          <p:cNvSpPr/>
          <p:nvPr/>
        </p:nvSpPr>
        <p:spPr>
          <a:xfrm>
            <a:off x="4553712" y="3611880"/>
            <a:ext cx="3200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E13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NVMe-bound</a:t>
            </a:r>
            <a:endParaRPr lang="en-US" sz="2000" dirty="0"/>
          </a:p>
        </p:txBody>
      </p:sp>
      <p:sp>
        <p:nvSpPr>
          <p:cNvPr id="15" name="Text 13"/>
          <p:cNvSpPr/>
          <p:nvPr/>
        </p:nvSpPr>
        <p:spPr>
          <a:xfrm>
            <a:off x="4553712" y="4206240"/>
            <a:ext cx="32004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0E13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Pins the SSD at the hardware ceiling. No GPU. Under 400 MB RAM during encode. Single CPU-core fraction in normal operation.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8147304" y="2697480"/>
            <a:ext cx="3657600" cy="310896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A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8147304" y="2697480"/>
            <a:ext cx="3657600" cy="54864"/>
          </a:xfrm>
          <a:prstGeom prst="rect">
            <a:avLst/>
          </a:prstGeom>
          <a:solidFill>
            <a:srgbClr val="FFB547"/>
          </a:solidFill>
          <a:ln w="12700">
            <a:solidFill>
              <a:srgbClr val="FFB547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375904" y="292608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B5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3600" dirty="0"/>
          </a:p>
        </p:txBody>
      </p:sp>
      <p:sp>
        <p:nvSpPr>
          <p:cNvPr id="19" name="Text 17"/>
          <p:cNvSpPr/>
          <p:nvPr/>
        </p:nvSpPr>
        <p:spPr>
          <a:xfrm>
            <a:off x="8375904" y="3611880"/>
            <a:ext cx="3200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E13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Drop in</a:t>
            </a:r>
            <a:endParaRPr lang="en-US" sz="2000" dirty="0"/>
          </a:p>
        </p:txBody>
      </p:sp>
      <p:sp>
        <p:nvSpPr>
          <p:cNvPr id="20" name="Text 18"/>
          <p:cNvSpPr/>
          <p:nvPr/>
        </p:nvSpPr>
        <p:spPr>
          <a:xfrm>
            <a:off x="8375904" y="4206240"/>
            <a:ext cx="32004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0E13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S3-compatible gateway, customer-controlled storage, hash-verified deterministic restore. No app rewrite. No data migration.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502920" y="6355080"/>
            <a:ext cx="11185855" cy="4572"/>
          </a:xfrm>
          <a:prstGeom prst="rect">
            <a:avLst/>
          </a:prstGeom>
          <a:solidFill>
            <a:srgbClr val="D7DCEA"/>
          </a:solidFill>
          <a:ln w="12700">
            <a:solidFill>
              <a:srgbClr val="D7DCEA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02920" y="6473952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5961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Cithorum  /  Strata India Pvt Ltd  ·  5 May 2026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9402775" y="6473952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spc="200" kern="0" dirty="0">
                <a:solidFill>
                  <a:srgbClr val="5961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Page 3 of 12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508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4A9EFF"/>
          </a:solidFill>
          <a:ln w="12700">
            <a:solidFill>
              <a:srgbClr val="4A9EF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502920"/>
            <a:ext cx="7315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4A9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  ·  THE NUMBERS (LIVE)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822960"/>
            <a:ext cx="111556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Measured. Not projected.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502920" y="1691640"/>
            <a:ext cx="11155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9D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April 2026 live test. Production hardware. Independently reproducible.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502920" y="2468880"/>
            <a:ext cx="3703320" cy="1600200"/>
          </a:xfrm>
          <a:prstGeom prst="rect">
            <a:avLst/>
          </a:prstGeom>
          <a:solidFill>
            <a:srgbClr val="0A1230"/>
          </a:solidFill>
          <a:ln w="9525">
            <a:solidFill>
              <a:srgbClr val="1B2347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02920" y="2468880"/>
            <a:ext cx="3703320" cy="45720"/>
          </a:xfrm>
          <a:prstGeom prst="rect">
            <a:avLst/>
          </a:prstGeom>
          <a:solidFill>
            <a:srgbClr val="00D4AA"/>
          </a:solidFill>
          <a:ln w="12700">
            <a:solidFill>
              <a:srgbClr val="00D4A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85800" y="2724912"/>
            <a:ext cx="3337560" cy="8801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3–8×</a:t>
            </a:r>
            <a:endParaRPr lang="en-US" sz="3600" dirty="0"/>
          </a:p>
        </p:txBody>
      </p:sp>
      <p:sp>
        <p:nvSpPr>
          <p:cNvPr id="9" name="Text 7"/>
          <p:cNvSpPr/>
          <p:nvPr/>
        </p:nvSpPr>
        <p:spPr>
          <a:xfrm>
            <a:off x="685800" y="3291840"/>
            <a:ext cx="33375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dirty="0">
                <a:solidFill>
                  <a:srgbClr val="C9D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compression · production · up to 100× on backup tiers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4343400" y="2468880"/>
            <a:ext cx="3703320" cy="1600200"/>
          </a:xfrm>
          <a:prstGeom prst="rect">
            <a:avLst/>
          </a:prstGeom>
          <a:solidFill>
            <a:srgbClr val="0A1230"/>
          </a:solidFill>
          <a:ln w="9525">
            <a:solidFill>
              <a:srgbClr val="1B2347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4343400" y="2468880"/>
            <a:ext cx="3703320" cy="45720"/>
          </a:xfrm>
          <a:prstGeom prst="rect">
            <a:avLst/>
          </a:prstGeom>
          <a:solidFill>
            <a:srgbClr val="4A9EFF"/>
          </a:solidFill>
          <a:ln w="12700">
            <a:solidFill>
              <a:srgbClr val="4A9EF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526280" y="2724912"/>
            <a:ext cx="3337560" cy="8801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281 MB/s</a:t>
            </a:r>
            <a:endParaRPr lang="en-US" sz="3600" dirty="0"/>
          </a:p>
        </p:txBody>
      </p:sp>
      <p:sp>
        <p:nvSpPr>
          <p:cNvPr id="13" name="Text 11"/>
          <p:cNvSpPr/>
          <p:nvPr/>
        </p:nvSpPr>
        <p:spPr>
          <a:xfrm>
            <a:off x="4526280" y="3291840"/>
            <a:ext cx="33375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dirty="0">
                <a:solidFill>
                  <a:srgbClr val="C9D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encode throughput · NVMe-bound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8183880" y="2468880"/>
            <a:ext cx="3703320" cy="1600200"/>
          </a:xfrm>
          <a:prstGeom prst="rect">
            <a:avLst/>
          </a:prstGeom>
          <a:solidFill>
            <a:srgbClr val="0A1230"/>
          </a:solidFill>
          <a:ln w="9525">
            <a:solidFill>
              <a:srgbClr val="1B2347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8183880" y="2468880"/>
            <a:ext cx="3703320" cy="45720"/>
          </a:xfrm>
          <a:prstGeom prst="rect">
            <a:avLst/>
          </a:prstGeom>
          <a:solidFill>
            <a:srgbClr val="4A9EFF"/>
          </a:solidFill>
          <a:ln w="12700">
            <a:solidFill>
              <a:srgbClr val="4A9EFF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366760" y="2724912"/>
            <a:ext cx="3337560" cy="8801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1.13 GB/s</a:t>
            </a:r>
            <a:endParaRPr lang="en-US" sz="2800" dirty="0"/>
          </a:p>
        </p:txBody>
      </p:sp>
      <p:sp>
        <p:nvSpPr>
          <p:cNvPr id="17" name="Text 15"/>
          <p:cNvSpPr/>
          <p:nvPr/>
        </p:nvSpPr>
        <p:spPr>
          <a:xfrm>
            <a:off x="8366760" y="3291840"/>
            <a:ext cx="33375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dirty="0">
                <a:solidFill>
                  <a:srgbClr val="C9D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decode throughput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502920" y="4206240"/>
            <a:ext cx="5989320" cy="1691640"/>
          </a:xfrm>
          <a:prstGeom prst="rect">
            <a:avLst/>
          </a:prstGeom>
          <a:solidFill>
            <a:srgbClr val="0A1230"/>
          </a:solidFill>
          <a:ln w="9525">
            <a:solidFill>
              <a:srgbClr val="1B2347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502920" y="4206240"/>
            <a:ext cx="5989320" cy="45720"/>
          </a:xfrm>
          <a:prstGeom prst="rect">
            <a:avLst/>
          </a:prstGeom>
          <a:solidFill>
            <a:srgbClr val="FFB547"/>
          </a:solidFill>
          <a:ln w="12700">
            <a:solidFill>
              <a:srgbClr val="FFB547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85800" y="4370832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FFB5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LIVE TEST  ·  APRIL 2026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685800" y="4663440"/>
            <a:ext cx="56235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135 GB</a:t>
            </a:r>
            <a:pPr indent="0" marL="0">
              <a:buNone/>
            </a:pPr>
            <a:r>
              <a:rPr lang="en-US" sz="2400" dirty="0">
                <a:solidFill>
                  <a:srgbClr val="C9D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→  </a:t>
            </a:r>
            <a:pPr indent="0" marL="0">
              <a:buNone/>
            </a:pPr>
            <a:r>
              <a:rPr lang="en-US" sz="3000" b="1" dirty="0">
                <a:solidFill>
                  <a:srgbClr val="00D4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17.2 GB</a:t>
            </a:r>
            <a:endParaRPr lang="en-US" sz="3000" dirty="0"/>
          </a:p>
        </p:txBody>
      </p:sp>
      <p:sp>
        <p:nvSpPr>
          <p:cNvPr id="22" name="Text 20"/>
          <p:cNvSpPr/>
          <p:nvPr/>
        </p:nvSpPr>
        <p:spPr>
          <a:xfrm>
            <a:off x="685800" y="5303520"/>
            <a:ext cx="56235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9D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VM snapshot corpus.  7.85× combined Jam + ZSTD path.  3.85× Jam alone (135 → 35 GB).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6675120" y="4206240"/>
            <a:ext cx="4983480" cy="777240"/>
          </a:xfrm>
          <a:prstGeom prst="rect">
            <a:avLst/>
          </a:prstGeom>
          <a:solidFill>
            <a:srgbClr val="0A1230"/>
          </a:solidFill>
          <a:ln w="9525">
            <a:solidFill>
              <a:srgbClr val="1B2347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6903720" y="4206240"/>
            <a:ext cx="46177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&lt;400 MB RAM   </a:t>
            </a:r>
            <a:pPr indent="0" marL="0">
              <a:buNone/>
            </a:pPr>
            <a:r>
              <a:rPr lang="en-US" sz="1200" dirty="0">
                <a:solidFill>
                  <a:srgbClr val="C9D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during encode</a:t>
            </a:r>
            <a:endParaRPr lang="en-US" sz="1800" dirty="0"/>
          </a:p>
        </p:txBody>
      </p:sp>
      <p:sp>
        <p:nvSpPr>
          <p:cNvPr id="25" name="Shape 23"/>
          <p:cNvSpPr/>
          <p:nvPr/>
        </p:nvSpPr>
        <p:spPr>
          <a:xfrm>
            <a:off x="6675120" y="5120640"/>
            <a:ext cx="4983480" cy="777240"/>
          </a:xfrm>
          <a:prstGeom prst="rect">
            <a:avLst/>
          </a:prstGeom>
          <a:solidFill>
            <a:srgbClr val="0A1230"/>
          </a:solidFill>
          <a:ln w="9525">
            <a:solidFill>
              <a:srgbClr val="1B2347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6903720" y="5120640"/>
            <a:ext cx="46177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Single-core fraction   </a:t>
            </a:r>
            <a:pPr indent="0" marL="0">
              <a:buNone/>
            </a:pPr>
            <a:r>
              <a:rPr lang="en-US" sz="1200" dirty="0">
                <a:solidFill>
                  <a:srgbClr val="C9D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normal operation</a:t>
            </a:r>
            <a:endParaRPr lang="en-US" sz="1800" dirty="0"/>
          </a:p>
        </p:txBody>
      </p:sp>
      <p:sp>
        <p:nvSpPr>
          <p:cNvPr id="27" name="Shape 25"/>
          <p:cNvSpPr/>
          <p:nvPr/>
        </p:nvSpPr>
        <p:spPr>
          <a:xfrm>
            <a:off x="502920" y="6355080"/>
            <a:ext cx="11185855" cy="4572"/>
          </a:xfrm>
          <a:prstGeom prst="rect">
            <a:avLst/>
          </a:prstGeom>
          <a:solidFill>
            <a:srgbClr val="1B2347"/>
          </a:solidFill>
          <a:ln w="12700">
            <a:solidFill>
              <a:srgbClr val="1B2347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502920" y="6473952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C9D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Cithorum  /  Strata India Pvt Ltd  ·  5 May 2026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9402775" y="6473952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spc="200" kern="0" dirty="0">
                <a:solidFill>
                  <a:srgbClr val="C9D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Page 4 of 12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7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050820"/>
          </a:solidFill>
          <a:ln w="12700">
            <a:solidFill>
              <a:srgbClr val="05082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502920"/>
            <a:ext cx="7315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4A9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  ·  INTEGRATION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822960"/>
            <a:ext cx="111556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E13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deployment paths. You keep the iron.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502920" y="1691640"/>
            <a:ext cx="11155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5961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Software-only on commodity NVMe. No appliance lock-in. No accelerator procurement.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502920" y="2697480"/>
            <a:ext cx="3657600" cy="329184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A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02920" y="2697480"/>
            <a:ext cx="73152" cy="3291840"/>
          </a:xfrm>
          <a:prstGeom prst="rect">
            <a:avLst/>
          </a:prstGeom>
          <a:solidFill>
            <a:srgbClr val="00D4AA"/>
          </a:solidFill>
          <a:ln w="12700">
            <a:solidFill>
              <a:srgbClr val="00D4AA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77240" y="2971800"/>
            <a:ext cx="1280160" cy="292608"/>
          </a:xfrm>
          <a:prstGeom prst="rect">
            <a:avLst/>
          </a:prstGeom>
          <a:solidFill>
            <a:srgbClr val="00D4AA"/>
          </a:solidFill>
          <a:ln w="12700">
            <a:solidFill>
              <a:srgbClr val="00D4A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777240" y="2971800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300" kern="0" dirty="0">
                <a:solidFill>
                  <a:srgbClr val="0508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PATH A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777240" y="3429000"/>
            <a:ext cx="32004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200" b="1" dirty="0">
                <a:solidFill>
                  <a:srgbClr val="0E13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S3-compatible gateway</a:t>
            </a: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777240" y="4389120"/>
            <a:ext cx="32004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0E13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MinIO / Ceph-compatible endpoint. Per-customer isolated buckets. No code changes.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777240" y="5029200"/>
            <a:ext cx="3108960" cy="9144"/>
          </a:xfrm>
          <a:prstGeom prst="rect">
            <a:avLst/>
          </a:prstGeom>
          <a:solidFill>
            <a:srgbClr val="D7DCEA"/>
          </a:solidFill>
          <a:ln w="12700">
            <a:solidFill>
              <a:srgbClr val="D7DCE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777240" y="5120640"/>
            <a:ext cx="32004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i="1" dirty="0">
                <a:solidFill>
                  <a:srgbClr val="5961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Best for SaaS and cloud-native customers.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325112" y="2697480"/>
            <a:ext cx="3657600" cy="329184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A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4325112" y="2697480"/>
            <a:ext cx="73152" cy="3291840"/>
          </a:xfrm>
          <a:prstGeom prst="rect">
            <a:avLst/>
          </a:prstGeom>
          <a:solidFill>
            <a:srgbClr val="4A9EFF"/>
          </a:solidFill>
          <a:ln w="12700">
            <a:solidFill>
              <a:srgbClr val="4A9EFF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4599432" y="2971800"/>
            <a:ext cx="1280160" cy="292608"/>
          </a:xfrm>
          <a:prstGeom prst="rect">
            <a:avLst/>
          </a:prstGeom>
          <a:solidFill>
            <a:srgbClr val="4A9EFF"/>
          </a:solidFill>
          <a:ln w="12700">
            <a:solidFill>
              <a:srgbClr val="4A9EFF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599432" y="2971800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300" kern="0" dirty="0">
                <a:solidFill>
                  <a:srgbClr val="0508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PATH B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4599432" y="3429000"/>
            <a:ext cx="32004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200" b="1" dirty="0">
                <a:solidFill>
                  <a:srgbClr val="0E13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Linux daemon + CLI</a:t>
            </a:r>
            <a:endParaRPr lang="en-US" sz="2200" dirty="0"/>
          </a:p>
        </p:txBody>
      </p:sp>
      <p:sp>
        <p:nvSpPr>
          <p:cNvPr id="19" name="Text 17"/>
          <p:cNvSpPr/>
          <p:nvPr/>
        </p:nvSpPr>
        <p:spPr>
          <a:xfrm>
            <a:off x="4599432" y="4389120"/>
            <a:ext cx="32004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0E13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Drops in next to your workload. Point at a directory, get compressed output. Existing storage stays.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4599432" y="5029200"/>
            <a:ext cx="3108960" cy="9144"/>
          </a:xfrm>
          <a:prstGeom prst="rect">
            <a:avLst/>
          </a:prstGeom>
          <a:solidFill>
            <a:srgbClr val="D7DCEA"/>
          </a:solidFill>
          <a:ln w="12700">
            <a:solidFill>
              <a:srgbClr val="D7DCEA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599432" y="5120640"/>
            <a:ext cx="32004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i="1" dirty="0">
                <a:solidFill>
                  <a:srgbClr val="5961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Best for self-hosted backups, archives, OEM integrations.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8147304" y="2697480"/>
            <a:ext cx="3657600" cy="329184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A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8147304" y="2697480"/>
            <a:ext cx="73152" cy="3291840"/>
          </a:xfrm>
          <a:prstGeom prst="rect">
            <a:avLst/>
          </a:prstGeom>
          <a:solidFill>
            <a:srgbClr val="FFB547"/>
          </a:solidFill>
          <a:ln w="12700">
            <a:solidFill>
              <a:srgbClr val="FFB547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8421624" y="2971800"/>
            <a:ext cx="1280160" cy="292608"/>
          </a:xfrm>
          <a:prstGeom prst="rect">
            <a:avLst/>
          </a:prstGeom>
          <a:solidFill>
            <a:srgbClr val="FFB547"/>
          </a:solidFill>
          <a:ln w="12700">
            <a:solidFill>
              <a:srgbClr val="FFB547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8421624" y="2971800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300" kern="0" dirty="0">
                <a:solidFill>
                  <a:srgbClr val="0508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PATH C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8421624" y="3429000"/>
            <a:ext cx="32004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200" b="1" dirty="0">
                <a:solidFill>
                  <a:srgbClr val="0E13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Appliance  ·  roadmap</a:t>
            </a:r>
            <a:endParaRPr lang="en-US" sz="2200" dirty="0"/>
          </a:p>
        </p:txBody>
      </p:sp>
      <p:sp>
        <p:nvSpPr>
          <p:cNvPr id="27" name="Text 25"/>
          <p:cNvSpPr/>
          <p:nvPr/>
        </p:nvSpPr>
        <p:spPr>
          <a:xfrm>
            <a:off x="8421624" y="4389120"/>
            <a:ext cx="32004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0E13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Customer-premise hardware preloaded. Air-gapped, sovereign, defence. White-label OEM option.</a:t>
            </a:r>
            <a:endParaRPr lang="en-US" sz="1300" dirty="0"/>
          </a:p>
        </p:txBody>
      </p:sp>
      <p:sp>
        <p:nvSpPr>
          <p:cNvPr id="28" name="Shape 26"/>
          <p:cNvSpPr/>
          <p:nvPr/>
        </p:nvSpPr>
        <p:spPr>
          <a:xfrm>
            <a:off x="8421624" y="5029200"/>
            <a:ext cx="3108960" cy="9144"/>
          </a:xfrm>
          <a:prstGeom prst="rect">
            <a:avLst/>
          </a:prstGeom>
          <a:solidFill>
            <a:srgbClr val="D7DCEA"/>
          </a:solidFill>
          <a:ln w="12700">
            <a:solidFill>
              <a:srgbClr val="D7DCEA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8421624" y="5120640"/>
            <a:ext cx="32004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i="1" dirty="0">
                <a:solidFill>
                  <a:srgbClr val="5961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Best for regulated estates and OEM resale.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502920" y="6355080"/>
            <a:ext cx="11185855" cy="4572"/>
          </a:xfrm>
          <a:prstGeom prst="rect">
            <a:avLst/>
          </a:prstGeom>
          <a:solidFill>
            <a:srgbClr val="D7DCEA"/>
          </a:solidFill>
          <a:ln w="12700">
            <a:solidFill>
              <a:srgbClr val="D7DCEA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502920" y="6473952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5961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Cithorum  /  Strata India Pvt Ltd  ·  5 May 2026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9402775" y="6473952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spc="200" kern="0" dirty="0">
                <a:solidFill>
                  <a:srgbClr val="5961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Page 5 of 12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7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050820"/>
          </a:solidFill>
          <a:ln w="12700">
            <a:solidFill>
              <a:srgbClr val="05082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502920"/>
            <a:ext cx="7315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4A9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  ·  VALIDATION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822960"/>
            <a:ext cx="111556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E13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Already running. Already verified.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502920" y="1691640"/>
            <a:ext cx="11155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5961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Live customer revenue, ecosystem programmes, and independent benchmarks — not slideware.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502920" y="2331720"/>
            <a:ext cx="3703320" cy="114300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A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67512" y="2468880"/>
            <a:ext cx="1325880" cy="219456"/>
          </a:xfrm>
          <a:prstGeom prst="rect">
            <a:avLst/>
          </a:prstGeom>
          <a:solidFill>
            <a:srgbClr val="00D4AA"/>
          </a:solidFill>
          <a:ln w="12700">
            <a:solidFill>
              <a:srgbClr val="00D4A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67512" y="2468880"/>
            <a:ext cx="13258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b="1" spc="200" kern="0" dirty="0">
                <a:solidFill>
                  <a:srgbClr val="0508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LIVE REVENUE</a:t>
            </a:r>
            <a:endParaRPr lang="en-US" sz="750" dirty="0"/>
          </a:p>
        </p:txBody>
      </p:sp>
      <p:sp>
        <p:nvSpPr>
          <p:cNvPr id="9" name="Text 7"/>
          <p:cNvSpPr/>
          <p:nvPr/>
        </p:nvSpPr>
        <p:spPr>
          <a:xfrm>
            <a:off x="667512" y="2743200"/>
            <a:ext cx="337413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0E13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M2M TechConnect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667512" y="3044952"/>
            <a:ext cx="337413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5961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$7K / month MRR · first invoice April 2026 · Jam-on-Linux production.</a:t>
            </a:r>
            <a:endParaRPr lang="en-US" sz="950" dirty="0"/>
          </a:p>
        </p:txBody>
      </p:sp>
      <p:sp>
        <p:nvSpPr>
          <p:cNvPr id="11" name="Shape 9"/>
          <p:cNvSpPr/>
          <p:nvPr/>
        </p:nvSpPr>
        <p:spPr>
          <a:xfrm>
            <a:off x="4315968" y="2331720"/>
            <a:ext cx="3703320" cy="114300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A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4480560" y="2468880"/>
            <a:ext cx="1325880" cy="219456"/>
          </a:xfrm>
          <a:prstGeom prst="rect">
            <a:avLst/>
          </a:prstGeom>
          <a:solidFill>
            <a:srgbClr val="4A9EFF"/>
          </a:solidFill>
          <a:ln w="12700">
            <a:solidFill>
              <a:srgbClr val="4A9EFF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480560" y="2468880"/>
            <a:ext cx="13258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b="1" spc="200" kern="0" dirty="0">
                <a:solidFill>
                  <a:srgbClr val="0508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PARTNER ROUTE</a:t>
            </a:r>
            <a:endParaRPr lang="en-US" sz="750" dirty="0"/>
          </a:p>
        </p:txBody>
      </p:sp>
      <p:sp>
        <p:nvSpPr>
          <p:cNvPr id="14" name="Text 12"/>
          <p:cNvSpPr/>
          <p:nvPr/>
        </p:nvSpPr>
        <p:spPr>
          <a:xfrm>
            <a:off x="4480560" y="2743200"/>
            <a:ext cx="337413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0E13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Atreides IO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480560" y="3044952"/>
            <a:ext cx="337413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5961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Production deployment · Spark integration · "What JAM has done is changed the game."</a:t>
            </a:r>
            <a:endParaRPr lang="en-US" sz="950" dirty="0"/>
          </a:p>
        </p:txBody>
      </p:sp>
      <p:sp>
        <p:nvSpPr>
          <p:cNvPr id="16" name="Shape 14"/>
          <p:cNvSpPr/>
          <p:nvPr/>
        </p:nvSpPr>
        <p:spPr>
          <a:xfrm>
            <a:off x="8129016" y="2331720"/>
            <a:ext cx="3703320" cy="114300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A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8293608" y="2468880"/>
            <a:ext cx="1325880" cy="219456"/>
          </a:xfrm>
          <a:prstGeom prst="rect">
            <a:avLst/>
          </a:prstGeom>
          <a:solidFill>
            <a:srgbClr val="C97A59"/>
          </a:solidFill>
          <a:ln w="12700">
            <a:solidFill>
              <a:srgbClr val="C97A59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293608" y="2468880"/>
            <a:ext cx="13258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b="1" spc="200" kern="0" dirty="0">
                <a:solidFill>
                  <a:srgbClr val="0508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GENOMICS</a:t>
            </a:r>
            <a:endParaRPr lang="en-US" sz="750" dirty="0"/>
          </a:p>
        </p:txBody>
      </p:sp>
      <p:sp>
        <p:nvSpPr>
          <p:cNvPr id="19" name="Text 17"/>
          <p:cNvSpPr/>
          <p:nvPr/>
        </p:nvSpPr>
        <p:spPr>
          <a:xfrm>
            <a:off x="8293608" y="2743200"/>
            <a:ext cx="337413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0E13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SwissVault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8293608" y="3044952"/>
            <a:ext cx="337413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5961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12% smaller FASTQ · alignment in 22 min vs 2.5 h state-of-the-art.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502920" y="3584448"/>
            <a:ext cx="3703320" cy="114300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A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667512" y="3721608"/>
            <a:ext cx="1325880" cy="219456"/>
          </a:xfrm>
          <a:prstGeom prst="rect">
            <a:avLst/>
          </a:prstGeom>
          <a:solidFill>
            <a:srgbClr val="FFB547"/>
          </a:solidFill>
          <a:ln w="12700">
            <a:solidFill>
              <a:srgbClr val="FFB547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67512" y="3721608"/>
            <a:ext cx="13258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b="1" spc="200" kern="0" dirty="0">
                <a:solidFill>
                  <a:srgbClr val="0508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ECOSYSTEM</a:t>
            </a:r>
            <a:endParaRPr lang="en-US" sz="750" dirty="0"/>
          </a:p>
        </p:txBody>
      </p:sp>
      <p:sp>
        <p:nvSpPr>
          <p:cNvPr id="24" name="Text 22"/>
          <p:cNvSpPr/>
          <p:nvPr/>
        </p:nvSpPr>
        <p:spPr>
          <a:xfrm>
            <a:off x="667512" y="3995928"/>
            <a:ext cx="337413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0E13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NVIDIA Inception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667512" y="4297680"/>
            <a:ext cx="337413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5961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Accepted programme member · ecosystem validation.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4315968" y="3584448"/>
            <a:ext cx="3703320" cy="114300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A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4480560" y="3721608"/>
            <a:ext cx="1325880" cy="219456"/>
          </a:xfrm>
          <a:prstGeom prst="rect">
            <a:avLst/>
          </a:prstGeom>
          <a:solidFill>
            <a:srgbClr val="4A9EFF"/>
          </a:solidFill>
          <a:ln w="12700">
            <a:solidFill>
              <a:srgbClr val="4A9EFF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480560" y="3721608"/>
            <a:ext cx="13258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b="1" spc="200" kern="0" dirty="0">
                <a:solidFill>
                  <a:srgbClr val="0508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DEFENCE</a:t>
            </a:r>
            <a:endParaRPr lang="en-US" sz="750" dirty="0"/>
          </a:p>
        </p:txBody>
      </p:sp>
      <p:sp>
        <p:nvSpPr>
          <p:cNvPr id="29" name="Text 27"/>
          <p:cNvSpPr/>
          <p:nvPr/>
        </p:nvSpPr>
        <p:spPr>
          <a:xfrm>
            <a:off x="4480560" y="3995928"/>
            <a:ext cx="337413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0E13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NATO BRAVE1 / UNITE</a:t>
            </a:r>
            <a:endParaRPr lang="en-US" sz="1300" dirty="0"/>
          </a:p>
        </p:txBody>
      </p:sp>
      <p:sp>
        <p:nvSpPr>
          <p:cNvPr id="30" name="Text 28"/>
          <p:cNvSpPr/>
          <p:nvPr/>
        </p:nvSpPr>
        <p:spPr>
          <a:xfrm>
            <a:off x="4480560" y="4297680"/>
            <a:ext cx="337413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5961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Vetted by National Authority · Ukrainian defence procurement eligible.</a:t>
            </a:r>
            <a:endParaRPr lang="en-US" sz="950" dirty="0"/>
          </a:p>
        </p:txBody>
      </p:sp>
      <p:sp>
        <p:nvSpPr>
          <p:cNvPr id="31" name="Shape 29"/>
          <p:cNvSpPr/>
          <p:nvPr/>
        </p:nvSpPr>
        <p:spPr>
          <a:xfrm>
            <a:off x="8129016" y="3584448"/>
            <a:ext cx="3703320" cy="114300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A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8293608" y="3721608"/>
            <a:ext cx="1325880" cy="219456"/>
          </a:xfrm>
          <a:prstGeom prst="rect">
            <a:avLst/>
          </a:prstGeom>
          <a:solidFill>
            <a:srgbClr val="FFB547"/>
          </a:solidFill>
          <a:ln w="12700">
            <a:solidFill>
              <a:srgbClr val="FFB547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8293608" y="3721608"/>
            <a:ext cx="13258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b="1" spc="200" kern="0" dirty="0">
                <a:solidFill>
                  <a:srgbClr val="0508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ECOSYSTEM</a:t>
            </a:r>
            <a:endParaRPr lang="en-US" sz="750" dirty="0"/>
          </a:p>
        </p:txBody>
      </p:sp>
      <p:sp>
        <p:nvSpPr>
          <p:cNvPr id="34" name="Text 32"/>
          <p:cNvSpPr/>
          <p:nvPr/>
        </p:nvSpPr>
        <p:spPr>
          <a:xfrm>
            <a:off x="8293608" y="3995928"/>
            <a:ext cx="337413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0E13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RTX / Raytheon</a:t>
            </a:r>
            <a:endParaRPr lang="en-US" sz="1300" dirty="0"/>
          </a:p>
        </p:txBody>
      </p:sp>
      <p:sp>
        <p:nvSpPr>
          <p:cNvPr id="35" name="Text 33"/>
          <p:cNvSpPr/>
          <p:nvPr/>
        </p:nvSpPr>
        <p:spPr>
          <a:xfrm>
            <a:off x="8293608" y="4297680"/>
            <a:ext cx="337413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5961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Supplier.io approved supplier · ecosystem access.</a:t>
            </a:r>
            <a:endParaRPr lang="en-US" sz="950" dirty="0"/>
          </a:p>
        </p:txBody>
      </p:sp>
      <p:sp>
        <p:nvSpPr>
          <p:cNvPr id="36" name="Shape 34"/>
          <p:cNvSpPr/>
          <p:nvPr/>
        </p:nvSpPr>
        <p:spPr>
          <a:xfrm>
            <a:off x="502920" y="4837176"/>
            <a:ext cx="3703320" cy="114300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A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667512" y="4974336"/>
            <a:ext cx="1325880" cy="219456"/>
          </a:xfrm>
          <a:prstGeom prst="rect">
            <a:avLst/>
          </a:prstGeom>
          <a:solidFill>
            <a:srgbClr val="00D4AA"/>
          </a:solidFill>
          <a:ln w="12700">
            <a:solidFill>
              <a:srgbClr val="00D4AA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667512" y="4974336"/>
            <a:ext cx="13258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b="1" spc="200" kern="0" dirty="0">
                <a:solidFill>
                  <a:srgbClr val="0508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BUYER NET</a:t>
            </a:r>
            <a:endParaRPr lang="en-US" sz="750" dirty="0"/>
          </a:p>
        </p:txBody>
      </p:sp>
      <p:sp>
        <p:nvSpPr>
          <p:cNvPr id="39" name="Text 37"/>
          <p:cNvSpPr/>
          <p:nvPr/>
        </p:nvSpPr>
        <p:spPr>
          <a:xfrm>
            <a:off x="667512" y="5248656"/>
            <a:ext cx="337413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0E13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T-Mobile</a:t>
            </a:r>
            <a:endParaRPr lang="en-US" sz="1300" dirty="0"/>
          </a:p>
        </p:txBody>
      </p:sp>
      <p:sp>
        <p:nvSpPr>
          <p:cNvPr id="40" name="Text 38"/>
          <p:cNvSpPr/>
          <p:nvPr/>
        </p:nvSpPr>
        <p:spPr>
          <a:xfrm>
            <a:off x="667512" y="5550408"/>
            <a:ext cx="337413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5961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Approved on corporate-buyer database · thousands of corporate buyers.</a:t>
            </a:r>
            <a:endParaRPr lang="en-US" sz="950" dirty="0"/>
          </a:p>
        </p:txBody>
      </p:sp>
      <p:sp>
        <p:nvSpPr>
          <p:cNvPr id="41" name="Shape 39"/>
          <p:cNvSpPr/>
          <p:nvPr/>
        </p:nvSpPr>
        <p:spPr>
          <a:xfrm>
            <a:off x="4315968" y="4837176"/>
            <a:ext cx="3703320" cy="114300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A"/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4480560" y="4974336"/>
            <a:ext cx="1325880" cy="219456"/>
          </a:xfrm>
          <a:prstGeom prst="rect">
            <a:avLst/>
          </a:prstGeom>
          <a:solidFill>
            <a:srgbClr val="C97A59"/>
          </a:solidFill>
          <a:ln w="12700">
            <a:solidFill>
              <a:srgbClr val="C97A59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4480560" y="4974336"/>
            <a:ext cx="13258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b="1" spc="200" kern="0" dirty="0">
                <a:solidFill>
                  <a:srgbClr val="0508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GRANT</a:t>
            </a:r>
            <a:endParaRPr lang="en-US" sz="750" dirty="0"/>
          </a:p>
        </p:txBody>
      </p:sp>
      <p:sp>
        <p:nvSpPr>
          <p:cNvPr id="44" name="Text 42"/>
          <p:cNvSpPr/>
          <p:nvPr/>
        </p:nvSpPr>
        <p:spPr>
          <a:xfrm>
            <a:off x="4480560" y="5248656"/>
            <a:ext cx="337413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0E13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ZenLaunchpad</a:t>
            </a:r>
            <a:endParaRPr lang="en-US" sz="1300" dirty="0"/>
          </a:p>
        </p:txBody>
      </p:sp>
      <p:sp>
        <p:nvSpPr>
          <p:cNvPr id="45" name="Text 43"/>
          <p:cNvSpPr/>
          <p:nvPr/>
        </p:nvSpPr>
        <p:spPr>
          <a:xfrm>
            <a:off x="4480560" y="5550408"/>
            <a:ext cx="337413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5961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CAD $30K non-dilutive grant · "JAM is way beyond MVP."</a:t>
            </a:r>
            <a:endParaRPr lang="en-US" sz="950" dirty="0"/>
          </a:p>
        </p:txBody>
      </p:sp>
      <p:sp>
        <p:nvSpPr>
          <p:cNvPr id="46" name="Shape 44"/>
          <p:cNvSpPr/>
          <p:nvPr/>
        </p:nvSpPr>
        <p:spPr>
          <a:xfrm>
            <a:off x="8129016" y="4837176"/>
            <a:ext cx="3703320" cy="114300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A"/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8293608" y="4974336"/>
            <a:ext cx="1325880" cy="219456"/>
          </a:xfrm>
          <a:prstGeom prst="rect">
            <a:avLst/>
          </a:prstGeom>
          <a:solidFill>
            <a:srgbClr val="4A9EFF"/>
          </a:solidFill>
          <a:ln w="12700">
            <a:solidFill>
              <a:srgbClr val="4A9EFF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8293608" y="4974336"/>
            <a:ext cx="13258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b="1" spc="200" kern="0" dirty="0">
                <a:solidFill>
                  <a:srgbClr val="0508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TRIAL</a:t>
            </a:r>
            <a:endParaRPr lang="en-US" sz="750" dirty="0"/>
          </a:p>
        </p:txBody>
      </p:sp>
      <p:sp>
        <p:nvSpPr>
          <p:cNvPr id="49" name="Text 47"/>
          <p:cNvSpPr/>
          <p:nvPr/>
        </p:nvSpPr>
        <p:spPr>
          <a:xfrm>
            <a:off x="8293608" y="5248656"/>
            <a:ext cx="337413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0E13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Ubuntu VM trial</a:t>
            </a:r>
            <a:endParaRPr lang="en-US" sz="1300" dirty="0"/>
          </a:p>
        </p:txBody>
      </p:sp>
      <p:sp>
        <p:nvSpPr>
          <p:cNvPr id="50" name="Text 48"/>
          <p:cNvSpPr/>
          <p:nvPr/>
        </p:nvSpPr>
        <p:spPr>
          <a:xfrm>
            <a:off x="8293608" y="5550408"/>
            <a:ext cx="337413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5961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VM stored 45% smaller via Jam vs tested alternatives.</a:t>
            </a:r>
            <a:endParaRPr lang="en-US" sz="950" dirty="0"/>
          </a:p>
        </p:txBody>
      </p:sp>
      <p:sp>
        <p:nvSpPr>
          <p:cNvPr id="51" name="Shape 49"/>
          <p:cNvSpPr/>
          <p:nvPr/>
        </p:nvSpPr>
        <p:spPr>
          <a:xfrm>
            <a:off x="502920" y="6355080"/>
            <a:ext cx="11185855" cy="4572"/>
          </a:xfrm>
          <a:prstGeom prst="rect">
            <a:avLst/>
          </a:prstGeom>
          <a:solidFill>
            <a:srgbClr val="D7DCEA"/>
          </a:solidFill>
          <a:ln w="12700">
            <a:solidFill>
              <a:srgbClr val="D7DCEA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502920" y="6473952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5961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Cithorum  /  Strata India Pvt Ltd  ·  5 May 2026</a:t>
            </a:r>
            <a:endParaRPr lang="en-US" sz="900" dirty="0"/>
          </a:p>
        </p:txBody>
      </p:sp>
      <p:sp>
        <p:nvSpPr>
          <p:cNvPr id="53" name="Text 51"/>
          <p:cNvSpPr/>
          <p:nvPr/>
        </p:nvSpPr>
        <p:spPr>
          <a:xfrm>
            <a:off x="9402775" y="6473952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spc="200" kern="0" dirty="0">
                <a:solidFill>
                  <a:srgbClr val="5961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Page 6 of 12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508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4A9EFF"/>
          </a:solidFill>
          <a:ln w="12700">
            <a:solidFill>
              <a:srgbClr val="4A9EF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502920"/>
            <a:ext cx="7315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4A9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  ·  WHY JAM WINS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822960"/>
            <a:ext cx="111556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Layers on. Doesn't replace.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502920" y="1691640"/>
            <a:ext cx="11155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C9D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Jam compounds with what you run today. The customer's stack stays — the bill goes down.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502920" y="2697480"/>
            <a:ext cx="3657600" cy="3291840"/>
          </a:xfrm>
          <a:prstGeom prst="rect">
            <a:avLst/>
          </a:prstGeom>
          <a:solidFill>
            <a:srgbClr val="0A1230"/>
          </a:solidFill>
          <a:ln w="9525">
            <a:solidFill>
              <a:srgbClr val="1B2347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02920" y="2697480"/>
            <a:ext cx="3657600" cy="54864"/>
          </a:xfrm>
          <a:prstGeom prst="rect">
            <a:avLst/>
          </a:prstGeom>
          <a:solidFill>
            <a:srgbClr val="00D4AA"/>
          </a:solidFill>
          <a:ln w="12700">
            <a:solidFill>
              <a:srgbClr val="00D4A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77240" y="297180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00D4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vs zstd / gzip / 7zip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777240" y="3474720"/>
            <a:ext cx="32004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Compounds, not replaces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777240" y="4526280"/>
            <a:ext cx="32004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C9D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Jam layers on top — 7.85× combined vs 3.85× zstd-alone on the same VM corpus. Keeps your existing codecs in the chain.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4325112" y="2697480"/>
            <a:ext cx="3657600" cy="3291840"/>
          </a:xfrm>
          <a:prstGeom prst="rect">
            <a:avLst/>
          </a:prstGeom>
          <a:solidFill>
            <a:srgbClr val="0A1230"/>
          </a:solidFill>
          <a:ln w="9525">
            <a:solidFill>
              <a:srgbClr val="1B2347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4325112" y="2697480"/>
            <a:ext cx="3657600" cy="54864"/>
          </a:xfrm>
          <a:prstGeom prst="rect">
            <a:avLst/>
          </a:prstGeom>
          <a:solidFill>
            <a:srgbClr val="4A9EFF"/>
          </a:solidFill>
          <a:ln w="12700">
            <a:solidFill>
              <a:srgbClr val="4A9EFF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599432" y="297180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4A9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vs hyperscaler dedup / S3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4599432" y="3474720"/>
            <a:ext cx="32004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Below the customer's S3</a:t>
            </a:r>
            <a:endParaRPr lang="en-US" sz="2200" dirty="0"/>
          </a:p>
        </p:txBody>
      </p:sp>
      <p:sp>
        <p:nvSpPr>
          <p:cNvPr id="15" name="Text 13"/>
          <p:cNvSpPr/>
          <p:nvPr/>
        </p:nvSpPr>
        <p:spPr>
          <a:xfrm>
            <a:off x="4599432" y="4526280"/>
            <a:ext cx="32004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C9D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Jam compresses below the S3 endpoint. Your customer's hyperscaler footprint stays. The line item shrinks.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8147304" y="2697480"/>
            <a:ext cx="3657600" cy="3291840"/>
          </a:xfrm>
          <a:prstGeom prst="rect">
            <a:avLst/>
          </a:prstGeom>
          <a:solidFill>
            <a:srgbClr val="0A1230"/>
          </a:solidFill>
          <a:ln w="9525">
            <a:solidFill>
              <a:srgbClr val="1B2347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8147304" y="2697480"/>
            <a:ext cx="3657600" cy="54864"/>
          </a:xfrm>
          <a:prstGeom prst="rect">
            <a:avLst/>
          </a:prstGeom>
          <a:solidFill>
            <a:srgbClr val="FFB547"/>
          </a:solidFill>
          <a:ln w="12700">
            <a:solidFill>
              <a:srgbClr val="FFB547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421624" y="297180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FFB5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vs Pure / NetApp / VAST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8421624" y="3474720"/>
            <a:ext cx="32004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appliance tax</a:t>
            </a:r>
            <a:endParaRPr lang="en-US" sz="2200" dirty="0"/>
          </a:p>
        </p:txBody>
      </p:sp>
      <p:sp>
        <p:nvSpPr>
          <p:cNvPr id="20" name="Text 18"/>
          <p:cNvSpPr/>
          <p:nvPr/>
        </p:nvSpPr>
        <p:spPr>
          <a:xfrm>
            <a:off x="8421624" y="4526280"/>
            <a:ext cx="32004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C9D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Software-only on commodity NVMe. No appliance lock-in. No accelerator procurement. No forklift upgrade.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502920" y="6355080"/>
            <a:ext cx="11185855" cy="4572"/>
          </a:xfrm>
          <a:prstGeom prst="rect">
            <a:avLst/>
          </a:prstGeom>
          <a:solidFill>
            <a:srgbClr val="1B2347"/>
          </a:solidFill>
          <a:ln w="12700">
            <a:solidFill>
              <a:srgbClr val="1B2347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02920" y="6473952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C9D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Cithorum  /  Strata India Pvt Ltd  ·  5 May 2026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9402775" y="6473952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spc="200" kern="0" dirty="0">
                <a:solidFill>
                  <a:srgbClr val="C9D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Page 7 of 12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5F7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050820"/>
          </a:solidFill>
          <a:ln w="12700">
            <a:solidFill>
              <a:srgbClr val="05082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502920"/>
            <a:ext cx="7315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4A9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  ·  PRICING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822960"/>
            <a:ext cx="111556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E13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tiers. Per-TB, per-month.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502920" y="1691640"/>
            <a:ext cx="11155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961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tier includes a benchmark report on your data, customer-controlled storage, and 100% restore verification.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502920" y="2606040"/>
            <a:ext cx="3657600" cy="324612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A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02920" y="2606040"/>
            <a:ext cx="3657600" cy="64008"/>
          </a:xfrm>
          <a:prstGeom prst="rect">
            <a:avLst/>
          </a:prstGeom>
          <a:solidFill>
            <a:srgbClr val="00D4AA"/>
          </a:solidFill>
          <a:ln w="12700">
            <a:solidFill>
              <a:srgbClr val="00D4A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77240" y="288036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00D4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STARTER  ·  LIVE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777240" y="3383280"/>
            <a:ext cx="3200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200" b="1" dirty="0">
                <a:solidFill>
                  <a:srgbClr val="0E13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~50% below commercial cloud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777240" y="438912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5961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(e.g. AWS S3) list rates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777240" y="4800600"/>
            <a:ext cx="3108960" cy="9144"/>
          </a:xfrm>
          <a:prstGeom prst="rect">
            <a:avLst/>
          </a:prstGeom>
          <a:solidFill>
            <a:srgbClr val="D7DCEA"/>
          </a:solidFill>
          <a:ln w="12700">
            <a:solidFill>
              <a:srgbClr val="D7DCE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77240" y="4892040"/>
            <a:ext cx="32004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0E13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Per-TB / month. Single-tenant daemon. M2M tier is on this rate today. Self-serve once a benchmark is signed off.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4325112" y="2606040"/>
            <a:ext cx="3657600" cy="324612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A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4325112" y="2606040"/>
            <a:ext cx="3657600" cy="64008"/>
          </a:xfrm>
          <a:prstGeom prst="rect">
            <a:avLst/>
          </a:prstGeom>
          <a:solidFill>
            <a:srgbClr val="4A9EFF"/>
          </a:solidFill>
          <a:ln w="12700">
            <a:solidFill>
              <a:srgbClr val="4A9EFF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599432" y="288036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4A9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DEPLOY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4599432" y="3383280"/>
            <a:ext cx="3200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200" b="1" dirty="0">
                <a:solidFill>
                  <a:srgbClr val="0E13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~$3–4K</a:t>
            </a:r>
            <a:endParaRPr lang="en-US" sz="2200" dirty="0"/>
          </a:p>
        </p:txBody>
      </p:sp>
      <p:sp>
        <p:nvSpPr>
          <p:cNvPr id="17" name="Text 15"/>
          <p:cNvSpPr/>
          <p:nvPr/>
        </p:nvSpPr>
        <p:spPr>
          <a:xfrm>
            <a:off x="4599432" y="438912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5961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 month per customer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4599432" y="4800600"/>
            <a:ext cx="3108960" cy="9144"/>
          </a:xfrm>
          <a:prstGeom prst="rect">
            <a:avLst/>
          </a:prstGeom>
          <a:solidFill>
            <a:srgbClr val="D7DCEA"/>
          </a:solidFill>
          <a:ln w="12700">
            <a:solidFill>
              <a:srgbClr val="D7DCEA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599432" y="4892040"/>
            <a:ext cx="32004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0E13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Managed deployment, dashboards, S3 gateway. Heartbeat telemetry and restore-verification reports as standard.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8147304" y="2606040"/>
            <a:ext cx="3657600" cy="324612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A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8147304" y="2606040"/>
            <a:ext cx="3657600" cy="64008"/>
          </a:xfrm>
          <a:prstGeom prst="rect">
            <a:avLst/>
          </a:prstGeom>
          <a:solidFill>
            <a:srgbClr val="FFB547"/>
          </a:solidFill>
          <a:ln w="12700">
            <a:solidFill>
              <a:srgbClr val="FFB547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8421624" y="288036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FFB5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ENTERPRISE / OEM / DEFENCE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8421624" y="3383280"/>
            <a:ext cx="3200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200" b="1" dirty="0">
                <a:solidFill>
                  <a:srgbClr val="0E13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</a:t>
            </a:r>
            <a:endParaRPr lang="en-US" sz="2200" dirty="0"/>
          </a:p>
        </p:txBody>
      </p:sp>
      <p:sp>
        <p:nvSpPr>
          <p:cNvPr id="24" name="Text 22"/>
          <p:cNvSpPr/>
          <p:nvPr/>
        </p:nvSpPr>
        <p:spPr>
          <a:xfrm>
            <a:off x="8421624" y="438912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5961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volume · sovereign · OEM</a:t>
            </a:r>
            <a:endParaRPr lang="en-US" sz="1200" dirty="0"/>
          </a:p>
        </p:txBody>
      </p:sp>
      <p:sp>
        <p:nvSpPr>
          <p:cNvPr id="25" name="Shape 23"/>
          <p:cNvSpPr/>
          <p:nvPr/>
        </p:nvSpPr>
        <p:spPr>
          <a:xfrm>
            <a:off x="8421624" y="4800600"/>
            <a:ext cx="3108960" cy="9144"/>
          </a:xfrm>
          <a:prstGeom prst="rect">
            <a:avLst/>
          </a:prstGeom>
          <a:solidFill>
            <a:srgbClr val="D7DCEA"/>
          </a:solidFill>
          <a:ln w="12700">
            <a:solidFill>
              <a:srgbClr val="D7DCEA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8421624" y="4892040"/>
            <a:ext cx="32004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0E13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Volume terms, sovereign-data clauses, OEM white-label, air-gapped appliance, scoped SLA. India tender route available.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502920" y="5989320"/>
            <a:ext cx="11155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5961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Cithorum charges for compressed bytes, not raw — your bill goes down as Jam's ratio goes up.</a:t>
            </a:r>
            <a:endParaRPr lang="en-US" sz="1200" dirty="0"/>
          </a:p>
        </p:txBody>
      </p:sp>
      <p:sp>
        <p:nvSpPr>
          <p:cNvPr id="28" name="Shape 26"/>
          <p:cNvSpPr/>
          <p:nvPr/>
        </p:nvSpPr>
        <p:spPr>
          <a:xfrm>
            <a:off x="502920" y="6355080"/>
            <a:ext cx="11185855" cy="4572"/>
          </a:xfrm>
          <a:prstGeom prst="rect">
            <a:avLst/>
          </a:prstGeom>
          <a:solidFill>
            <a:srgbClr val="D7DCEA"/>
          </a:solidFill>
          <a:ln w="12700">
            <a:solidFill>
              <a:srgbClr val="D7DCEA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502920" y="6473952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5961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Cithorum  /  Strata India Pvt Ltd  ·  5 May 2026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9402775" y="6473952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spc="200" kern="0" dirty="0">
                <a:solidFill>
                  <a:srgbClr val="5961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Page 8 of 12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5F7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050820"/>
          </a:solidFill>
          <a:ln w="12700">
            <a:solidFill>
              <a:srgbClr val="05082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502920"/>
            <a:ext cx="7315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4A9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08  ·  COMPLIANCE &amp; SECURITY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822960"/>
            <a:ext cx="111556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E13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Telemetry-only. Customer-controlled.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502920" y="1691640"/>
            <a:ext cx="11155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5961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Cithorum never reads payload. Your buckets, your keys, your audit trail.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502920" y="2514600"/>
            <a:ext cx="5532120" cy="178308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A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02920" y="2514600"/>
            <a:ext cx="73152" cy="1783080"/>
          </a:xfrm>
          <a:prstGeom prst="rect">
            <a:avLst/>
          </a:prstGeom>
          <a:solidFill>
            <a:srgbClr val="00D4AA"/>
          </a:solidFill>
          <a:ln w="12700">
            <a:solidFill>
              <a:srgbClr val="00D4A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77240" y="2679192"/>
            <a:ext cx="5074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00D4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TELEMETRY-ONLY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777240" y="3017520"/>
            <a:ext cx="5074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0E13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Never application payload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777240" y="3566160"/>
            <a:ext cx="50749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0E13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Cithorum reads CPU, thermal, power, throughput. Customer data stays in customer storage. No exfiltration path.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6217920" y="2514600"/>
            <a:ext cx="5532120" cy="178308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A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6217920" y="2514600"/>
            <a:ext cx="73152" cy="1783080"/>
          </a:xfrm>
          <a:prstGeom prst="rect">
            <a:avLst/>
          </a:prstGeom>
          <a:solidFill>
            <a:srgbClr val="4A9EFF"/>
          </a:solidFill>
          <a:ln w="12700">
            <a:solidFill>
              <a:srgbClr val="4A9EFF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492240" y="2679192"/>
            <a:ext cx="5074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4A9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CUSTOMER-CONTROLLED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6492240" y="3017520"/>
            <a:ext cx="5074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0E13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TLS · AES · hash-verified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6492240" y="3566160"/>
            <a:ext cx="50749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0E13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TLS in transit, AES at rest. Hash-verified bytes on every restore. Deterministic reconstruction, end to end.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502920" y="4480560"/>
            <a:ext cx="5532120" cy="178308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A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502920" y="4480560"/>
            <a:ext cx="73152" cy="1783080"/>
          </a:xfrm>
          <a:prstGeom prst="rect">
            <a:avLst/>
          </a:prstGeom>
          <a:solidFill>
            <a:srgbClr val="FFB547"/>
          </a:solidFill>
          <a:ln w="12700">
            <a:solidFill>
              <a:srgbClr val="FFB547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777240" y="4645152"/>
            <a:ext cx="5074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FFB5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OPERATIONAL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777240" y="4983480"/>
            <a:ext cx="5074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0E13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SOC 2 + ISO 27001</a:t>
            </a:r>
            <a:endParaRPr lang="en-US" sz="1800" dirty="0"/>
          </a:p>
        </p:txBody>
      </p:sp>
      <p:sp>
        <p:nvSpPr>
          <p:cNvPr id="20" name="Text 18"/>
          <p:cNvSpPr/>
          <p:nvPr/>
        </p:nvSpPr>
        <p:spPr>
          <a:xfrm>
            <a:off x="777240" y="5532120"/>
            <a:ext cx="50749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0E13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Operationally compliant today. SOC 2 Type I attestation Q4 2026. Pre-audit framework available under NDA.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6217920" y="4480560"/>
            <a:ext cx="5532120" cy="178308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A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6217920" y="4480560"/>
            <a:ext cx="73152" cy="1783080"/>
          </a:xfrm>
          <a:prstGeom prst="rect">
            <a:avLst/>
          </a:prstGeom>
          <a:solidFill>
            <a:srgbClr val="C97A59"/>
          </a:solidFill>
          <a:ln w="12700">
            <a:solidFill>
              <a:srgbClr val="C97A59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492240" y="4645152"/>
            <a:ext cx="5074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C97A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REGULATED ESTATES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6492240" y="4983480"/>
            <a:ext cx="5074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0E13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RBI · PCI-DSS · HIPAA · CERT-In · DPDP</a:t>
            </a:r>
            <a:endParaRPr lang="en-US" sz="1800" dirty="0"/>
          </a:p>
        </p:txBody>
      </p:sp>
      <p:sp>
        <p:nvSpPr>
          <p:cNvPr id="25" name="Text 23"/>
          <p:cNvSpPr/>
          <p:nvPr/>
        </p:nvSpPr>
        <p:spPr>
          <a:xfrm>
            <a:off x="6492240" y="5532120"/>
            <a:ext cx="50749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0E13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Pre-audit mappings under NDA. Air-gapped deployment for regulated, defence, and sovereign workloads.</a:t>
            </a:r>
            <a:endParaRPr lang="en-US" sz="1200" dirty="0"/>
          </a:p>
        </p:txBody>
      </p:sp>
      <p:sp>
        <p:nvSpPr>
          <p:cNvPr id="26" name="Shape 24"/>
          <p:cNvSpPr/>
          <p:nvPr/>
        </p:nvSpPr>
        <p:spPr>
          <a:xfrm>
            <a:off x="502920" y="6355080"/>
            <a:ext cx="11185855" cy="4572"/>
          </a:xfrm>
          <a:prstGeom prst="rect">
            <a:avLst/>
          </a:prstGeom>
          <a:solidFill>
            <a:srgbClr val="D7DCEA"/>
          </a:solidFill>
          <a:ln w="12700">
            <a:solidFill>
              <a:srgbClr val="D7DCEA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502920" y="6473952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5961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Cithorum  /  Strata India Pvt Ltd  ·  5 May 2026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9402775" y="6473952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spc="200" kern="0" dirty="0">
                <a:solidFill>
                  <a:srgbClr val="5961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Page 9 of 12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Cithorum Jam Engine — License Deck</dc:title>
  <dc:subject>PptxGenJS Presentation</dc:subject>
  <dc:creator>Cithorum / Strata India Pvt Ltd</dc:creator>
  <cp:lastModifiedBy>Cithorum / Strata India Pvt Ltd</cp:lastModifiedBy>
  <cp:revision>1</cp:revision>
  <dcterms:created xsi:type="dcterms:W3CDTF">2026-05-05T15:51:29Z</dcterms:created>
  <dcterms:modified xsi:type="dcterms:W3CDTF">2026-05-05T15:51:29Z</dcterms:modified>
</cp:coreProperties>
</file>