
<file path=[Content_Types].xml><?xml version="1.0" encoding="utf-8"?>
<Types xmlns="http://schemas.openxmlformats.org/package/2006/content-types">
  <Default Extension="xml" ContentType="application/vnd.openxmlformats-package.core-properties+xml"/>
  <Default Extension="png" ContentType="image/png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38dcd99b32d24472" /><Relationship Type="http://schemas.openxmlformats.org/officeDocument/2006/relationships/extended-properties" Target="/docProps/app.xml" Id="Rbdf270d1329f44ad" /><Relationship Type="http://schemas.openxmlformats.org/officeDocument/2006/relationships/officeDocument" Target="/ppt/presentation.xml" Id="Ra4596217bf0a43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48d19ee61604118"/>
  </p:sldMasterIdLst>
  <p:notesMasterIdLst>
    <p:notesMasterId xmlns:r="http://schemas.openxmlformats.org/officeDocument/2006/relationships" r:id="Rb7f9ebc6cc914097"/>
  </p:notesMasterIdLst>
  <p:sldIdLst>
    <p:sldId xmlns:r="http://schemas.openxmlformats.org/officeDocument/2006/relationships" id="256" r:id="Ra6f89f9824c349e3"/>
    <p:sldId xmlns:r="http://schemas.openxmlformats.org/officeDocument/2006/relationships" id="257" r:id="Rf7635ee4b9c441ea"/>
    <p:sldId xmlns:r="http://schemas.openxmlformats.org/officeDocument/2006/relationships" id="258" r:id="R2d54e369aeaa4e5c"/>
    <p:sldId xmlns:r="http://schemas.openxmlformats.org/officeDocument/2006/relationships" id="259" r:id="R858b05b146984818"/>
    <p:sldId xmlns:r="http://schemas.openxmlformats.org/officeDocument/2006/relationships" id="260" r:id="R1ac169b14ca24b2d"/>
    <p:sldId xmlns:r="http://schemas.openxmlformats.org/officeDocument/2006/relationships" id="261" r:id="Rdd30d4446a07422a"/>
    <p:sldId xmlns:r="http://schemas.openxmlformats.org/officeDocument/2006/relationships" id="262" r:id="Ra39490a8be394732"/>
    <p:sldId xmlns:r="http://schemas.openxmlformats.org/officeDocument/2006/relationships" id="263" r:id="R9f8d60847cec422e"/>
    <p:sldId xmlns:r="http://schemas.openxmlformats.org/officeDocument/2006/relationships" id="264" r:id="R5a524ed723304c5b"/>
    <p:sldId xmlns:r="http://schemas.openxmlformats.org/officeDocument/2006/relationships" id="265" r:id="R9bbb9c8597c342c6"/>
    <p:sldId xmlns:r="http://schemas.openxmlformats.org/officeDocument/2006/relationships" id="266" r:id="R8262baea180c4dec"/>
    <p:sldId xmlns:r="http://schemas.openxmlformats.org/officeDocument/2006/relationships" id="267" r:id="R26b417b7dbc34d0e"/>
    <p:sldId xmlns:r="http://schemas.openxmlformats.org/officeDocument/2006/relationships" id="268" r:id="R3383bc0d572c47bb"/>
    <p:sldId xmlns:r="http://schemas.openxmlformats.org/officeDocument/2006/relationships" id="269" r:id="Rb314f311403240fd"/>
    <p:sldId xmlns:r="http://schemas.openxmlformats.org/officeDocument/2006/relationships" id="270" r:id="R418c3cad40474a68"/>
    <p:sldId xmlns:r="http://schemas.openxmlformats.org/officeDocument/2006/relationships" id="271" r:id="R4c0756c1d8ac4963"/>
    <p:sldId xmlns:r="http://schemas.openxmlformats.org/officeDocument/2006/relationships" id="272" r:id="Red71840d755b4287"/>
  </p:sldIdLst>
  <p:sldSz cx="18288000" cy="10287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8d19ee61604118" /><Relationship Type="http://schemas.openxmlformats.org/officeDocument/2006/relationships/theme" Target="/ppt/theme/theme1.xml" Id="R8c4cbac8acc74219" /><Relationship Type="http://schemas.openxmlformats.org/officeDocument/2006/relationships/notesMaster" Target="/ppt/notesMasters/notesMaster1.xml" Id="Rb7f9ebc6cc914097" /><Relationship Type="http://schemas.openxmlformats.org/officeDocument/2006/relationships/presProps" Target="/ppt/presProps.xml" Id="R0953778fa480444f" /><Relationship Type="http://schemas.openxmlformats.org/officeDocument/2006/relationships/viewProps" Target="/ppt/viewProps.xml" Id="R6d9db4af13e44113" /><Relationship Type="http://schemas.openxmlformats.org/officeDocument/2006/relationships/tableStyles" Target="/ppt/tableStyles.xml" Id="R4e19bddb92f04951" /><Relationship Type="http://schemas.openxmlformats.org/officeDocument/2006/relationships/slide" Target="/ppt/slides/slide1.xml" Id="Ra6f89f9824c349e3" /><Relationship Type="http://schemas.openxmlformats.org/officeDocument/2006/relationships/slide" Target="/ppt/slides/slide2.xml" Id="Rf7635ee4b9c441ea" /><Relationship Type="http://schemas.openxmlformats.org/officeDocument/2006/relationships/slide" Target="/ppt/slides/slide3.xml" Id="R2d54e369aeaa4e5c" /><Relationship Type="http://schemas.openxmlformats.org/officeDocument/2006/relationships/slide" Target="/ppt/slides/slide4.xml" Id="R858b05b146984818" /><Relationship Type="http://schemas.openxmlformats.org/officeDocument/2006/relationships/slide" Target="/ppt/slides/slide5.xml" Id="R1ac169b14ca24b2d" /><Relationship Type="http://schemas.openxmlformats.org/officeDocument/2006/relationships/slide" Target="/ppt/slides/slide6.xml" Id="Rdd30d4446a07422a" /><Relationship Type="http://schemas.openxmlformats.org/officeDocument/2006/relationships/slide" Target="/ppt/slides/slide7.xml" Id="Ra39490a8be394732" /><Relationship Type="http://schemas.openxmlformats.org/officeDocument/2006/relationships/slide" Target="/ppt/slides/slide8.xml" Id="R9f8d60847cec422e" /><Relationship Type="http://schemas.openxmlformats.org/officeDocument/2006/relationships/slide" Target="/ppt/slides/slide9.xml" Id="R5a524ed723304c5b" /><Relationship Type="http://schemas.openxmlformats.org/officeDocument/2006/relationships/slide" Target="/ppt/slides/slide10.xml" Id="R9bbb9c8597c342c6" /><Relationship Type="http://schemas.openxmlformats.org/officeDocument/2006/relationships/slide" Target="/ppt/slides/slide11.xml" Id="R8262baea180c4dec" /><Relationship Type="http://schemas.openxmlformats.org/officeDocument/2006/relationships/slide" Target="/ppt/slides/slide12.xml" Id="R26b417b7dbc34d0e" /><Relationship Type="http://schemas.openxmlformats.org/officeDocument/2006/relationships/slide" Target="/ppt/slides/slide13.xml" Id="R3383bc0d572c47bb" /><Relationship Type="http://schemas.openxmlformats.org/officeDocument/2006/relationships/slide" Target="/ppt/slides/slide14.xml" Id="Rb314f311403240fd" /><Relationship Type="http://schemas.openxmlformats.org/officeDocument/2006/relationships/slide" Target="/ppt/slides/slide15.xml" Id="R418c3cad40474a68" /><Relationship Type="http://schemas.openxmlformats.org/officeDocument/2006/relationships/slide" Target="/ppt/slides/slide16.xml" Id="R4c0756c1d8ac4963" /><Relationship Type="http://schemas.openxmlformats.org/officeDocument/2006/relationships/slide" Target="/ppt/slides/slide17.xml" Id="Red71840d755b4287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ec7dc02529f745a7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bc9c77f37ffe40f8" /><Relationship Type="http://schemas.openxmlformats.org/officeDocument/2006/relationships/notesMaster" Target="/ppt/notesMasters/notesMaster1.xml" Id="R83997f0d916c410b" /></Relationships>
</file>

<file path=ppt/notesSlides/_rels/notesSlide10.xml.rels>&#65279;<?xml version="1.0" encoding="utf-8"?><Relationships xmlns="http://schemas.openxmlformats.org/package/2006/relationships"><Relationship Type="http://schemas.openxmlformats.org/officeDocument/2006/relationships/slide" Target="/ppt/slides/slide10.xml" Id="Rfb493412559c4726" /><Relationship Type="http://schemas.openxmlformats.org/officeDocument/2006/relationships/notesMaster" Target="/ppt/notesMasters/notesMaster1.xml" Id="R81b4fb7aa6294cc1" /></Relationships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dbb2ce1f33ca4240" /><Relationship Type="http://schemas.openxmlformats.org/officeDocument/2006/relationships/notesMaster" Target="/ppt/notesMasters/notesMaster1.xml" Id="R4f576e1fc6d54470" /></Relationships>
</file>

<file path=ppt/notesSlides/_rels/notesSlide12.xml.rels>&#65279;<?xml version="1.0" encoding="utf-8"?><Relationships xmlns="http://schemas.openxmlformats.org/package/2006/relationships"><Relationship Type="http://schemas.openxmlformats.org/officeDocument/2006/relationships/slide" Target="/ppt/slides/slide12.xml" Id="R2cab4f99c96741e3" /><Relationship Type="http://schemas.openxmlformats.org/officeDocument/2006/relationships/notesMaster" Target="/ppt/notesMasters/notesMaster1.xml" Id="R825e5863733043d3" /></Relationships>
</file>

<file path=ppt/notesSlides/_rels/notesSlide13.xml.rels>&#65279;<?xml version="1.0" encoding="utf-8"?><Relationships xmlns="http://schemas.openxmlformats.org/package/2006/relationships"><Relationship Type="http://schemas.openxmlformats.org/officeDocument/2006/relationships/slide" Target="/ppt/slides/slide13.xml" Id="Rcf129bc31a0245d5" /><Relationship Type="http://schemas.openxmlformats.org/officeDocument/2006/relationships/notesMaster" Target="/ppt/notesMasters/notesMaster1.xml" Id="R9a3bb3f63e504c0d" /></Relationships>
</file>

<file path=ppt/notesSlides/_rels/notesSlide14.xml.rels>&#65279;<?xml version="1.0" encoding="utf-8"?><Relationships xmlns="http://schemas.openxmlformats.org/package/2006/relationships"><Relationship Type="http://schemas.openxmlformats.org/officeDocument/2006/relationships/slide" Target="/ppt/slides/slide14.xml" Id="R3048e1c245f34277" /><Relationship Type="http://schemas.openxmlformats.org/officeDocument/2006/relationships/notesMaster" Target="/ppt/notesMasters/notesMaster1.xml" Id="Rb70566915a074a2a" /></Relationships>
</file>

<file path=ppt/notesSlides/_rels/notesSlide15.xml.rels>&#65279;<?xml version="1.0" encoding="utf-8"?><Relationships xmlns="http://schemas.openxmlformats.org/package/2006/relationships"><Relationship Type="http://schemas.openxmlformats.org/officeDocument/2006/relationships/slide" Target="/ppt/slides/slide15.xml" Id="R911f1ade06f14393" /><Relationship Type="http://schemas.openxmlformats.org/officeDocument/2006/relationships/notesMaster" Target="/ppt/notesMasters/notesMaster1.xml" Id="Raae9e555dee34916" /></Relationships>
</file>

<file path=ppt/notesSlides/_rels/notesSlide16.xml.rels>&#65279;<?xml version="1.0" encoding="utf-8"?><Relationships xmlns="http://schemas.openxmlformats.org/package/2006/relationships"><Relationship Type="http://schemas.openxmlformats.org/officeDocument/2006/relationships/slide" Target="/ppt/slides/slide16.xml" Id="R805616496b1c4d86" /><Relationship Type="http://schemas.openxmlformats.org/officeDocument/2006/relationships/notesMaster" Target="/ppt/notesMasters/notesMaster1.xml" Id="R50fe7db9a35a4b39" /></Relationships>
</file>

<file path=ppt/notesSlides/_rels/notesSlide17.xml.rels>&#65279;<?xml version="1.0" encoding="utf-8"?><Relationships xmlns="http://schemas.openxmlformats.org/package/2006/relationships"><Relationship Type="http://schemas.openxmlformats.org/officeDocument/2006/relationships/slide" Target="/ppt/slides/slide17.xml" Id="R977e8010a6cd4918" /><Relationship Type="http://schemas.openxmlformats.org/officeDocument/2006/relationships/notesMaster" Target="/ppt/notesMasters/notesMaster1.xml" Id="Rd71f68cb02c7434d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ed7713eac51949a2" /><Relationship Type="http://schemas.openxmlformats.org/officeDocument/2006/relationships/notesMaster" Target="/ppt/notesMasters/notesMaster1.xml" Id="R1727ecc6055a473b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49a06fbe557d45b0" /><Relationship Type="http://schemas.openxmlformats.org/officeDocument/2006/relationships/notesMaster" Target="/ppt/notesMasters/notesMaster1.xml" Id="Rab65f0e6a9664fdc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d6fe3e1c1f794fa0" /><Relationship Type="http://schemas.openxmlformats.org/officeDocument/2006/relationships/notesMaster" Target="/ppt/notesMasters/notesMaster1.xml" Id="R1ef27f408e124455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1d370ab3a9fe473e" /><Relationship Type="http://schemas.openxmlformats.org/officeDocument/2006/relationships/notesMaster" Target="/ppt/notesMasters/notesMaster1.xml" Id="R642b44fc247442d0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637c6cbef413452c" /><Relationship Type="http://schemas.openxmlformats.org/officeDocument/2006/relationships/notesMaster" Target="/ppt/notesMasters/notesMaster1.xml" Id="Rc49e848adc414c19" /></Relationships>
</file>

<file path=ppt/notesSlides/_rels/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d3b34f7af79040a0" /><Relationship Type="http://schemas.openxmlformats.org/officeDocument/2006/relationships/notesMaster" Target="/ppt/notesMasters/notesMaster1.xml" Id="R43e15e9fe4784750" /></Relationships>
</file>

<file path=ppt/notesSlides/_rels/notesSlide8.xml.rels>&#65279;<?xml version="1.0" encoding="utf-8"?><Relationships xmlns="http://schemas.openxmlformats.org/package/2006/relationships"><Relationship Type="http://schemas.openxmlformats.org/officeDocument/2006/relationships/slide" Target="/ppt/slides/slide8.xml" Id="Rd008b477528e408e" /><Relationship Type="http://schemas.openxmlformats.org/officeDocument/2006/relationships/notesMaster" Target="/ppt/notesMasters/notesMaster1.xml" Id="Rf4cbd0ef6c9e4ee0" /></Relationships>
</file>

<file path=ppt/notesSlides/_rels/notesSlide9.xml.rels>&#65279;<?xml version="1.0" encoding="utf-8"?><Relationships xmlns="http://schemas.openxmlformats.org/package/2006/relationships"><Relationship Type="http://schemas.openxmlformats.org/officeDocument/2006/relationships/slide" Target="/ppt/slides/slide9.xml" Id="Re8adfd65609848e6" /><Relationship Type="http://schemas.openxmlformats.org/officeDocument/2006/relationships/notesMaster" Target="/ppt/notesMasters/notesMaster1.xml" Id="Rfafad19f763f4e90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925fc500714747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f84037aa5b784d56" /><Relationship Type="http://schemas.openxmlformats.org/officeDocument/2006/relationships/slideLayout" Target="/ppt/slideLayouts/slideLayout2.xml" Id="R341e0c7f47ff4ee0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1e0c7f47ff4ee0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7be27fd2016476b" /><Relationship Type="http://schemas.openxmlformats.org/officeDocument/2006/relationships/image" Target="/ppt/media/image.png" Id="R9bae4326c4ba43b0" /><Relationship Type="http://schemas.openxmlformats.org/officeDocument/2006/relationships/notesSlide" Target="/ppt/notesSlides/notesSlide1.xml" Id="Rc8d98882e526433d" /></Relationships>
</file>

<file path=ppt/slides/_rels/slide10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5fd3067f086b4b94" /><Relationship Type="http://schemas.openxmlformats.org/officeDocument/2006/relationships/image" Target="/ppt/media/image10.png" Id="R1c1256100d6a4f88" /><Relationship Type="http://schemas.openxmlformats.org/officeDocument/2006/relationships/notesSlide" Target="/ppt/notesSlides/notesSlide10.xml" Id="R74f6e4133f9e4490" /></Relationships>
</file>

<file path=ppt/slides/_rels/slide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658191f00e0b4985" /><Relationship Type="http://schemas.openxmlformats.org/officeDocument/2006/relationships/image" Target="/ppt/media/image11.png" Id="R6a78f13a93634d61" /><Relationship Type="http://schemas.openxmlformats.org/officeDocument/2006/relationships/notesSlide" Target="/ppt/notesSlides/notesSlide11.xml" Id="R6e9f75fc6faf446d" /></Relationships>
</file>

<file path=ppt/slides/_rels/slide1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431e2c5f92474258" /><Relationship Type="http://schemas.openxmlformats.org/officeDocument/2006/relationships/image" Target="/ppt/media/image12.png" Id="Re8be4bec818b4db9" /><Relationship Type="http://schemas.openxmlformats.org/officeDocument/2006/relationships/notesSlide" Target="/ppt/notesSlides/notesSlide12.xml" Id="R6d8477192f504d3a" /></Relationships>
</file>

<file path=ppt/slides/_rels/slide1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1767e4c27f4141df" /><Relationship Type="http://schemas.openxmlformats.org/officeDocument/2006/relationships/image" Target="/ppt/media/image13.png" Id="Rc0dc65603d7a40bd" /><Relationship Type="http://schemas.openxmlformats.org/officeDocument/2006/relationships/notesSlide" Target="/ppt/notesSlides/notesSlide13.xml" Id="R22ccded4c5d24586" /></Relationships>
</file>

<file path=ppt/slides/_rels/slide1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bba9ae5618e4143" /><Relationship Type="http://schemas.openxmlformats.org/officeDocument/2006/relationships/image" Target="/ppt/media/image14.png" Id="Rb73f7135856b4ecd" /><Relationship Type="http://schemas.openxmlformats.org/officeDocument/2006/relationships/notesSlide" Target="/ppt/notesSlides/notesSlide14.xml" Id="R2bffe59007aa4884" /></Relationships>
</file>

<file path=ppt/slides/_rels/slide1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781ecb1debd45b0" /><Relationship Type="http://schemas.openxmlformats.org/officeDocument/2006/relationships/image" Target="/ppt/media/image15.png" Id="R988ea3813b05432d" /><Relationship Type="http://schemas.openxmlformats.org/officeDocument/2006/relationships/notesSlide" Target="/ppt/notesSlides/notesSlide15.xml" Id="R07a3371113854757" /></Relationships>
</file>

<file path=ppt/slides/_rels/slide1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47e10b2f0bb04160" /><Relationship Type="http://schemas.openxmlformats.org/officeDocument/2006/relationships/image" Target="/ppt/media/image16.png" Id="Rc27d89ab6d4f4987" /><Relationship Type="http://schemas.openxmlformats.org/officeDocument/2006/relationships/notesSlide" Target="/ppt/notesSlides/notesSlide16.xml" Id="R15132f9e447b4643" /></Relationships>
</file>

<file path=ppt/slides/_rels/slide17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a09501479f54e34" /><Relationship Type="http://schemas.openxmlformats.org/officeDocument/2006/relationships/image" Target="/ppt/media/image17.png" Id="R00b1d9a9f9f3464a" /><Relationship Type="http://schemas.openxmlformats.org/officeDocument/2006/relationships/notesSlide" Target="/ppt/notesSlides/notesSlide17.xml" Id="R8b531a08140344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0379c07f0254bdd" /><Relationship Type="http://schemas.openxmlformats.org/officeDocument/2006/relationships/image" Target="/ppt/media/image2.png" Id="R28ca78f3301c4b70" /><Relationship Type="http://schemas.openxmlformats.org/officeDocument/2006/relationships/notesSlide" Target="/ppt/notesSlides/notesSlide2.xml" Id="R3a25bb7adebf46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1679f1937dd247f6" /><Relationship Type="http://schemas.openxmlformats.org/officeDocument/2006/relationships/image" Target="/ppt/media/image3.png" Id="R696c9749413841f2" /><Relationship Type="http://schemas.openxmlformats.org/officeDocument/2006/relationships/notesSlide" Target="/ppt/notesSlides/notesSlide3.xml" Id="R18d7b453561444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cdbf7e9f64845bf" /><Relationship Type="http://schemas.openxmlformats.org/officeDocument/2006/relationships/image" Target="/ppt/media/image4.png" Id="Rffb4b57535494620" /><Relationship Type="http://schemas.openxmlformats.org/officeDocument/2006/relationships/notesSlide" Target="/ppt/notesSlides/notesSlide4.xml" Id="R881cadb8d11547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d5ea1fc67b34bc9" /><Relationship Type="http://schemas.openxmlformats.org/officeDocument/2006/relationships/image" Target="/ppt/media/image5.png" Id="R970541b5f67944df" /><Relationship Type="http://schemas.openxmlformats.org/officeDocument/2006/relationships/notesSlide" Target="/ppt/notesSlides/notesSlide5.xml" Id="Rfb1abea605884d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01b46daa7ac4a92" /><Relationship Type="http://schemas.openxmlformats.org/officeDocument/2006/relationships/image" Target="/ppt/media/image6.png" Id="Rf7e67acf7b2c4643" /><Relationship Type="http://schemas.openxmlformats.org/officeDocument/2006/relationships/notesSlide" Target="/ppt/notesSlides/notesSlide6.xml" Id="Rf97617f0f07f4ce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fc51895fafd4b09" /><Relationship Type="http://schemas.openxmlformats.org/officeDocument/2006/relationships/image" Target="/ppt/media/image7.png" Id="Rc2e988602fc64faf" /><Relationship Type="http://schemas.openxmlformats.org/officeDocument/2006/relationships/notesSlide" Target="/ppt/notesSlides/notesSlide7.xml" Id="Rd0ec5401ac134e49" /></Relationships>
</file>

<file path=ppt/slides/_rels/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f1c81fd15ccc484b" /><Relationship Type="http://schemas.openxmlformats.org/officeDocument/2006/relationships/image" Target="/ppt/media/image8.png" Id="R125acd5aaae144d5" /><Relationship Type="http://schemas.openxmlformats.org/officeDocument/2006/relationships/notesSlide" Target="/ppt/notesSlides/notesSlide8.xml" Id="Re5b64f650ba542b7" /></Relationships>
</file>

<file path=ppt/slides/_rels/slide9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a327b8a556642a9" /><Relationship Type="http://schemas.openxmlformats.org/officeDocument/2006/relationships/image" Target="/ppt/media/image9.png" Id="R476ce5120f584bfb" /><Relationship Type="http://schemas.openxmlformats.org/officeDocument/2006/relationships/notesSlide" Target="/ppt/notesSlides/notesSlide9.xml" Id="R3e028da04b7a45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background">
            <a:extLst xmlns:a="http://schemas.openxmlformats.org/drawingml/2006/main">
              <a:ext uri="{FF2B5EF4-FFF2-40B4-BE49-F238E27FC236}">
                <a16:creationId xmlns:a16="http://schemas.microsoft.com/office/drawing/2014/main" id="{60218B4E-14D6-45BC-94C2-A8D4D356FE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8288000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50608"/>
          </a:solidFill>
        </p:spPr>
      </p:sp>
      <p:sp>
        <p:nvSpPr>
          <p:cNvPr id="2" name="left-glow">
            <a:extLst xmlns:a="http://schemas.openxmlformats.org/drawingml/2006/main">
              <a:ext uri="{FF2B5EF4-FFF2-40B4-BE49-F238E27FC236}">
                <a16:creationId xmlns:a16="http://schemas.microsoft.com/office/drawing/2014/main" id="{C7266D2B-D929-42B9-B68E-51EA8DBBDA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95250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pic>
        <p:nvPicPr>
          <p:cNvPr id="3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9bae4326c4ba43b0"/>
          <a:stretch xmlns:a="http://schemas.openxmlformats.org/drawingml/2006/main"/>
        </p:blipFill>
        <p:spPr>
          <a:xfrm xmlns:a="http://schemas.openxmlformats.org/drawingml/2006/main">
            <a:off x="876300" y="614853"/>
            <a:ext cx="285750" cy="199043"/>
          </a:xfrm>
          <a:prstGeom xmlns:a="http://schemas.openxmlformats.org/drawingml/2006/main" prst="rect">
            <a:avLst/>
          </a:prstGeom>
        </p:spPr>
      </p:pic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585E47AB-C691-4F95-936C-9B1E1D9693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95400" y="590550"/>
            <a:ext cx="895350" cy="2286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575" b="1">
                <a:solidFill>
                  <a:srgbClr val="F5F7FA"/>
                </a:solidFill>
              </a:defRPr>
            </a:pPr>
            <a:r>
              <a:rPr sz="1575" b="1">
                <a:solidFill>
                  <a:srgbClr val="F5F7FA"/>
                </a:solidFill>
              </a:rPr>
              <a:t>Cithorum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7B6FD50B-2AB2-48DB-AF6C-754034A467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324100" y="628650"/>
            <a:ext cx="685800" cy="15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75" b="1">
                <a:solidFill>
                  <a:srgbClr val="535B69"/>
                </a:solidFill>
              </a:defRPr>
            </a:pPr>
            <a:r>
              <a:rPr sz="975" b="1">
                <a:solidFill>
                  <a:srgbClr val="535B69"/>
                </a:solidFill>
              </a:rPr>
              <a:t>Jam Engine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02E43328-CCF7-494E-934F-876BDAA839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3048000"/>
            <a:ext cx="8210550" cy="171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125" b="1">
                <a:solidFill>
                  <a:srgbClr val="58E3B3"/>
                </a:solidFill>
              </a:defRPr>
            </a:pPr>
            <a:r>
              <a:rPr sz="1125" b="1">
                <a:solidFill>
                  <a:srgbClr val="58E3B3"/>
                </a:solidFill>
              </a:rPr>
              <a:t>CUSTOMER-FACING BRIEF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3CCD481B-3599-4707-A103-09E8AC043F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3505200"/>
            <a:ext cx="8572500" cy="1466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4800" b="1">
                <a:solidFill>
                  <a:srgbClr val="F5F7FA"/>
                </a:solidFill>
              </a:defRPr>
            </a:pPr>
            <a:r>
              <a:rPr sz="4800" b="1">
                <a:solidFill>
                  <a:srgbClr val="F5F7FA"/>
                </a:solidFill>
              </a:rPr>
              <a:t>Stop buying storage before proving byte reduction.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981EA13E-05C1-4551-962F-71C3021C48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257800"/>
            <a:ext cx="29527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B38A1A1C-2662-42C8-B5A1-803F1076A7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581650"/>
            <a:ext cx="7810500" cy="10096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175">
                <a:solidFill>
                  <a:srgbClr val="B9C0CA"/>
                </a:solidFill>
              </a:defRPr>
            </a:pPr>
            <a:r>
              <a:rPr sz="2175">
                <a:solidFill>
                  <a:srgbClr val="B9C0CA"/>
                </a:solidFill>
              </a:rPr>
              <a:t>Jam runs against a bounded slice of customer data first, then turns the result into proof: less footprint, verified restore, lower storage exposure, and more runway on existing hardware.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CD53ABDA-8439-495E-92A2-E764100615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6867525"/>
            <a:ext cx="1676400" cy="320040"/>
          </a:xfrm>
          <a:prstGeom xmlns:a="http://schemas.openxmlformats.org/drawingml/2006/main" prst="roundRect">
            <a:avLst>
              <a:gd name="adj" fmla="val 5952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58E3B3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633FE3A8-788E-40E8-93EB-55A3D408D0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" y="6953250"/>
            <a:ext cx="1371600" cy="15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75" b="1">
                <a:solidFill>
                  <a:srgbClr val="F5F7FA"/>
                </a:solidFill>
              </a:defRPr>
            </a:pPr>
            <a:r>
              <a:rPr sz="975" b="1">
                <a:solidFill>
                  <a:srgbClr val="F5F7FA"/>
                </a:solidFill>
              </a:rPr>
              <a:t>same hardware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3F1ECFC0-C0BB-4D19-82A4-D3E85F0E0F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686050" y="6867525"/>
            <a:ext cx="1676400" cy="320040"/>
          </a:xfrm>
          <a:prstGeom xmlns:a="http://schemas.openxmlformats.org/drawingml/2006/main" prst="roundRect">
            <a:avLst>
              <a:gd name="adj" fmla="val 5952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58E3B3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82CE59AB-F72B-4AB6-97DB-FBDF2567AF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38450" y="6953250"/>
            <a:ext cx="1371600" cy="15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75" b="1">
                <a:solidFill>
                  <a:srgbClr val="F5F7FA"/>
                </a:solidFill>
              </a:defRPr>
            </a:pPr>
            <a:r>
              <a:rPr sz="975" b="1">
                <a:solidFill>
                  <a:srgbClr val="F5F7FA"/>
                </a:solidFill>
              </a:rPr>
              <a:t>2-4 week pilot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5B606508-D8C2-4CAA-BD1C-F2F5078BD6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95800" y="6867525"/>
            <a:ext cx="1676400" cy="320040"/>
          </a:xfrm>
          <a:prstGeom xmlns:a="http://schemas.openxmlformats.org/drawingml/2006/main" prst="roundRect">
            <a:avLst>
              <a:gd name="adj" fmla="val 5952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FFBC65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C0122BF8-9FB9-4CAE-8096-F4C97FBDD3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48200" y="6953250"/>
            <a:ext cx="1371600" cy="15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75" b="1">
                <a:solidFill>
                  <a:srgbClr val="F5F7FA"/>
                </a:solidFill>
              </a:defRPr>
            </a:pPr>
            <a:r>
              <a:rPr sz="975" b="1">
                <a:solidFill>
                  <a:srgbClr val="F5F7FA"/>
                </a:solidFill>
              </a:rPr>
              <a:t>proof package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DBF56E7F-C31A-466B-AEEA-2FBAD0B83E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87687" y="2457450"/>
            <a:ext cx="3776282" cy="1663700"/>
          </a:xfrm>
          <a:prstGeom xmlns:a="http://schemas.openxmlformats.org/drawingml/2006/main" prst="roundRect">
            <a:avLst>
              <a:gd name="adj" fmla="val 1145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2D83F6E5-94D5-4EAA-8C04-5873A9241D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86950" y="2628900"/>
            <a:ext cx="3390900" cy="381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400" b="1">
                <a:solidFill>
                  <a:srgbClr val="58E3B3"/>
                </a:solidFill>
              </a:defRPr>
            </a:pPr>
            <a:r>
              <a:rPr sz="2400" b="1">
                <a:solidFill>
                  <a:srgbClr val="58E3B3"/>
                </a:solidFill>
              </a:rPr>
              <a:t>up to 100x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A6393549-4C8F-4D25-9BE3-59CFED3801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86950" y="3105150"/>
            <a:ext cx="3390900" cy="2095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350" b="1">
                <a:solidFill>
                  <a:srgbClr val="F5F7FA"/>
                </a:solidFill>
              </a:defRPr>
            </a:pPr>
            <a:r>
              <a:rPr sz="1350" b="1">
                <a:solidFill>
                  <a:srgbClr val="F5F7FA"/>
                </a:solidFill>
              </a:rPr>
              <a:t>backup-tier compression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57E0F4A1-EC6E-4A74-9ED6-B9333C1DEF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86950" y="3429000"/>
            <a:ext cx="3390900" cy="15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75">
                <a:solidFill>
                  <a:srgbClr val="7F8795"/>
                </a:solidFill>
              </a:defRPr>
            </a:pPr>
            <a:r>
              <a:rPr sz="975">
                <a:solidFill>
                  <a:srgbClr val="7F8795"/>
                </a:solidFill>
              </a:rPr>
              <a:t>Sparse / highly compressible backup-class workloads.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4BDC5F1B-E765-4B87-93C6-5DC126B53C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635419" y="2457450"/>
            <a:ext cx="3776282" cy="1663700"/>
          </a:xfrm>
          <a:prstGeom xmlns:a="http://schemas.openxmlformats.org/drawingml/2006/main" prst="roundRect">
            <a:avLst>
              <a:gd name="adj" fmla="val 1145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FCB57D61-92B1-49F3-BB03-896247FA95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830300" y="2628900"/>
            <a:ext cx="3390900" cy="381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400" b="1">
                <a:solidFill>
                  <a:srgbClr val="A78BFA"/>
                </a:solidFill>
              </a:defRPr>
            </a:pPr>
            <a:r>
              <a:rPr sz="2400" b="1">
                <a:solidFill>
                  <a:srgbClr val="A78BFA"/>
                </a:solidFill>
              </a:rPr>
              <a:t>$5/TB-month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53E00D43-8CED-46F2-9ACA-607A43C818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830300" y="3105150"/>
            <a:ext cx="3390900" cy="4191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350" b="1">
                <a:solidFill>
                  <a:srgbClr val="F5F7FA"/>
                </a:solidFill>
              </a:defRPr>
            </a:pPr>
            <a:r>
              <a:rPr sz="1350" b="1">
                <a:solidFill>
                  <a:srgbClr val="F5F7FA"/>
                </a:solidFill>
              </a:rPr>
              <a:t>public benchmark; up to 80% below AWS S3 Standard list storage pricing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84201118-9FA0-4C67-985B-6FE63DB516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830300" y="3638550"/>
            <a:ext cx="3390900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75">
                <a:solidFill>
                  <a:srgbClr val="7F8795"/>
                </a:solidFill>
              </a:defRPr>
            </a:pPr>
            <a:r>
              <a:rPr sz="975">
                <a:solidFill>
                  <a:srgbClr val="7F8795"/>
                </a:solidFill>
              </a:rPr>
              <a:t>Customer economics are anchored to workload, deployment, and restore profile.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87B9AB15-3B51-4315-B74A-1290DAA3CE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87687" y="4292600"/>
            <a:ext cx="3776282" cy="1663700"/>
          </a:xfrm>
          <a:prstGeom xmlns:a="http://schemas.openxmlformats.org/drawingml/2006/main" prst="roundRect">
            <a:avLst>
              <a:gd name="adj" fmla="val 1145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8ED22DCD-B858-4771-84CF-F14168ED07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86950" y="4457700"/>
            <a:ext cx="3390900" cy="381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400" b="1">
                <a:solidFill>
                  <a:srgbClr val="FFBC65"/>
                </a:solidFill>
              </a:defRPr>
            </a:pPr>
            <a:r>
              <a:rPr sz="2400" b="1">
                <a:solidFill>
                  <a:srgbClr val="FFBC65"/>
                </a:solidFill>
              </a:rPr>
              <a:t>more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358158E7-4AB9-44D6-B31B-DFF344EF20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86950" y="4953000"/>
            <a:ext cx="3390900" cy="2095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350" b="1">
                <a:solidFill>
                  <a:srgbClr val="F5F7FA"/>
                </a:solidFill>
              </a:defRPr>
            </a:pPr>
            <a:r>
              <a:rPr sz="1350" b="1">
                <a:solidFill>
                  <a:srgbClr val="F5F7FA"/>
                </a:solidFill>
              </a:rPr>
              <a:t>effective capacity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D4BD7092-E40A-42EF-A889-88E601265F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86950" y="5257800"/>
            <a:ext cx="3390900" cy="15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75">
                <a:solidFill>
                  <a:srgbClr val="7F8795"/>
                </a:solidFill>
              </a:defRPr>
            </a:pPr>
            <a:r>
              <a:rPr sz="975">
                <a:solidFill>
                  <a:srgbClr val="7F8795"/>
                </a:solidFill>
              </a:rPr>
              <a:t>More effective capacity on existing hardware.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4A19E586-D0F4-4649-B95F-67A8EB4817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635419" y="4292600"/>
            <a:ext cx="3776282" cy="1663700"/>
          </a:xfrm>
          <a:prstGeom xmlns:a="http://schemas.openxmlformats.org/drawingml/2006/main" prst="roundRect">
            <a:avLst>
              <a:gd name="adj" fmla="val 1145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C3B06410-FB5A-4BF9-8983-B2592CBB91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830300" y="4457700"/>
            <a:ext cx="3390900" cy="381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400" b="1">
                <a:solidFill>
                  <a:srgbClr val="58E3B3"/>
                </a:solidFill>
              </a:defRPr>
            </a:pPr>
            <a:r>
              <a:rPr sz="2400" b="1">
                <a:solidFill>
                  <a:srgbClr val="58E3B3"/>
                </a:solidFill>
              </a:rPr>
              <a:t>~45%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C192EB35-F469-47C7-BD08-8A3446426D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830300" y="4953000"/>
            <a:ext cx="3390900" cy="2095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350" b="1">
                <a:solidFill>
                  <a:srgbClr val="F5F7FA"/>
                </a:solidFill>
              </a:defRPr>
            </a:pPr>
            <a:r>
              <a:rPr sz="1350" b="1">
                <a:solidFill>
                  <a:srgbClr val="F5F7FA"/>
                </a:solidFill>
              </a:rPr>
              <a:t>lower facility energy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7321DA1A-39CF-459F-8C41-5124D19A9E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830300" y="5257800"/>
            <a:ext cx="3390900" cy="15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75">
                <a:solidFill>
                  <a:srgbClr val="7F8795"/>
                </a:solidFill>
              </a:defRPr>
            </a:pPr>
            <a:r>
              <a:rPr sz="975">
                <a:solidFill>
                  <a:srgbClr val="7F8795"/>
                </a:solidFill>
              </a:rPr>
              <a:t>Reference 1 PB pod summary versus conventional storage.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F970FECD-CCE6-45BE-8FC2-40745DC621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87687" y="6127750"/>
            <a:ext cx="3776282" cy="1663700"/>
          </a:xfrm>
          <a:prstGeom xmlns:a="http://schemas.openxmlformats.org/drawingml/2006/main" prst="roundRect">
            <a:avLst>
              <a:gd name="adj" fmla="val 1145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8F71BC01-4FCD-4C99-9022-A60CE52EC4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86950" y="6305550"/>
            <a:ext cx="3390900" cy="381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400" b="1">
                <a:solidFill>
                  <a:srgbClr val="62ADFF"/>
                </a:solidFill>
              </a:defRPr>
            </a:pPr>
            <a:r>
              <a:rPr sz="2400" b="1">
                <a:solidFill>
                  <a:srgbClr val="62ADFF"/>
                </a:solidFill>
              </a:rPr>
              <a:t>up to 8x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DD5094B9-9395-4D6F-BE7F-C08D7AF125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86950" y="6781800"/>
            <a:ext cx="3390900" cy="2095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350" b="1">
                <a:solidFill>
                  <a:srgbClr val="F5F7FA"/>
                </a:solidFill>
              </a:defRPr>
            </a:pPr>
            <a:r>
              <a:rPr sz="1350" b="1">
                <a:solidFill>
                  <a:srgbClr val="F5F7FA"/>
                </a:solidFill>
              </a:rPr>
              <a:t>live workload benchmark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83375992-9B09-4F20-AF66-0487E3DA1B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86950" y="7105650"/>
            <a:ext cx="3390900" cy="15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75">
                <a:solidFill>
                  <a:srgbClr val="7F8795"/>
                </a:solidFill>
              </a:defRPr>
            </a:pPr>
            <a:r>
              <a:rPr sz="975">
                <a:solidFill>
                  <a:srgbClr val="7F8795"/>
                </a:solidFill>
              </a:rPr>
              <a:t>135 GB -&gt; 17.2 GB in April 2026 JAM+ZSTD test.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7F068CCF-19A4-4BBD-A8AB-C1B5688CEC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635419" y="6127750"/>
            <a:ext cx="3776282" cy="1663700"/>
          </a:xfrm>
          <a:prstGeom xmlns:a="http://schemas.openxmlformats.org/drawingml/2006/main" prst="roundRect">
            <a:avLst>
              <a:gd name="adj" fmla="val 1145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1B15B72F-4FF4-44AE-A704-AFA13913CE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830300" y="6305550"/>
            <a:ext cx="3390900" cy="381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400" b="1">
                <a:solidFill>
                  <a:srgbClr val="58E3B3"/>
                </a:solidFill>
              </a:defRPr>
            </a:pPr>
            <a:r>
              <a:rPr sz="2400" b="1">
                <a:solidFill>
                  <a:srgbClr val="58E3B3"/>
                </a:solidFill>
              </a:rPr>
              <a:t>drive speed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DA2DB077-E01B-457D-9E37-841929CFDC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830300" y="6781800"/>
            <a:ext cx="3390900" cy="2095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350" b="1">
                <a:solidFill>
                  <a:srgbClr val="F5F7FA"/>
                </a:solidFill>
              </a:defRPr>
            </a:pPr>
            <a:r>
              <a:rPr sz="1350" b="1">
                <a:solidFill>
                  <a:srgbClr val="F5F7FA"/>
                </a:solidFill>
              </a:rPr>
              <a:t>restore path</a:t>
            </a:r>
          </a:p>
        </p:txBody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92C263BD-8D33-4F89-90EB-5214627CB7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830300" y="7105650"/>
            <a:ext cx="3390900" cy="15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75">
                <a:solidFill>
                  <a:srgbClr val="7F8795"/>
                </a:solidFill>
              </a:defRPr>
            </a:pPr>
            <a:r>
              <a:rPr sz="975">
                <a:solidFill>
                  <a:srgbClr val="7F8795"/>
                </a:solidFill>
              </a:rPr>
              <a:t>Jam follows the installed storage device.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80AC07D5-2082-40A7-822B-601C9BCA87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9544050"/>
            <a:ext cx="11430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BAAD3C5E-7562-4960-A748-9CA5F30C23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247900" y="9486900"/>
            <a:ext cx="14573250" cy="15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00">
                <a:solidFill>
                  <a:srgbClr val="535B69"/>
                </a:solidFill>
              </a:defRPr>
            </a:pPr>
            <a:r>
              <a:rPr sz="900">
                <a:solidFill>
                  <a:srgbClr val="535B69"/>
                </a:solidFill>
              </a:rPr>
              <a:t>Customer brief | May 2026 | Confidential</a:t>
            </a:r>
          </a:p>
        </p:txBody>
      </p:sp>
      <p:sp>
        <p:nvSpPr>
          <p:cNvPr id="42" name="">
            <a:extLst xmlns:a="http://schemas.openxmlformats.org/drawingml/2006/main">
              <a:ext uri="{FF2B5EF4-FFF2-40B4-BE49-F238E27FC236}">
                <a16:creationId xmlns:a16="http://schemas.microsoft.com/office/drawing/2014/main" id="{059F2930-8FDD-4D0B-8F56-9BBCA3FA6D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049750" y="9429750"/>
            <a:ext cx="36195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535B69"/>
                </a:solidFill>
              </a:defRPr>
            </a:pPr>
            <a:r>
              <a:rPr sz="900" b="1">
                <a:solidFill>
                  <a:srgbClr val="535B69"/>
                </a:solidFill>
              </a:rPr>
              <a:t>01 / 17</a:t>
            </a:r>
          </a:p>
        </p:txBody>
      </p:sp>
    </p:spTree>
    <p:extLst>
      <p:ext uri="{BB962C8B-B14F-4D97-AF65-F5344CB8AC3E}">
        <p14:creationId xmlns:p14="http://schemas.microsoft.com/office/powerpoint/2010/main" val="1257902890"/>
      </p:ext>
    </p:extLst>
  </p:cSld>
</p:sld>
</file>

<file path=ppt/slides/slide10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background">
            <a:extLst xmlns:a="http://schemas.openxmlformats.org/drawingml/2006/main">
              <a:ext uri="{FF2B5EF4-FFF2-40B4-BE49-F238E27FC236}">
                <a16:creationId xmlns:a16="http://schemas.microsoft.com/office/drawing/2014/main" id="{F72E46FF-7C61-47AC-AF8F-6D744ECFB8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8288000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50608"/>
          </a:solidFill>
        </p:spPr>
      </p:sp>
      <p:sp>
        <p:nvSpPr>
          <p:cNvPr id="2" name="left-glow">
            <a:extLst xmlns:a="http://schemas.openxmlformats.org/drawingml/2006/main">
              <a:ext uri="{FF2B5EF4-FFF2-40B4-BE49-F238E27FC236}">
                <a16:creationId xmlns:a16="http://schemas.microsoft.com/office/drawing/2014/main" id="{B21E85BB-C220-489D-9696-5C0887D58D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95250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BC65"/>
          </a:solidFill>
          <a:ln xmlns:a="http://schemas.openxmlformats.org/drawingml/2006/main" w="0">
            <a:solidFill>
              <a:srgbClr val="FFBC65"/>
            </a:solidFill>
            <a:prstDash val="solid"/>
          </a:ln>
        </p:spPr>
      </p:sp>
      <p:pic>
        <p:nvPicPr>
          <p:cNvPr id="3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1c1256100d6a4f88"/>
          <a:stretch xmlns:a="http://schemas.openxmlformats.org/drawingml/2006/main"/>
        </p:blipFill>
        <p:spPr>
          <a:xfrm xmlns:a="http://schemas.openxmlformats.org/drawingml/2006/main">
            <a:off x="876300" y="614853"/>
            <a:ext cx="285750" cy="199043"/>
          </a:xfrm>
          <a:prstGeom xmlns:a="http://schemas.openxmlformats.org/drawingml/2006/main" prst="rect">
            <a:avLst/>
          </a:prstGeom>
        </p:spPr>
      </p:pic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A8C5D419-0F47-4B34-89FA-2D2E61C738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95400" y="590550"/>
            <a:ext cx="895350" cy="2286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575" b="1">
                <a:solidFill>
                  <a:srgbClr val="F5F7FA"/>
                </a:solidFill>
              </a:defRPr>
            </a:pPr>
            <a:r>
              <a:rPr sz="1575" b="1">
                <a:solidFill>
                  <a:srgbClr val="F5F7FA"/>
                </a:solidFill>
              </a:rPr>
              <a:t>Cithorum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BBFD9400-AE25-44FF-9162-E50733FD7C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324100" y="628650"/>
            <a:ext cx="685800" cy="15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75" b="1">
                <a:solidFill>
                  <a:srgbClr val="535B69"/>
                </a:solidFill>
              </a:defRPr>
            </a:pPr>
            <a:r>
              <a:rPr sz="975" b="1">
                <a:solidFill>
                  <a:srgbClr val="535B69"/>
                </a:solidFill>
              </a:rPr>
              <a:t>Jam Engine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EDF5E5D5-CEC9-42E8-82A8-1D538E8C20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1162050"/>
            <a:ext cx="16535400" cy="171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FFBC65"/>
                </a:solidFill>
              </a:defRPr>
            </a:pPr>
            <a:r>
              <a:rPr sz="1050" b="1">
                <a:solidFill>
                  <a:srgbClr val="FFBC65"/>
                </a:solidFill>
              </a:rPr>
              <a:t>PROOF 3 · HARDWARE RUNWAY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080C8A45-933E-4198-9154-D03B6C9F9F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1485900"/>
            <a:ext cx="14287500" cy="666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4350" b="1">
                <a:solidFill>
                  <a:srgbClr val="F5F7FA"/>
                </a:solidFill>
              </a:defRPr>
            </a:pPr>
            <a:r>
              <a:rPr sz="4350" b="1">
                <a:solidFill>
                  <a:srgbClr val="F5F7FA"/>
                </a:solidFill>
              </a:rPr>
              <a:t>More logical data before expansion capex.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88ABD0F2-A6D4-46F6-B789-E9AD9682F1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324100"/>
            <a:ext cx="11049000" cy="552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00">
                <a:solidFill>
                  <a:srgbClr val="B9C0CA"/>
                </a:solidFill>
              </a:defRPr>
            </a:pPr>
            <a:r>
              <a:rPr sz="1800">
                <a:solidFill>
                  <a:srgbClr val="B9C0CA"/>
                </a:solidFill>
              </a:rPr>
              <a:t>Jam converts raw footprint into usable capacity relief on the installed estate, giving the buyer more runway before the next hardware expansion.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8868498C-3CD5-495B-8FCD-952192FF13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3135630"/>
            <a:ext cx="16535400" cy="5962650"/>
          </a:xfrm>
          <a:prstGeom xmlns:a="http://schemas.openxmlformats.org/drawingml/2006/main" prst="roundRect">
            <a:avLst>
              <a:gd name="adj" fmla="val 319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30384A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6E017EE8-BCC7-4B3A-BFF1-1AB12EC454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14450" y="3543300"/>
            <a:ext cx="15659100" cy="15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75" b="1">
                <a:solidFill>
                  <a:srgbClr val="FFBC65"/>
                </a:solidFill>
              </a:defRPr>
            </a:pPr>
            <a:r>
              <a:rPr sz="975" b="1">
                <a:solidFill>
                  <a:srgbClr val="FFBC65"/>
                </a:solidFill>
              </a:rPr>
              <a:t>HARDWARE UTILISATION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D37E23B6-453D-470B-9C59-B3571F7203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14450" y="4495800"/>
            <a:ext cx="3714750" cy="10096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6600" b="1">
                <a:solidFill>
                  <a:srgbClr val="FFBC65"/>
                </a:solidFill>
              </a:defRPr>
            </a:pPr>
            <a:r>
              <a:rPr sz="6600" b="1">
                <a:solidFill>
                  <a:srgbClr val="FFBC65"/>
                </a:solidFill>
              </a:rPr>
              <a:t>2.8x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63CAD0E4-10F2-419B-A1F7-A85DB8C15A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14450" y="5676900"/>
            <a:ext cx="3714750" cy="1314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850" b="1">
                <a:solidFill>
                  <a:srgbClr val="F5F7FA"/>
                </a:solidFill>
              </a:defRPr>
            </a:pPr>
            <a:r>
              <a:rPr sz="2850" b="1">
                <a:solidFill>
                  <a:srgbClr val="F5F7FA"/>
                </a:solidFill>
              </a:rPr>
              <a:t>more logical data before expansion capex.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F120520D-81B4-475A-9C77-B2A5843B01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14450" y="7143750"/>
            <a:ext cx="3714750" cy="1066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725">
                <a:solidFill>
                  <a:srgbClr val="B9C0CA"/>
                </a:solidFill>
              </a:defRPr>
            </a:pPr>
            <a:r>
              <a:rPr sz="1725">
                <a:solidFill>
                  <a:srgbClr val="B9C0CA"/>
                </a:solidFill>
              </a:rPr>
              <a:t>A pilot can translate measured byte reduction into additional logical capacity on the storage the customer already owns.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8A0EC074-78CA-4D85-A944-7ACC48398D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0" y="6172200"/>
            <a:ext cx="1257300" cy="876300"/>
          </a:xfrm>
          <a:prstGeom xmlns:a="http://schemas.openxmlformats.org/drawingml/2006/main" prst="roundRect">
            <a:avLst>
              <a:gd name="adj" fmla="val 2174"/>
            </a:avLst>
          </a:prstGeom>
          <a:solidFill xmlns:a="http://schemas.openxmlformats.org/drawingml/2006/main">
            <a:srgbClr val="FFBC65"/>
          </a:solidFill>
          <a:ln xmlns:a="http://schemas.openxmlformats.org/drawingml/2006/main" w="0">
            <a:solidFill>
              <a:srgbClr val="FFBC65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5ACF6B92-F6B9-43A6-93A7-5E626CA38F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34200" y="5943600"/>
            <a:ext cx="1257300" cy="1123950"/>
          </a:xfrm>
          <a:prstGeom xmlns:a="http://schemas.openxmlformats.org/drawingml/2006/main" prst="roundRect">
            <a:avLst>
              <a:gd name="adj" fmla="val 1695"/>
            </a:avLst>
          </a:prstGeom>
          <a:solidFill xmlns:a="http://schemas.openxmlformats.org/drawingml/2006/main">
            <a:srgbClr val="FFBC65"/>
          </a:solidFill>
          <a:ln xmlns:a="http://schemas.openxmlformats.org/drawingml/2006/main" w="0">
            <a:solidFill>
              <a:srgbClr val="FFBC65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AB6521A3-0118-4A16-8392-2E9BC79F91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0" y="5791200"/>
            <a:ext cx="1257300" cy="1266825"/>
          </a:xfrm>
          <a:prstGeom xmlns:a="http://schemas.openxmlformats.org/drawingml/2006/main" prst="roundRect">
            <a:avLst>
              <a:gd name="adj" fmla="val 1515"/>
            </a:avLst>
          </a:prstGeom>
          <a:solidFill xmlns:a="http://schemas.openxmlformats.org/drawingml/2006/main">
            <a:srgbClr val="FFBC65"/>
          </a:solidFill>
          <a:ln xmlns:a="http://schemas.openxmlformats.org/drawingml/2006/main" w="0">
            <a:solidFill>
              <a:srgbClr val="FFBC65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4D0EBF81-A3D2-4A05-BC95-8B6C923659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29800" y="5715000"/>
            <a:ext cx="1257300" cy="1371600"/>
          </a:xfrm>
          <a:prstGeom xmlns:a="http://schemas.openxmlformats.org/drawingml/2006/main" prst="roundRect">
            <a:avLst>
              <a:gd name="adj" fmla="val 1515"/>
            </a:avLst>
          </a:prstGeom>
          <a:solidFill xmlns:a="http://schemas.openxmlformats.org/drawingml/2006/main">
            <a:srgbClr val="FFBC65"/>
          </a:solidFill>
          <a:ln xmlns:a="http://schemas.openxmlformats.org/drawingml/2006/main" w="0">
            <a:solidFill>
              <a:srgbClr val="FFBC65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70314260-36F4-4DE9-A4FC-40969105FC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01400" y="5562600"/>
            <a:ext cx="1257300" cy="1543050"/>
          </a:xfrm>
          <a:prstGeom xmlns:a="http://schemas.openxmlformats.org/drawingml/2006/main" prst="roundRect">
            <a:avLst>
              <a:gd name="adj" fmla="val 1515"/>
            </a:avLst>
          </a:prstGeom>
          <a:solidFill xmlns:a="http://schemas.openxmlformats.org/drawingml/2006/main">
            <a:srgbClr val="FFBC65"/>
          </a:solidFill>
          <a:ln xmlns:a="http://schemas.openxmlformats.org/drawingml/2006/main" w="0">
            <a:solidFill>
              <a:srgbClr val="FFBC65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6CC65EA1-A585-40F7-9E59-229DB6BA7A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649200" y="5410200"/>
            <a:ext cx="1257300" cy="1685925"/>
          </a:xfrm>
          <a:prstGeom xmlns:a="http://schemas.openxmlformats.org/drawingml/2006/main" prst="roundRect">
            <a:avLst>
              <a:gd name="adj" fmla="val 1515"/>
            </a:avLst>
          </a:prstGeom>
          <a:solidFill xmlns:a="http://schemas.openxmlformats.org/drawingml/2006/main">
            <a:srgbClr val="FFBC65"/>
          </a:solidFill>
          <a:ln xmlns:a="http://schemas.openxmlformats.org/drawingml/2006/main" w="0">
            <a:solidFill>
              <a:srgbClr val="FFBC65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961A033D-C539-4289-A4EC-946F5E6478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097000" y="5257800"/>
            <a:ext cx="1257300" cy="1838325"/>
          </a:xfrm>
          <a:prstGeom xmlns:a="http://schemas.openxmlformats.org/drawingml/2006/main" prst="roundRect">
            <a:avLst>
              <a:gd name="adj" fmla="val 1515"/>
            </a:avLst>
          </a:prstGeom>
          <a:solidFill xmlns:a="http://schemas.openxmlformats.org/drawingml/2006/main">
            <a:srgbClr val="FFBC65"/>
          </a:solidFill>
          <a:ln xmlns:a="http://schemas.openxmlformats.org/drawingml/2006/main" w="0">
            <a:solidFill>
              <a:srgbClr val="FFBC65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5DB9B1F1-2CEB-47E3-94B5-9E08CAE43A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544800" y="5105400"/>
            <a:ext cx="1257300" cy="2000250"/>
          </a:xfrm>
          <a:prstGeom xmlns:a="http://schemas.openxmlformats.org/drawingml/2006/main" prst="roundRect">
            <a:avLst>
              <a:gd name="adj" fmla="val 1515"/>
            </a:avLst>
          </a:prstGeom>
          <a:solidFill xmlns:a="http://schemas.openxmlformats.org/drawingml/2006/main">
            <a:srgbClr val="FFBC65"/>
          </a:solidFill>
          <a:ln xmlns:a="http://schemas.openxmlformats.org/drawingml/2006/main" w="0">
            <a:solidFill>
              <a:srgbClr val="FFBC65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6C2D741C-C675-4472-A7DF-EAA036F413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05450" y="7162800"/>
            <a:ext cx="112585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0384A"/>
          </a:solidFill>
          <a:ln xmlns:a="http://schemas.openxmlformats.org/drawingml/2006/main" w="0">
            <a:solidFill>
              <a:srgbClr val="30384A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9A577B98-45E3-4FBD-B6D0-3DD66FFB23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05450" y="7410450"/>
            <a:ext cx="11468100" cy="2286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500">
                <a:solidFill>
                  <a:srgbClr val="7F8795"/>
                </a:solidFill>
              </a:defRPr>
            </a:pPr>
            <a:r>
              <a:rPr sz="1500">
                <a:solidFill>
                  <a:srgbClr val="7F8795"/>
                </a:solidFill>
              </a:rPr>
              <a:t>Pilot output converts measured byte reduction into operating proof the buyer can share internally.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33DAA1DF-8693-49E8-8D24-72D0363AB1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9544050"/>
            <a:ext cx="11430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BC65"/>
          </a:solidFill>
          <a:ln xmlns:a="http://schemas.openxmlformats.org/drawingml/2006/main" w="0">
            <a:solidFill>
              <a:srgbClr val="FFBC65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A35C29CA-D333-4587-A532-F712D51534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247900" y="9486900"/>
            <a:ext cx="14573250" cy="15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00">
                <a:solidFill>
                  <a:srgbClr val="535B69"/>
                </a:solidFill>
              </a:defRPr>
            </a:pPr>
            <a:r>
              <a:rPr sz="900">
                <a:solidFill>
                  <a:srgbClr val="535B69"/>
                </a:solidFill>
              </a:rPr>
              <a:t>Customer brief | May 2026 | Confidential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97778E01-946E-4F78-9848-DB08490EE8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049750" y="9429750"/>
            <a:ext cx="36195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535B69"/>
                </a:solidFill>
              </a:defRPr>
            </a:pPr>
            <a:r>
              <a:rPr sz="900" b="1">
                <a:solidFill>
                  <a:srgbClr val="535B69"/>
                </a:solidFill>
              </a:rPr>
              <a:t>10 / 17</a:t>
            </a:r>
          </a:p>
        </p:txBody>
      </p:sp>
    </p:spTree>
    <p:extLst>
      <p:ext uri="{BB962C8B-B14F-4D97-AF65-F5344CB8AC3E}">
        <p14:creationId xmlns:p14="http://schemas.microsoft.com/office/powerpoint/2010/main" val="453402095"/>
      </p:ext>
    </p:extLst>
  </p:cSld>
</p:sld>
</file>

<file path=ppt/slides/slide1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background">
            <a:extLst xmlns:a="http://schemas.openxmlformats.org/drawingml/2006/main">
              <a:ext uri="{FF2B5EF4-FFF2-40B4-BE49-F238E27FC236}">
                <a16:creationId xmlns:a16="http://schemas.microsoft.com/office/drawing/2014/main" id="{A0680E1A-0905-4FAC-B56C-1EED561AE0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8288000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50608"/>
          </a:solidFill>
        </p:spPr>
      </p:sp>
      <p:sp>
        <p:nvSpPr>
          <p:cNvPr id="2" name="left-glow">
            <a:extLst xmlns:a="http://schemas.openxmlformats.org/drawingml/2006/main">
              <a:ext uri="{FF2B5EF4-FFF2-40B4-BE49-F238E27FC236}">
                <a16:creationId xmlns:a16="http://schemas.microsoft.com/office/drawing/2014/main" id="{9A96F12B-FE5F-4214-A8B7-5A50363309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95250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pic>
        <p:nvPicPr>
          <p:cNvPr id="3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6a78f13a93634d61"/>
          <a:stretch xmlns:a="http://schemas.openxmlformats.org/drawingml/2006/main"/>
        </p:blipFill>
        <p:spPr>
          <a:xfrm xmlns:a="http://schemas.openxmlformats.org/drawingml/2006/main">
            <a:off x="876300" y="614853"/>
            <a:ext cx="285750" cy="199043"/>
          </a:xfrm>
          <a:prstGeom xmlns:a="http://schemas.openxmlformats.org/drawingml/2006/main" prst="rect">
            <a:avLst/>
          </a:prstGeom>
        </p:spPr>
      </p:pic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67922247-54EB-4BAE-94E1-7C6ECF1FEE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95400" y="590550"/>
            <a:ext cx="895350" cy="2286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575" b="1">
                <a:solidFill>
                  <a:srgbClr val="F5F7FA"/>
                </a:solidFill>
              </a:defRPr>
            </a:pPr>
            <a:r>
              <a:rPr sz="1575" b="1">
                <a:solidFill>
                  <a:srgbClr val="F5F7FA"/>
                </a:solidFill>
              </a:rPr>
              <a:t>Cithorum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72CA7F65-DC6B-4883-97FE-DF7C9F06C8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324100" y="628650"/>
            <a:ext cx="685800" cy="15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75" b="1">
                <a:solidFill>
                  <a:srgbClr val="535B69"/>
                </a:solidFill>
              </a:defRPr>
            </a:pPr>
            <a:r>
              <a:rPr sz="975" b="1">
                <a:solidFill>
                  <a:srgbClr val="535B69"/>
                </a:solidFill>
              </a:rPr>
              <a:t>Jam Engine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7086802D-0DAE-47F5-9C33-C67320F32A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1162050"/>
            <a:ext cx="16535400" cy="171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58E3B3"/>
                </a:solidFill>
              </a:defRPr>
            </a:pPr>
            <a:r>
              <a:rPr sz="1050" b="1">
                <a:solidFill>
                  <a:srgbClr val="58E3B3"/>
                </a:solidFill>
              </a:rPr>
              <a:t>PROOF 4 · ENERGY AND MOVEMENT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8A2B91CD-1DDF-4B42-A352-2E0296A411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1485900"/>
            <a:ext cx="14287500" cy="666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4350" b="1">
                <a:solidFill>
                  <a:srgbClr val="F5F7FA"/>
                </a:solidFill>
              </a:defRPr>
            </a:pPr>
            <a:r>
              <a:rPr sz="4350" b="1">
                <a:solidFill>
                  <a:srgbClr val="F5F7FA"/>
                </a:solidFill>
              </a:rPr>
              <a:t>~45% lower facility-energy reference.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60DB5E30-909A-4458-B237-C1710ABC3A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324100"/>
            <a:ext cx="11049000" cy="552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00">
                <a:solidFill>
                  <a:srgbClr val="B9C0CA"/>
                </a:solidFill>
              </a:defRPr>
            </a:pPr>
            <a:r>
              <a:rPr sz="1800">
                <a:solidFill>
                  <a:srgbClr val="B9C0CA"/>
                </a:solidFill>
              </a:rPr>
              <a:t>Fewer stored and moved bytes reduce pressure across drives, cooling, replication, backup windows, and network movement.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B76761FE-79B5-427B-92DB-08732E8955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3135630"/>
            <a:ext cx="16535400" cy="5962650"/>
          </a:xfrm>
          <a:prstGeom xmlns:a="http://schemas.openxmlformats.org/drawingml/2006/main" prst="roundRect">
            <a:avLst>
              <a:gd name="adj" fmla="val 319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30384A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81DB732E-CBAD-4B2A-A5A1-D5C262B702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14450" y="3543300"/>
            <a:ext cx="15659100" cy="15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75" b="1">
                <a:solidFill>
                  <a:srgbClr val="58E3B3"/>
                </a:solidFill>
              </a:defRPr>
            </a:pPr>
            <a:r>
              <a:rPr sz="975" b="1">
                <a:solidFill>
                  <a:srgbClr val="58E3B3"/>
                </a:solidFill>
              </a:rPr>
              <a:t>ENERGY AND MOVEMENT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D15256E5-F3E6-45E5-96CA-BF39F43871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14450" y="4838700"/>
            <a:ext cx="3714750" cy="10096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6600" b="1">
                <a:solidFill>
                  <a:srgbClr val="58E3B3"/>
                </a:solidFill>
              </a:defRPr>
            </a:pPr>
            <a:r>
              <a:rPr sz="6600" b="1">
                <a:solidFill>
                  <a:srgbClr val="58E3B3"/>
                </a:solidFill>
              </a:rPr>
              <a:t>~45%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7EB882EB-FE85-499F-A913-9F2F71FA43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14450" y="6019800"/>
            <a:ext cx="3714750" cy="876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850" b="1">
                <a:solidFill>
                  <a:srgbClr val="F5F7FA"/>
                </a:solidFill>
              </a:defRPr>
            </a:pPr>
            <a:r>
              <a:rPr sz="2850" b="1">
                <a:solidFill>
                  <a:srgbClr val="F5F7FA"/>
                </a:solidFill>
              </a:rPr>
              <a:t>lower facility-energy reference.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DE6FC3DC-4B7C-47DD-87F1-522F1DBB7D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14450" y="7048500"/>
            <a:ext cx="3714750" cy="8001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725">
                <a:solidFill>
                  <a:srgbClr val="B9C0CA"/>
                </a:solidFill>
              </a:defRPr>
            </a:pPr>
            <a:r>
              <a:rPr sz="1725">
                <a:solidFill>
                  <a:srgbClr val="B9C0CA"/>
                </a:solidFill>
              </a:rPr>
              <a:t>The facility-energy story becomes clearer when it is tied to fewer bytes stored, copied, cooled, and restored.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AC555D53-1AC6-43ED-B464-4ED02EAD6E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0" y="5105400"/>
            <a:ext cx="1257300" cy="2000250"/>
          </a:xfrm>
          <a:prstGeom xmlns:a="http://schemas.openxmlformats.org/drawingml/2006/main" prst="roundRect">
            <a:avLst>
              <a:gd name="adj" fmla="val 1515"/>
            </a:avLst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0384CB3C-4DDC-4895-878A-1EC5796BA8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34200" y="5257800"/>
            <a:ext cx="1257300" cy="1838325"/>
          </a:xfrm>
          <a:prstGeom xmlns:a="http://schemas.openxmlformats.org/drawingml/2006/main" prst="roundRect">
            <a:avLst>
              <a:gd name="adj" fmla="val 1515"/>
            </a:avLst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BC6C796A-1A3A-42A1-8D73-D1AE2FF284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0" y="5410200"/>
            <a:ext cx="1257300" cy="1704975"/>
          </a:xfrm>
          <a:prstGeom xmlns:a="http://schemas.openxmlformats.org/drawingml/2006/main" prst="roundRect">
            <a:avLst>
              <a:gd name="adj" fmla="val 1515"/>
            </a:avLst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F8606824-C759-453F-AB31-328A4D471B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29800" y="5486400"/>
            <a:ext cx="1257300" cy="1600200"/>
          </a:xfrm>
          <a:prstGeom xmlns:a="http://schemas.openxmlformats.org/drawingml/2006/main" prst="roundRect">
            <a:avLst>
              <a:gd name="adj" fmla="val 1515"/>
            </a:avLst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6C6E4BAD-B08C-44E9-B3A5-69B8F59826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01400" y="5638800"/>
            <a:ext cx="1257300" cy="1457325"/>
          </a:xfrm>
          <a:prstGeom xmlns:a="http://schemas.openxmlformats.org/drawingml/2006/main" prst="roundRect">
            <a:avLst>
              <a:gd name="adj" fmla="val 1515"/>
            </a:avLst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92C526DF-9C59-4F3D-8430-2777B2C0FB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649200" y="5715000"/>
            <a:ext cx="1257300" cy="1333500"/>
          </a:xfrm>
          <a:prstGeom xmlns:a="http://schemas.openxmlformats.org/drawingml/2006/main" prst="roundRect">
            <a:avLst>
              <a:gd name="adj" fmla="val 1515"/>
            </a:avLst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16186886-573E-40BC-A587-AD1DA4D40D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097000" y="5867400"/>
            <a:ext cx="1257300" cy="1209675"/>
          </a:xfrm>
          <a:prstGeom xmlns:a="http://schemas.openxmlformats.org/drawingml/2006/main" prst="roundRect">
            <a:avLst>
              <a:gd name="adj" fmla="val 1575"/>
            </a:avLst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FF51CFAD-232C-4080-BBA3-0F3F55256F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544800" y="5943600"/>
            <a:ext cx="1257300" cy="1143000"/>
          </a:xfrm>
          <a:prstGeom xmlns:a="http://schemas.openxmlformats.org/drawingml/2006/main" prst="roundRect">
            <a:avLst>
              <a:gd name="adj" fmla="val 1667"/>
            </a:avLst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418B6A7F-3DDD-4A7D-A7C0-34F820F618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05450" y="7162800"/>
            <a:ext cx="112585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0384A"/>
          </a:solidFill>
          <a:ln xmlns:a="http://schemas.openxmlformats.org/drawingml/2006/main" w="0">
            <a:solidFill>
              <a:srgbClr val="30384A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64AA0211-D7FB-4974-A370-E433801426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05450" y="7410450"/>
            <a:ext cx="11468100" cy="2286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500">
                <a:solidFill>
                  <a:srgbClr val="7F8795"/>
                </a:solidFill>
              </a:defRPr>
            </a:pPr>
            <a:r>
              <a:rPr sz="1500">
                <a:solidFill>
                  <a:srgbClr val="7F8795"/>
                </a:solidFill>
              </a:rPr>
              <a:t>Pilot output converts measured byte reduction into operating proof the buyer can share internally.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AC77F885-A759-4EB9-ADB5-749D1239BD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9544050"/>
            <a:ext cx="11430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41C57DC0-1AB3-441B-85E3-66379B7802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247900" y="9486900"/>
            <a:ext cx="14573250" cy="15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00">
                <a:solidFill>
                  <a:srgbClr val="535B69"/>
                </a:solidFill>
              </a:defRPr>
            </a:pPr>
            <a:r>
              <a:rPr sz="900">
                <a:solidFill>
                  <a:srgbClr val="535B69"/>
                </a:solidFill>
              </a:rPr>
              <a:t>Customer brief | May 2026 | Confidential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ECA4A252-F18A-4052-B6F1-68A533DA4D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049750" y="9429750"/>
            <a:ext cx="36195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535B69"/>
                </a:solidFill>
              </a:defRPr>
            </a:pPr>
            <a:r>
              <a:rPr sz="900" b="1">
                <a:solidFill>
                  <a:srgbClr val="535B69"/>
                </a:solidFill>
              </a:rPr>
              <a:t>11 / 17</a:t>
            </a:r>
          </a:p>
        </p:txBody>
      </p:sp>
    </p:spTree>
    <p:extLst>
      <p:ext uri="{BB962C8B-B14F-4D97-AF65-F5344CB8AC3E}">
        <p14:creationId xmlns:p14="http://schemas.microsoft.com/office/powerpoint/2010/main" val="1360698662"/>
      </p:ext>
    </p:extLst>
  </p:cSld>
</p:sld>
</file>

<file path=ppt/slides/slide1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background">
            <a:extLst xmlns:a="http://schemas.openxmlformats.org/drawingml/2006/main">
              <a:ext uri="{FF2B5EF4-FFF2-40B4-BE49-F238E27FC236}">
                <a16:creationId xmlns:a16="http://schemas.microsoft.com/office/drawing/2014/main" id="{3D52FD4A-AB0C-4487-8A23-FAC006C235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8288000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50608"/>
          </a:solidFill>
        </p:spPr>
      </p:sp>
      <p:sp>
        <p:nvSpPr>
          <p:cNvPr id="2" name="left-glow">
            <a:extLst xmlns:a="http://schemas.openxmlformats.org/drawingml/2006/main">
              <a:ext uri="{FF2B5EF4-FFF2-40B4-BE49-F238E27FC236}">
                <a16:creationId xmlns:a16="http://schemas.microsoft.com/office/drawing/2014/main" id="{8DDF9252-104B-4E6C-ACA5-BAA3C3FEC4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95250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A78BFA"/>
          </a:solidFill>
          <a:ln xmlns:a="http://schemas.openxmlformats.org/drawingml/2006/main" w="0">
            <a:solidFill>
              <a:srgbClr val="A78BFA"/>
            </a:solidFill>
            <a:prstDash val="solid"/>
          </a:ln>
        </p:spPr>
      </p:sp>
      <p:pic>
        <p:nvPicPr>
          <p:cNvPr id="3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e8be4bec818b4db9"/>
          <a:stretch xmlns:a="http://schemas.openxmlformats.org/drawingml/2006/main"/>
        </p:blipFill>
        <p:spPr>
          <a:xfrm xmlns:a="http://schemas.openxmlformats.org/drawingml/2006/main">
            <a:off x="876300" y="614853"/>
            <a:ext cx="285750" cy="199043"/>
          </a:xfrm>
          <a:prstGeom xmlns:a="http://schemas.openxmlformats.org/drawingml/2006/main" prst="rect">
            <a:avLst/>
          </a:prstGeom>
        </p:spPr>
      </p:pic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69F75DDE-F2B6-440F-BF84-09E5491401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95400" y="590550"/>
            <a:ext cx="895350" cy="2286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575" b="1">
                <a:solidFill>
                  <a:srgbClr val="F5F7FA"/>
                </a:solidFill>
              </a:defRPr>
            </a:pPr>
            <a:r>
              <a:rPr sz="1575" b="1">
                <a:solidFill>
                  <a:srgbClr val="F5F7FA"/>
                </a:solidFill>
              </a:rPr>
              <a:t>Cithorum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3701AB06-87E9-47CD-97BA-AC22CBD907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324100" y="628650"/>
            <a:ext cx="685800" cy="15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75" b="1">
                <a:solidFill>
                  <a:srgbClr val="535B69"/>
                </a:solidFill>
              </a:defRPr>
            </a:pPr>
            <a:r>
              <a:rPr sz="975" b="1">
                <a:solidFill>
                  <a:srgbClr val="535B69"/>
                </a:solidFill>
              </a:rPr>
              <a:t>Jam Engine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8983A2A1-834C-401B-B250-7ADA0F4888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1162050"/>
            <a:ext cx="16535400" cy="171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A78BFA"/>
                </a:solidFill>
              </a:defRPr>
            </a:pPr>
            <a:r>
              <a:rPr sz="1050" b="1">
                <a:solidFill>
                  <a:srgbClr val="A78BFA"/>
                </a:solidFill>
              </a:rPr>
              <a:t>BUYING ROUTE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B5558798-4503-4886-B63A-03B0014715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1485900"/>
            <a:ext cx="12001500" cy="685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4500" b="1">
                <a:solidFill>
                  <a:srgbClr val="F5F7FA"/>
                </a:solidFill>
              </a:defRPr>
            </a:pPr>
            <a:r>
              <a:rPr sz="4500" b="1">
                <a:solidFill>
                  <a:srgbClr val="F5F7FA"/>
                </a:solidFill>
              </a:rPr>
              <a:t>Two ways to buy the same outcome.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FB353DD4-EDC2-407A-8296-DABA90D290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343150"/>
            <a:ext cx="11049000" cy="6096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950">
                <a:solidFill>
                  <a:srgbClr val="B9C0CA"/>
                </a:solidFill>
              </a:defRPr>
            </a:pPr>
            <a:r>
              <a:rPr sz="1950">
                <a:solidFill>
                  <a:srgbClr val="B9C0CA"/>
                </a:solidFill>
              </a:rPr>
              <a:t>After the pilot proves value, the customer can keep Jam as software in their own estate or use Cithorum's hardware + software service with AI automation and operating evidence built in.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6C15DDB9-E5DC-4A8F-A192-460F951D4A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3261360"/>
            <a:ext cx="8105775" cy="4598670"/>
          </a:xfrm>
          <a:prstGeom xmlns:a="http://schemas.openxmlformats.org/drawingml/2006/main" prst="roundRect">
            <a:avLst>
              <a:gd name="adj" fmla="val 414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58E3B3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D05085E6-2BD2-4A04-BB0E-06387984A2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0150" y="3562350"/>
            <a:ext cx="7467600" cy="15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75" b="1">
                <a:solidFill>
                  <a:srgbClr val="58E3B3"/>
                </a:solidFill>
              </a:defRPr>
            </a:pPr>
            <a:r>
              <a:rPr sz="975" b="1">
                <a:solidFill>
                  <a:srgbClr val="58E3B3"/>
                </a:solidFill>
              </a:rPr>
              <a:t>OPTION 01 · SOFTWARE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40884621-6B4C-486B-B8ED-47CE3695E8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0150" y="3829050"/>
            <a:ext cx="7467600" cy="4572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5F7FA"/>
                </a:solidFill>
              </a:defRPr>
            </a:pPr>
            <a:r>
              <a:rPr sz="2925" b="1">
                <a:solidFill>
                  <a:srgbClr val="F5F7FA"/>
                </a:solidFill>
              </a:rPr>
              <a:t>Jam Codec / Engine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2CE24F7B-7FF0-48E6-BB2F-9698CD0392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0150" y="4381500"/>
            <a:ext cx="7467600" cy="5143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>
                <a:solidFill>
                  <a:srgbClr val="B9C0CA"/>
                </a:solidFill>
              </a:defRPr>
            </a:pPr>
            <a:r>
              <a:rPr sz="1650">
                <a:solidFill>
                  <a:srgbClr val="B9C0CA"/>
                </a:solidFill>
              </a:rPr>
              <a:t>A software-only compression and restore product for customer-owned, partner-led, or on-prem infrastructure.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3BF6A943-9E9F-4620-AE3C-244090578B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0150" y="5010150"/>
            <a:ext cx="74676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42B3A"/>
          </a:solidFill>
          <a:ln xmlns:a="http://schemas.openxmlformats.org/drawingml/2006/main" w="0">
            <a:solidFill>
              <a:srgbClr val="242B3A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FA5FC96D-CE6C-4E5F-8AFD-11A617499E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0150" y="5200650"/>
            <a:ext cx="85725" cy="85725"/>
          </a:xfrm>
          <a:prstGeom xmlns:a="http://schemas.openxmlformats.org/drawingml/2006/main" prst="roundRect">
            <a:avLst>
              <a:gd name="adj" fmla="val 22222"/>
            </a:avLst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920BB25B-1813-4A4A-8852-CF592E5838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09700" y="5124450"/>
            <a:ext cx="7258050" cy="2286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500" b="1">
                <a:solidFill>
                  <a:srgbClr val="F5F7FA"/>
                </a:solidFill>
              </a:defRPr>
            </a:pPr>
            <a:r>
              <a:rPr sz="1500" b="1">
                <a:solidFill>
                  <a:srgbClr val="F5F7FA"/>
                </a:solidFill>
              </a:rPr>
              <a:t>Runs beside existing object, file, backup, or archive workflows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C92AB5F5-5245-4969-89AC-0BFFE25C26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0150" y="5657850"/>
            <a:ext cx="85725" cy="85725"/>
          </a:xfrm>
          <a:prstGeom xmlns:a="http://schemas.openxmlformats.org/drawingml/2006/main" prst="roundRect">
            <a:avLst>
              <a:gd name="adj" fmla="val 22222"/>
            </a:avLst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E1ED0F98-548D-4983-9E17-DC8F5BE523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09700" y="5467350"/>
            <a:ext cx="7258050" cy="4572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500" b="1">
                <a:solidFill>
                  <a:srgbClr val="F5F7FA"/>
                </a:solidFill>
              </a:defRPr>
            </a:pPr>
            <a:r>
              <a:rPr sz="1500" b="1">
                <a:solidFill>
                  <a:srgbClr val="F5F7FA"/>
                </a:solidFill>
              </a:rPr>
              <a:t>Available as Linux path, CLI / daemon, S3-compatible gateway, or appliance route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BF1AAAEB-74DA-413B-AE39-5F8AB9DFF4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0150" y="6229350"/>
            <a:ext cx="85725" cy="85725"/>
          </a:xfrm>
          <a:prstGeom xmlns:a="http://schemas.openxmlformats.org/drawingml/2006/main" prst="roundRect">
            <a:avLst>
              <a:gd name="adj" fmla="val 22222"/>
            </a:avLst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6BBDA480-1B5D-47DE-9D2F-1373920D6A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09700" y="6038850"/>
            <a:ext cx="7258050" cy="4572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500" b="1">
                <a:solidFill>
                  <a:srgbClr val="F5F7FA"/>
                </a:solidFill>
              </a:defRPr>
            </a:pPr>
            <a:r>
              <a:rPr sz="1500" b="1">
                <a:solidFill>
                  <a:srgbClr val="F5F7FA"/>
                </a:solidFill>
              </a:rPr>
              <a:t>Best when the buyer wants to keep hardware, keys, locality, and operations under internal control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240D9684-2179-453A-A342-7546A1D160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05925" y="3261360"/>
            <a:ext cx="8105775" cy="4598670"/>
          </a:xfrm>
          <a:prstGeom xmlns:a="http://schemas.openxmlformats.org/drawingml/2006/main" prst="roundRect">
            <a:avLst>
              <a:gd name="adj" fmla="val 414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62ADFF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E697334E-EEE5-4D9D-9B46-C0064FD799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39300" y="3562350"/>
            <a:ext cx="7467600" cy="15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75" b="1">
                <a:solidFill>
                  <a:srgbClr val="62ADFF"/>
                </a:solidFill>
              </a:defRPr>
            </a:pPr>
            <a:r>
              <a:rPr sz="975" b="1">
                <a:solidFill>
                  <a:srgbClr val="62ADFF"/>
                </a:solidFill>
              </a:rPr>
              <a:t>OPTION 02 · HARDWARE + SOFTWARE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68341D5C-7EC9-480D-AA79-062EE1FC6E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39300" y="3829050"/>
            <a:ext cx="7467600" cy="4572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5F7FA"/>
                </a:solidFill>
              </a:defRPr>
            </a:pPr>
            <a:r>
              <a:rPr sz="2925" b="1">
                <a:solidFill>
                  <a:srgbClr val="F5F7FA"/>
                </a:solidFill>
              </a:rPr>
              <a:t>Cithorum Cloud / Managed Pod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9855BD26-57D8-4F0D-85EC-76CA489166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39300" y="4381500"/>
            <a:ext cx="7467600" cy="5143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>
                <a:solidFill>
                  <a:srgbClr val="B9C0CA"/>
                </a:solidFill>
              </a:defRPr>
            </a:pPr>
            <a:r>
              <a:rPr sz="1650">
                <a:solidFill>
                  <a:srgbClr val="B9C0CA"/>
                </a:solidFill>
              </a:rPr>
              <a:t>A Jam-powered hardware + software environment for customers who want the outcome and the operating layer together.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326B7B6A-7241-4BAE-96DB-D6CEAD9960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39300" y="5010150"/>
            <a:ext cx="74676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42B3A"/>
          </a:solidFill>
          <a:ln xmlns:a="http://schemas.openxmlformats.org/drawingml/2006/main" w="0">
            <a:solidFill>
              <a:srgbClr val="242B3A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99C9D9DD-2A19-4D4E-9A9D-D20A43B9D5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39300" y="5314950"/>
            <a:ext cx="85725" cy="85725"/>
          </a:xfrm>
          <a:prstGeom xmlns:a="http://schemas.openxmlformats.org/drawingml/2006/main" prst="roundRect">
            <a:avLst>
              <a:gd name="adj" fmla="val 22222"/>
            </a:avLst>
          </a:prstGeom>
          <a:solidFill xmlns:a="http://schemas.openxmlformats.org/drawingml/2006/main">
            <a:srgbClr val="62ADFF"/>
          </a:solidFill>
          <a:ln xmlns:a="http://schemas.openxmlformats.org/drawingml/2006/main" w="0">
            <a:solidFill>
              <a:srgbClr val="62ADFF"/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05549EED-4597-4129-9FE1-3F9B7A091D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29800" y="5124450"/>
            <a:ext cx="7258050" cy="4572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500" b="1">
                <a:solidFill>
                  <a:srgbClr val="F5F7FA"/>
                </a:solidFill>
              </a:defRPr>
            </a:pPr>
            <a:r>
              <a:rPr sz="1500" b="1">
                <a:solidFill>
                  <a:srgbClr val="F5F7FA"/>
                </a:solidFill>
              </a:rPr>
              <a:t>Live 1 PB pod used for pilots, restore drills, storage service, and workload reporting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5804CB25-F12D-4224-A463-EB6E55C710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39300" y="5772150"/>
            <a:ext cx="85725" cy="85725"/>
          </a:xfrm>
          <a:prstGeom xmlns:a="http://schemas.openxmlformats.org/drawingml/2006/main" prst="roundRect">
            <a:avLst>
              <a:gd name="adj" fmla="val 22222"/>
            </a:avLst>
          </a:prstGeom>
          <a:solidFill xmlns:a="http://schemas.openxmlformats.org/drawingml/2006/main">
            <a:srgbClr val="62ADFF"/>
          </a:solidFill>
          <a:ln xmlns:a="http://schemas.openxmlformats.org/drawingml/2006/main" w="0">
            <a:solidFill>
              <a:srgbClr val="62ADFF"/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D723D695-F5D6-44A8-8579-5059673FD7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29800" y="5695950"/>
            <a:ext cx="7258050" cy="2286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500" b="1">
                <a:solidFill>
                  <a:srgbClr val="F5F7FA"/>
                </a:solidFill>
              </a:defRPr>
            </a:pPr>
            <a:r>
              <a:rPr sz="1500" b="1">
                <a:solidFill>
                  <a:srgbClr val="F5F7FA"/>
                </a:solidFill>
              </a:rPr>
              <a:t>S3-compatible access, isolated buckets, benchmark reports, and restore proof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D59399A7-F6EF-44E6-A1E2-2F36AB61A3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39300" y="6115050"/>
            <a:ext cx="85725" cy="85725"/>
          </a:xfrm>
          <a:prstGeom xmlns:a="http://schemas.openxmlformats.org/drawingml/2006/main" prst="roundRect">
            <a:avLst>
              <a:gd name="adj" fmla="val 22222"/>
            </a:avLst>
          </a:prstGeom>
          <a:solidFill xmlns:a="http://schemas.openxmlformats.org/drawingml/2006/main">
            <a:srgbClr val="62ADFF"/>
          </a:solidFill>
          <a:ln xmlns:a="http://schemas.openxmlformats.org/drawingml/2006/main" w="0">
            <a:solidFill>
              <a:srgbClr val="62ADFF"/>
            </a:solidFill>
            <a:prstDash val="solid"/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92F724A3-8209-47A6-AD15-2565A55D8D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29800" y="6038850"/>
            <a:ext cx="7258050" cy="2286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500" b="1">
                <a:solidFill>
                  <a:srgbClr val="F5F7FA"/>
                </a:solidFill>
              </a:defRPr>
            </a:pPr>
            <a:r>
              <a:rPr sz="1500" b="1">
                <a:solidFill>
                  <a:srgbClr val="F5F7FA"/>
                </a:solidFill>
              </a:rPr>
              <a:t>AI automation and product-management layer via the Data-Centre Ops KG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37B1006F-6E0C-42DB-8FAB-7D474DC556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8183880"/>
            <a:ext cx="16535400" cy="914400"/>
          </a:xfrm>
          <a:prstGeom xmlns:a="http://schemas.openxmlformats.org/drawingml/2006/main" prst="roundRect">
            <a:avLst>
              <a:gd name="adj" fmla="val 2083"/>
            </a:avLst>
          </a:prstGeom>
          <a:solidFill xmlns:a="http://schemas.openxmlformats.org/drawingml/2006/main">
            <a:srgbClr val="0F1219"/>
          </a:solidFill>
          <a:ln xmlns:a="http://schemas.openxmlformats.org/drawingml/2006/main" w="9525">
            <a:solidFill>
              <a:srgbClr val="30384A"/>
            </a:solidFill>
            <a:prstDash val="solid"/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072CE58C-5229-4279-9FF1-1239E47EA8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8362950"/>
            <a:ext cx="16002000" cy="571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75" b="1">
                <a:solidFill>
                  <a:srgbClr val="F5F7FA"/>
                </a:solidFill>
              </a:defRPr>
            </a:pPr>
            <a:r>
              <a:rPr sz="1875" b="1">
                <a:solidFill>
                  <a:srgbClr val="F5F7FA"/>
                </a:solidFill>
              </a:rPr>
              <a:t>Both products create the same buyer evidence: compression ratio, drive-speed restore path, capacity view, security boundary, and deployment recommendation.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7DB6C768-D312-45D6-821C-21DBDD9F5B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9544050"/>
            <a:ext cx="11430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A78BFA"/>
          </a:solidFill>
          <a:ln xmlns:a="http://schemas.openxmlformats.org/drawingml/2006/main" w="0">
            <a:solidFill>
              <a:srgbClr val="A78BFA"/>
            </a:solidFill>
            <a:prstDash val="solid"/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F95CC880-5CAC-43B4-971E-AB274722DB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247900" y="9486900"/>
            <a:ext cx="14573250" cy="15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00">
                <a:solidFill>
                  <a:srgbClr val="535B69"/>
                </a:solidFill>
              </a:defRPr>
            </a:pPr>
            <a:r>
              <a:rPr sz="900">
                <a:solidFill>
                  <a:srgbClr val="535B69"/>
                </a:solidFill>
              </a:rPr>
              <a:t>Customer brief | May 2026 | Confidential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CD5CA863-6296-4AEA-9A13-8E6697E127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049750" y="9429750"/>
            <a:ext cx="36195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535B69"/>
                </a:solidFill>
              </a:defRPr>
            </a:pPr>
            <a:r>
              <a:rPr sz="900" b="1">
                <a:solidFill>
                  <a:srgbClr val="535B69"/>
                </a:solidFill>
              </a:rPr>
              <a:t>12 / 17</a:t>
            </a:r>
          </a:p>
        </p:txBody>
      </p:sp>
    </p:spTree>
    <p:extLst>
      <p:ext uri="{BB962C8B-B14F-4D97-AF65-F5344CB8AC3E}">
        <p14:creationId xmlns:p14="http://schemas.microsoft.com/office/powerpoint/2010/main" val="1946591355"/>
      </p:ext>
    </p:extLst>
  </p:cSld>
</p:sld>
</file>

<file path=ppt/slides/slide1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background">
            <a:extLst xmlns:a="http://schemas.openxmlformats.org/drawingml/2006/main">
              <a:ext uri="{FF2B5EF4-FFF2-40B4-BE49-F238E27FC236}">
                <a16:creationId xmlns:a16="http://schemas.microsoft.com/office/drawing/2014/main" id="{9F65F736-A21A-4BE9-BCFB-6C8DA4BFAF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8288000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50608"/>
          </a:solidFill>
        </p:spPr>
      </p:sp>
      <p:sp>
        <p:nvSpPr>
          <p:cNvPr id="2" name="left-glow">
            <a:extLst xmlns:a="http://schemas.openxmlformats.org/drawingml/2006/main">
              <a:ext uri="{FF2B5EF4-FFF2-40B4-BE49-F238E27FC236}">
                <a16:creationId xmlns:a16="http://schemas.microsoft.com/office/drawing/2014/main" id="{16E90761-1C9F-4681-804E-3A512C5873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95250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A78BFA"/>
          </a:solidFill>
          <a:ln xmlns:a="http://schemas.openxmlformats.org/drawingml/2006/main" w="0">
            <a:solidFill>
              <a:srgbClr val="A78BFA"/>
            </a:solidFill>
            <a:prstDash val="solid"/>
          </a:ln>
        </p:spPr>
      </p:sp>
      <p:pic>
        <p:nvPicPr>
          <p:cNvPr id="3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c0dc65603d7a40bd"/>
          <a:stretch xmlns:a="http://schemas.openxmlformats.org/drawingml/2006/main"/>
        </p:blipFill>
        <p:spPr>
          <a:xfrm xmlns:a="http://schemas.openxmlformats.org/drawingml/2006/main">
            <a:off x="876300" y="614853"/>
            <a:ext cx="285750" cy="199043"/>
          </a:xfrm>
          <a:prstGeom xmlns:a="http://schemas.openxmlformats.org/drawingml/2006/main" prst="rect">
            <a:avLst/>
          </a:prstGeom>
        </p:spPr>
      </p:pic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A51DEC1D-9932-4894-9105-9F6C9A4B74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95400" y="590550"/>
            <a:ext cx="895350" cy="2286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575" b="1">
                <a:solidFill>
                  <a:srgbClr val="F5F7FA"/>
                </a:solidFill>
              </a:defRPr>
            </a:pPr>
            <a:r>
              <a:rPr sz="1575" b="1">
                <a:solidFill>
                  <a:srgbClr val="F5F7FA"/>
                </a:solidFill>
              </a:rPr>
              <a:t>Cithorum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659321E4-BA40-4023-B341-93A231B6C0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324100" y="628650"/>
            <a:ext cx="685800" cy="15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75" b="1">
                <a:solidFill>
                  <a:srgbClr val="535B69"/>
                </a:solidFill>
              </a:defRPr>
            </a:pPr>
            <a:r>
              <a:rPr sz="975" b="1">
                <a:solidFill>
                  <a:srgbClr val="535B69"/>
                </a:solidFill>
              </a:rPr>
              <a:t>Jam Engine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D83A4FCD-C4A6-467F-AC0F-F1D55D46A4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1162050"/>
            <a:ext cx="16535400" cy="171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A78BFA"/>
                </a:solidFill>
              </a:defRPr>
            </a:pPr>
            <a:r>
              <a:rPr sz="1050" b="1">
                <a:solidFill>
                  <a:srgbClr val="A78BFA"/>
                </a:solidFill>
              </a:rPr>
              <a:t>DEPLOYMENT OPTIONS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792A661E-294C-4132-99D2-329A4ACA02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1485900"/>
            <a:ext cx="12001500" cy="13716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4500" b="1">
                <a:solidFill>
                  <a:srgbClr val="F5F7FA"/>
                </a:solidFill>
              </a:defRPr>
            </a:pPr>
            <a:r>
              <a:rPr sz="4500" b="1">
                <a:solidFill>
                  <a:srgbClr val="F5F7FA"/>
                </a:solidFill>
              </a:rPr>
              <a:t>Jam can meet the customer where the data already lives.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F5C05F68-AB2E-407C-9998-681A2AA5DF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3028950"/>
            <a:ext cx="11049000" cy="6096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950">
                <a:solidFill>
                  <a:srgbClr val="B9C0CA"/>
                </a:solidFill>
              </a:defRPr>
            </a:pPr>
            <a:r>
              <a:rPr sz="1950">
                <a:solidFill>
                  <a:srgbClr val="B9C0CA"/>
                </a:solidFill>
              </a:rPr>
              <a:t>This is important for large Indian enterprises and MNCs: the first engagement lets strategic data stay inside the preferred customer, partner, or Cithorum-managed environment.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057BB3A5-A7A4-4FD5-B5D0-45E3F27C94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3947160"/>
            <a:ext cx="8134350" cy="2442210"/>
          </a:xfrm>
          <a:prstGeom xmlns:a="http://schemas.openxmlformats.org/drawingml/2006/main" prst="roundRect">
            <a:avLst>
              <a:gd name="adj" fmla="val 780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652507C4-8E18-4ACB-AE87-C6265618E3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4286250"/>
            <a:ext cx="152400" cy="152400"/>
          </a:xfrm>
          <a:prstGeom xmlns:a="http://schemas.openxmlformats.org/drawingml/2006/main" prst="roundRect">
            <a:avLst>
              <a:gd name="adj" fmla="val 12500"/>
            </a:avLst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043CF57D-9CDD-4F3F-A651-593387F3FF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09700" y="4191000"/>
            <a:ext cx="7353300" cy="3429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325" b="1">
                <a:solidFill>
                  <a:srgbClr val="F5F7FA"/>
                </a:solidFill>
              </a:defRPr>
            </a:pPr>
            <a:r>
              <a:rPr sz="2325" b="1">
                <a:solidFill>
                  <a:srgbClr val="F5F7FA"/>
                </a:solidFill>
              </a:rPr>
              <a:t>Customer-hosted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06BDC5D6-A594-4748-BD26-F17570D060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4648200"/>
            <a:ext cx="7639050" cy="495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B9C0CA"/>
                </a:solidFill>
              </a:defRPr>
            </a:pPr>
            <a:r>
              <a:rPr sz="1575">
                <a:solidFill>
                  <a:srgbClr val="B9C0CA"/>
                </a:solidFill>
              </a:rPr>
              <a:t>Jam daemon, CLI, or S3-compatible gateway runs inside the customer's cloud or on-prem estate.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9E59A8A6-53DC-431D-AB97-3D6CF745F1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5238750"/>
            <a:ext cx="76390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42B3A"/>
          </a:solidFill>
          <a:ln xmlns:a="http://schemas.openxmlformats.org/drawingml/2006/main" w="0">
            <a:solidFill>
              <a:srgbClr val="242B3A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2259D435-BB81-4A18-8288-25B5EC0C5A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5372100"/>
            <a:ext cx="7639050" cy="2095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>
                <a:solidFill>
                  <a:srgbClr val="7F8795"/>
                </a:solidFill>
              </a:defRPr>
            </a:pPr>
            <a:r>
              <a:rPr sz="1275">
                <a:solidFill>
                  <a:srgbClr val="7F8795"/>
                </a:solidFill>
              </a:rPr>
              <a:t>Best when data locality, key custody, and internal controls matter most.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5430F9B6-4780-4F69-8743-416F3E06EC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77350" y="3947160"/>
            <a:ext cx="8134350" cy="2442210"/>
          </a:xfrm>
          <a:prstGeom xmlns:a="http://schemas.openxmlformats.org/drawingml/2006/main" prst="roundRect">
            <a:avLst>
              <a:gd name="adj" fmla="val 780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CD9A2F15-1022-4ECA-AA96-BB915B4984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0" y="4286250"/>
            <a:ext cx="152400" cy="152400"/>
          </a:xfrm>
          <a:prstGeom xmlns:a="http://schemas.openxmlformats.org/drawingml/2006/main" prst="roundRect">
            <a:avLst>
              <a:gd name="adj" fmla="val 12500"/>
            </a:avLst>
          </a:prstGeom>
          <a:solidFill xmlns:a="http://schemas.openxmlformats.org/drawingml/2006/main">
            <a:srgbClr val="62ADFF"/>
          </a:solidFill>
          <a:ln xmlns:a="http://schemas.openxmlformats.org/drawingml/2006/main" w="0">
            <a:solidFill>
              <a:srgbClr val="62ADFF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5AD990DC-7900-478D-8D16-44C4556884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10750" y="4191000"/>
            <a:ext cx="7353300" cy="3429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325" b="1">
                <a:solidFill>
                  <a:srgbClr val="F5F7FA"/>
                </a:solidFill>
              </a:defRPr>
            </a:pPr>
            <a:r>
              <a:rPr sz="2325" b="1">
                <a:solidFill>
                  <a:srgbClr val="F5F7FA"/>
                </a:solidFill>
              </a:rPr>
              <a:t>Cithorum-managed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6A0E100A-F08E-43C8-B1C0-7C6E76E578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0" y="4648200"/>
            <a:ext cx="7639050" cy="495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B9C0CA"/>
                </a:solidFill>
              </a:defRPr>
            </a:pPr>
            <a:r>
              <a:rPr sz="1575">
                <a:solidFill>
                  <a:srgbClr val="B9C0CA"/>
                </a:solidFill>
              </a:rPr>
              <a:t>Cithorum Cloud provides a managed Jam-powered environment for pilots and selected production workloads.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9477F12B-FAB0-4F32-91BE-350076FA39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0" y="5238750"/>
            <a:ext cx="76390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42B3A"/>
          </a:solidFill>
          <a:ln xmlns:a="http://schemas.openxmlformats.org/drawingml/2006/main" w="0">
            <a:solidFill>
              <a:srgbClr val="242B3A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32AFD65F-D15F-4DCC-A7E6-4785EC3CC1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0" y="5372100"/>
            <a:ext cx="7639050" cy="2095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>
                <a:solidFill>
                  <a:srgbClr val="7F8795"/>
                </a:solidFill>
              </a:defRPr>
            </a:pPr>
            <a:r>
              <a:rPr sz="1275">
                <a:solidFill>
                  <a:srgbClr val="7F8795"/>
                </a:solidFill>
              </a:rPr>
              <a:t>Best when the buyer wants managed time-to-value and operating support.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389B0CC3-D0A0-42B6-B14C-B9ED7F1441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6656070"/>
            <a:ext cx="8134350" cy="2442210"/>
          </a:xfrm>
          <a:prstGeom xmlns:a="http://schemas.openxmlformats.org/drawingml/2006/main" prst="roundRect">
            <a:avLst>
              <a:gd name="adj" fmla="val 780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1F12B52B-7021-4AA9-AF9F-6A9513C102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6991350"/>
            <a:ext cx="152400" cy="152400"/>
          </a:xfrm>
          <a:prstGeom xmlns:a="http://schemas.openxmlformats.org/drawingml/2006/main" prst="roundRect">
            <a:avLst>
              <a:gd name="adj" fmla="val 12500"/>
            </a:avLst>
          </a:prstGeom>
          <a:solidFill xmlns:a="http://schemas.openxmlformats.org/drawingml/2006/main">
            <a:srgbClr val="FFBC65"/>
          </a:solidFill>
          <a:ln xmlns:a="http://schemas.openxmlformats.org/drawingml/2006/main" w="0">
            <a:solidFill>
              <a:srgbClr val="FFBC65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EF5F0C9D-C910-47D8-A4B1-42B8ED90A0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09700" y="6896100"/>
            <a:ext cx="7353300" cy="3429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325" b="1">
                <a:solidFill>
                  <a:srgbClr val="F5F7FA"/>
                </a:solidFill>
              </a:defRPr>
            </a:pPr>
            <a:r>
              <a:rPr sz="2325" b="1">
                <a:solidFill>
                  <a:srgbClr val="F5F7FA"/>
                </a:solidFill>
              </a:rPr>
              <a:t>Air-gapped / edge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875671D6-AB2F-4F65-9071-9B5C576828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7353300"/>
            <a:ext cx="7639050" cy="495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B9C0CA"/>
                </a:solidFill>
              </a:defRPr>
            </a:pPr>
            <a:r>
              <a:rPr sz="1575">
                <a:solidFill>
                  <a:srgbClr val="B9C0CA"/>
                </a:solidFill>
              </a:rPr>
              <a:t>Offline or restricted-network deployment patterns for defence, industrial, and appliance-style environments.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4E9E739E-A4DE-4BB0-AFFD-75E9188F74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7943850"/>
            <a:ext cx="76390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42B3A"/>
          </a:solidFill>
          <a:ln xmlns:a="http://schemas.openxmlformats.org/drawingml/2006/main" w="0">
            <a:solidFill>
              <a:srgbClr val="242B3A"/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FBBC9385-B96F-44D5-A872-A912428DC2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8077200"/>
            <a:ext cx="7639050" cy="2095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>
                <a:solidFill>
                  <a:srgbClr val="7F8795"/>
                </a:solidFill>
              </a:defRPr>
            </a:pPr>
            <a:r>
              <a:rPr sz="1275">
                <a:solidFill>
                  <a:srgbClr val="7F8795"/>
                </a:solidFill>
              </a:rPr>
              <a:t>Best when data movement is tightly governed or physically constrained.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C6BFF7B8-58A5-402F-9B80-CB4087B785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77350" y="6656070"/>
            <a:ext cx="8134350" cy="2442210"/>
          </a:xfrm>
          <a:prstGeom xmlns:a="http://schemas.openxmlformats.org/drawingml/2006/main" prst="roundRect">
            <a:avLst>
              <a:gd name="adj" fmla="val 780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501D0527-31F8-45AF-8AE0-149D233DA7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0" y="6991350"/>
            <a:ext cx="152400" cy="152400"/>
          </a:xfrm>
          <a:prstGeom xmlns:a="http://schemas.openxmlformats.org/drawingml/2006/main" prst="roundRect">
            <a:avLst>
              <a:gd name="adj" fmla="val 12500"/>
            </a:avLst>
          </a:prstGeom>
          <a:solidFill xmlns:a="http://schemas.openxmlformats.org/drawingml/2006/main">
            <a:srgbClr val="A78BFA"/>
          </a:solidFill>
          <a:ln xmlns:a="http://schemas.openxmlformats.org/drawingml/2006/main" w="0">
            <a:solidFill>
              <a:srgbClr val="A78BFA"/>
            </a:solidFill>
            <a:prstDash val="solid"/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609ADD4A-89D8-4E07-9684-54A8272D43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10750" y="6896100"/>
            <a:ext cx="7353300" cy="3429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325" b="1">
                <a:solidFill>
                  <a:srgbClr val="F5F7FA"/>
                </a:solidFill>
              </a:defRPr>
            </a:pPr>
            <a:r>
              <a:rPr sz="2325" b="1">
                <a:solidFill>
                  <a:srgbClr val="F5F7FA"/>
                </a:solidFill>
              </a:rPr>
              <a:t>Partner / OEM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CA2D8156-2235-47AA-8D70-7D2DC64B98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0" y="7353300"/>
            <a:ext cx="7639050" cy="495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B9C0CA"/>
                </a:solidFill>
              </a:defRPr>
            </a:pPr>
            <a:r>
              <a:rPr sz="1575">
                <a:solidFill>
                  <a:srgbClr val="B9C0CA"/>
                </a:solidFill>
              </a:rPr>
              <a:t>Jam can sit inside storage appliances, integrator bids, and prime-contractor environments.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B3A4DEE5-FBD7-437B-8AF8-B0E5297AF6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0" y="7943850"/>
            <a:ext cx="76390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42B3A"/>
          </a:solidFill>
          <a:ln xmlns:a="http://schemas.openxmlformats.org/drawingml/2006/main" w="0">
            <a:solidFill>
              <a:srgbClr val="242B3A"/>
            </a:solidFill>
            <a:prstDash val="solid"/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A7CA5011-61D4-4B4D-A7AC-909A782CC5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0" y="8077200"/>
            <a:ext cx="7639050" cy="2095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>
                <a:solidFill>
                  <a:srgbClr val="7F8795"/>
                </a:solidFill>
              </a:defRPr>
            </a:pPr>
            <a:r>
              <a:rPr sz="1275">
                <a:solidFill>
                  <a:srgbClr val="7F8795"/>
                </a:solidFill>
              </a:rPr>
              <a:t>Best when the customer already buys through a strategic infrastructure partner.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BE47C496-F8E0-427D-8160-903E5271E5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9544050"/>
            <a:ext cx="11430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A78BFA"/>
          </a:solidFill>
          <a:ln xmlns:a="http://schemas.openxmlformats.org/drawingml/2006/main" w="0">
            <a:solidFill>
              <a:srgbClr val="A78BFA"/>
            </a:solidFill>
            <a:prstDash val="solid"/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88ABA1D2-0176-45D3-8105-D9306F7EEF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247900" y="9486900"/>
            <a:ext cx="14573250" cy="15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00">
                <a:solidFill>
                  <a:srgbClr val="535B69"/>
                </a:solidFill>
              </a:defRPr>
            </a:pPr>
            <a:r>
              <a:rPr sz="900">
                <a:solidFill>
                  <a:srgbClr val="535B69"/>
                </a:solidFill>
              </a:rPr>
              <a:t>Customer brief | May 2026 | Confidential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8219BAFC-E0E4-496C-AF33-5C3532EFAA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049750" y="9429750"/>
            <a:ext cx="36195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535B69"/>
                </a:solidFill>
              </a:defRPr>
            </a:pPr>
            <a:r>
              <a:rPr sz="900" b="1">
                <a:solidFill>
                  <a:srgbClr val="535B69"/>
                </a:solidFill>
              </a:rPr>
              <a:t>13 / 17</a:t>
            </a:r>
          </a:p>
        </p:txBody>
      </p:sp>
    </p:spTree>
    <p:extLst>
      <p:ext uri="{BB962C8B-B14F-4D97-AF65-F5344CB8AC3E}">
        <p14:creationId xmlns:p14="http://schemas.microsoft.com/office/powerpoint/2010/main" val="1123934415"/>
      </p:ext>
    </p:extLst>
  </p:cSld>
</p:sld>
</file>

<file path=ppt/slides/slide1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background">
            <a:extLst xmlns:a="http://schemas.openxmlformats.org/drawingml/2006/main">
              <a:ext uri="{FF2B5EF4-FFF2-40B4-BE49-F238E27FC236}">
                <a16:creationId xmlns:a16="http://schemas.microsoft.com/office/drawing/2014/main" id="{26CCE35B-6DF1-45A9-8192-D76D27B3DD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8288000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50608"/>
          </a:solidFill>
        </p:spPr>
      </p:sp>
      <p:sp>
        <p:nvSpPr>
          <p:cNvPr id="2" name="left-glow">
            <a:extLst xmlns:a="http://schemas.openxmlformats.org/drawingml/2006/main">
              <a:ext uri="{FF2B5EF4-FFF2-40B4-BE49-F238E27FC236}">
                <a16:creationId xmlns:a16="http://schemas.microsoft.com/office/drawing/2014/main" id="{8546C75C-26C2-4D02-9A48-5B9A1E623C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95250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BC65"/>
          </a:solidFill>
          <a:ln xmlns:a="http://schemas.openxmlformats.org/drawingml/2006/main" w="0">
            <a:solidFill>
              <a:srgbClr val="FFBC65"/>
            </a:solidFill>
            <a:prstDash val="solid"/>
          </a:ln>
        </p:spPr>
      </p:sp>
      <p:pic>
        <p:nvPicPr>
          <p:cNvPr id="3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b73f7135856b4ecd"/>
          <a:stretch xmlns:a="http://schemas.openxmlformats.org/drawingml/2006/main"/>
        </p:blipFill>
        <p:spPr>
          <a:xfrm xmlns:a="http://schemas.openxmlformats.org/drawingml/2006/main">
            <a:off x="876300" y="614853"/>
            <a:ext cx="285750" cy="199043"/>
          </a:xfrm>
          <a:prstGeom xmlns:a="http://schemas.openxmlformats.org/drawingml/2006/main" prst="rect">
            <a:avLst/>
          </a:prstGeom>
        </p:spPr>
      </p:pic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90B72997-D2FB-459A-87D8-381BB65AE0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95400" y="590550"/>
            <a:ext cx="895350" cy="2286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575" b="1">
                <a:solidFill>
                  <a:srgbClr val="F5F7FA"/>
                </a:solidFill>
              </a:defRPr>
            </a:pPr>
            <a:r>
              <a:rPr sz="1575" b="1">
                <a:solidFill>
                  <a:srgbClr val="F5F7FA"/>
                </a:solidFill>
              </a:rPr>
              <a:t>Cithorum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C6B2ECF1-E63E-4605-B20C-8FD9A18AAF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324100" y="628650"/>
            <a:ext cx="685800" cy="15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75" b="1">
                <a:solidFill>
                  <a:srgbClr val="535B69"/>
                </a:solidFill>
              </a:defRPr>
            </a:pPr>
            <a:r>
              <a:rPr sz="975" b="1">
                <a:solidFill>
                  <a:srgbClr val="535B69"/>
                </a:solidFill>
              </a:rPr>
              <a:t>Jam Engine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CC5B8FCE-C0F0-4012-BDD5-BE13A06F4C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1162050"/>
            <a:ext cx="16535400" cy="171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FFBC65"/>
                </a:solidFill>
              </a:defRPr>
            </a:pPr>
            <a:r>
              <a:rPr sz="1050" b="1">
                <a:solidFill>
                  <a:srgbClr val="FFBC65"/>
                </a:solidFill>
              </a:rPr>
              <a:t>SECURITY AND CONTROL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ADD3A5F5-7B4D-4BC7-A8DE-2E4BFD8BDE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1485900"/>
            <a:ext cx="12001500" cy="13716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4500" b="1">
                <a:solidFill>
                  <a:srgbClr val="F5F7FA"/>
                </a:solidFill>
              </a:defRPr>
            </a:pPr>
            <a:r>
              <a:rPr sz="4500" b="1">
                <a:solidFill>
                  <a:srgbClr val="F5F7FA"/>
                </a:solidFill>
              </a:rPr>
              <a:t>The pilot is designed around customer custody.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F08A27FA-1790-40A1-A1FE-45A5FDA945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3028950"/>
            <a:ext cx="1104900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00">
                <a:solidFill>
                  <a:srgbClr val="B9C0CA"/>
                </a:solidFill>
              </a:defRPr>
            </a:pPr>
            <a:r>
              <a:rPr sz="1800">
                <a:solidFill>
                  <a:srgbClr val="B9C0CA"/>
                </a:solidFill>
              </a:rPr>
              <a:t>Jam preserves the enterprise's data-locality, audit, and restore-control posture during evaluation.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99E58649-FF84-4AC9-A899-AEB76E1E4A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143500"/>
            <a:ext cx="114300" cy="419100"/>
          </a:xfrm>
          <a:prstGeom xmlns:a="http://schemas.openxmlformats.org/drawingml/2006/main" prst="roundRect">
            <a:avLst>
              <a:gd name="adj" fmla="val 16667"/>
            </a:avLst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0D090607-A99D-40F6-A94D-BAA12F3958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5105400"/>
            <a:ext cx="813435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725" b="1">
                <a:solidFill>
                  <a:srgbClr val="F5F7FA"/>
                </a:solidFill>
              </a:defRPr>
            </a:pPr>
            <a:r>
              <a:rPr sz="1725" b="1">
                <a:solidFill>
                  <a:srgbClr val="F5F7FA"/>
                </a:solidFill>
              </a:rPr>
              <a:t>Boundary-first deployment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797C46F0-1280-4314-B8B6-168031DAA7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5410200"/>
            <a:ext cx="8134350" cy="2095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>
                <a:solidFill>
                  <a:srgbClr val="B9C0CA"/>
                </a:solidFill>
              </a:defRPr>
            </a:pPr>
            <a:r>
              <a:rPr sz="1275">
                <a:solidFill>
                  <a:srgbClr val="B9C0CA"/>
                </a:solidFill>
              </a:rPr>
              <a:t>Process payloads inside an agreed customer-controlled or Cithorum-managed boundary.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12E8A2B2-3BAE-48FF-8755-3F20E22761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29300"/>
            <a:ext cx="114300" cy="419100"/>
          </a:xfrm>
          <a:prstGeom xmlns:a="http://schemas.openxmlformats.org/drawingml/2006/main" prst="roundRect">
            <a:avLst>
              <a:gd name="adj" fmla="val 16667"/>
            </a:avLst>
          </a:prstGeom>
          <a:solidFill xmlns:a="http://schemas.openxmlformats.org/drawingml/2006/main">
            <a:srgbClr val="62ADFF"/>
          </a:solidFill>
          <a:ln xmlns:a="http://schemas.openxmlformats.org/drawingml/2006/main" w="0">
            <a:solidFill>
              <a:srgbClr val="62ADFF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61898A6B-30F6-41A4-997E-C1E4B470C2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5772150"/>
            <a:ext cx="813435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725" b="1">
                <a:solidFill>
                  <a:srgbClr val="F5F7FA"/>
                </a:solidFill>
              </a:defRPr>
            </a:pPr>
            <a:r>
              <a:rPr sz="1725" b="1">
                <a:solidFill>
                  <a:srgbClr val="F5F7FA"/>
                </a:solidFill>
              </a:rPr>
              <a:t>Hash-verified restore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E5E581F1-0F2E-4B67-8476-357BA55095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6076950"/>
            <a:ext cx="8134350" cy="2095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>
                <a:solidFill>
                  <a:srgbClr val="B9C0CA"/>
                </a:solidFill>
              </a:defRPr>
            </a:pPr>
            <a:r>
              <a:rPr sz="1275">
                <a:solidFill>
                  <a:srgbClr val="B9C0CA"/>
                </a:solidFill>
              </a:rPr>
              <a:t>Compression value is paired with verifiably correct restored objects.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B47D4915-9A3A-4655-91A4-E2F4C8F4E2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6515100"/>
            <a:ext cx="114300" cy="419100"/>
          </a:xfrm>
          <a:prstGeom xmlns:a="http://schemas.openxmlformats.org/drawingml/2006/main" prst="roundRect">
            <a:avLst>
              <a:gd name="adj" fmla="val 16667"/>
            </a:avLst>
          </a:prstGeom>
          <a:solidFill xmlns:a="http://schemas.openxmlformats.org/drawingml/2006/main">
            <a:srgbClr val="FFBC65"/>
          </a:solidFill>
          <a:ln xmlns:a="http://schemas.openxmlformats.org/drawingml/2006/main" w="0">
            <a:solidFill>
              <a:srgbClr val="FFBC65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2C274767-73F7-4253-B3CA-8A9A53E1AD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6457950"/>
            <a:ext cx="813435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725" b="1">
                <a:solidFill>
                  <a:srgbClr val="F5F7FA"/>
                </a:solidFill>
              </a:defRPr>
            </a:pPr>
            <a:r>
              <a:rPr sz="1725" b="1">
                <a:solidFill>
                  <a:srgbClr val="F5F7FA"/>
                </a:solidFill>
              </a:rPr>
              <a:t>Privacy-preserving telemetry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BF37BF72-C380-4B5B-BDAC-B783C36737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6762750"/>
            <a:ext cx="8134350" cy="2095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>
                <a:solidFill>
                  <a:srgbClr val="B9C0CA"/>
                </a:solidFill>
              </a:defRPr>
            </a:pPr>
            <a:r>
              <a:rPr sz="1275">
                <a:solidFill>
                  <a:srgbClr val="B9C0CA"/>
                </a:solidFill>
              </a:rPr>
              <a:t>Ops evidence can be captured for reporting inside the agreed customer or Cithorum-managed boundary.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2CAA98F0-AFBA-4139-BA31-C52DD809ED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7162800"/>
            <a:ext cx="114300" cy="419100"/>
          </a:xfrm>
          <a:prstGeom xmlns:a="http://schemas.openxmlformats.org/drawingml/2006/main" prst="roundRect">
            <a:avLst>
              <a:gd name="adj" fmla="val 16667"/>
            </a:avLst>
          </a:prstGeom>
          <a:solidFill xmlns:a="http://schemas.openxmlformats.org/drawingml/2006/main">
            <a:srgbClr val="A78BFA"/>
          </a:solidFill>
          <a:ln xmlns:a="http://schemas.openxmlformats.org/drawingml/2006/main" w="0">
            <a:solidFill>
              <a:srgbClr val="A78BFA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475941AB-32AB-4ECD-BBC4-053005CE16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7124700"/>
            <a:ext cx="813435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725" b="1">
                <a:solidFill>
                  <a:srgbClr val="F5F7FA"/>
                </a:solidFill>
              </a:defRPr>
            </a:pPr>
            <a:r>
              <a:rPr sz="1725" b="1">
                <a:solidFill>
                  <a:srgbClr val="F5F7FA"/>
                </a:solidFill>
              </a:rPr>
              <a:t>Compliance posture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1AB43185-3739-425F-8D77-F47E0666B4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7429500"/>
            <a:ext cx="8134350" cy="2095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>
                <a:solidFill>
                  <a:srgbClr val="B9C0CA"/>
                </a:solidFill>
              </a:defRPr>
            </a:pPr>
            <a:r>
              <a:rPr sz="1275">
                <a:solidFill>
                  <a:srgbClr val="B9C0CA"/>
                </a:solidFill>
              </a:rPr>
              <a:t>SOC 2 operationally compliant; ISO 27001 control mapping is documented for customer review.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2C673292-0ECA-4F35-B4EA-60807614A4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01701" y="3627120"/>
            <a:ext cx="7609999" cy="5471160"/>
          </a:xfrm>
          <a:prstGeom xmlns:a="http://schemas.openxmlformats.org/drawingml/2006/main" prst="roundRect">
            <a:avLst>
              <a:gd name="adj" fmla="val 348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B5656A27-5F01-41A7-9818-420B214460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77450" y="3867150"/>
            <a:ext cx="7067550" cy="15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75" b="1">
                <a:solidFill>
                  <a:srgbClr val="FFBC65"/>
                </a:solidFill>
              </a:defRPr>
            </a:pPr>
            <a:r>
              <a:rPr sz="975" b="1">
                <a:solidFill>
                  <a:srgbClr val="FFBC65"/>
                </a:solidFill>
              </a:rPr>
              <a:t>CUSTOMER QUESTIONS THIS ANSWERS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5E509542-E79F-4808-A35A-DB62EB48BE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77450" y="4210050"/>
            <a:ext cx="85725" cy="85725"/>
          </a:xfrm>
          <a:prstGeom xmlns:a="http://schemas.openxmlformats.org/drawingml/2006/main" prst="roundRect">
            <a:avLst>
              <a:gd name="adj" fmla="val 22222"/>
            </a:avLst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0AB74441-1FCD-4A24-B181-E5AAD160FD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48900" y="4152900"/>
            <a:ext cx="6896100" cy="2286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575" b="1">
                <a:solidFill>
                  <a:srgbClr val="F5F7FA"/>
                </a:solidFill>
              </a:defRPr>
            </a:pPr>
            <a:r>
              <a:rPr sz="1575" b="1">
                <a:solidFill>
                  <a:srgbClr val="F5F7FA"/>
                </a:solidFill>
              </a:rPr>
              <a:t>Where does the data live?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5DFB500D-8A20-43F7-9E66-C3F8897ECA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77450" y="4419600"/>
            <a:ext cx="7067550" cy="3429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125">
                <a:solidFill>
                  <a:srgbClr val="B9C0CA"/>
                </a:solidFill>
              </a:defRPr>
            </a:pPr>
            <a:r>
              <a:rPr sz="1125">
                <a:solidFill>
                  <a:srgbClr val="B9C0CA"/>
                </a:solidFill>
              </a:rPr>
              <a:t>Inside the agreed customer-controlled environment, air-gapped route, partner appliance, or Cithorum-managed pod.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657547A5-6012-4995-B564-56F1F877DA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77450" y="4953000"/>
            <a:ext cx="85725" cy="85725"/>
          </a:xfrm>
          <a:prstGeom xmlns:a="http://schemas.openxmlformats.org/drawingml/2006/main" prst="roundRect">
            <a:avLst>
              <a:gd name="adj" fmla="val 22222"/>
            </a:avLst>
          </a:prstGeom>
          <a:solidFill xmlns:a="http://schemas.openxmlformats.org/drawingml/2006/main">
            <a:srgbClr val="62ADFF"/>
          </a:solidFill>
          <a:ln xmlns:a="http://schemas.openxmlformats.org/drawingml/2006/main" w="0">
            <a:solidFill>
              <a:srgbClr val="62ADFF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6417F399-6E2F-47E7-B9C4-3DC8BF793D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48900" y="4895850"/>
            <a:ext cx="6896100" cy="2286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575" b="1">
                <a:solidFill>
                  <a:srgbClr val="F5F7FA"/>
                </a:solidFill>
              </a:defRPr>
            </a:pPr>
            <a:r>
              <a:rPr sz="1575" b="1">
                <a:solidFill>
                  <a:srgbClr val="F5F7FA"/>
                </a:solidFill>
              </a:rPr>
              <a:t>Who controls restore?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E96559C8-92E2-4F73-8F01-F2F084458D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77450" y="5162550"/>
            <a:ext cx="7067550" cy="171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125">
                <a:solidFill>
                  <a:srgbClr val="B9C0CA"/>
                </a:solidFill>
              </a:defRPr>
            </a:pPr>
            <a:r>
              <a:rPr sz="1125">
                <a:solidFill>
                  <a:srgbClr val="B9C0CA"/>
                </a:solidFill>
              </a:rPr>
              <a:t>The customer verifies restore with hashes and acceptance criteria before any production decision.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C1C20FAA-F22A-4928-AA52-1C77B24B99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77450" y="5524500"/>
            <a:ext cx="85725" cy="85725"/>
          </a:xfrm>
          <a:prstGeom xmlns:a="http://schemas.openxmlformats.org/drawingml/2006/main" prst="roundRect">
            <a:avLst>
              <a:gd name="adj" fmla="val 22222"/>
            </a:avLst>
          </a:prstGeom>
          <a:solidFill xmlns:a="http://schemas.openxmlformats.org/drawingml/2006/main">
            <a:srgbClr val="FFBC65"/>
          </a:solidFill>
          <a:ln xmlns:a="http://schemas.openxmlformats.org/drawingml/2006/main" w="0">
            <a:solidFill>
              <a:srgbClr val="FFBC65"/>
            </a:solidFill>
            <a:prstDash val="solid"/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BE674FAB-51ED-4630-98F4-CA40AC7DE2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48900" y="5467350"/>
            <a:ext cx="6896100" cy="2286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575" b="1">
                <a:solidFill>
                  <a:srgbClr val="F5F7FA"/>
                </a:solidFill>
              </a:defRPr>
            </a:pPr>
            <a:r>
              <a:rPr sz="1575" b="1">
                <a:solidFill>
                  <a:srgbClr val="F5F7FA"/>
                </a:solidFill>
              </a:rPr>
              <a:t>What evidence goes to procurement?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DC93E36F-E871-406C-A3DC-F0604A5FD6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77450" y="5753100"/>
            <a:ext cx="7067550" cy="171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125">
                <a:solidFill>
                  <a:srgbClr val="B9C0CA"/>
                </a:solidFill>
              </a:defRPr>
            </a:pPr>
            <a:r>
              <a:rPr sz="1125">
                <a:solidFill>
                  <a:srgbClr val="B9C0CA"/>
                </a:solidFill>
              </a:rPr>
              <a:t>Benchmark report, restore proof, capacity view, security boundary, and deployment recommendation.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538FF471-26BD-4527-87D8-01D4D4811D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77450" y="6115050"/>
            <a:ext cx="85725" cy="85725"/>
          </a:xfrm>
          <a:prstGeom xmlns:a="http://schemas.openxmlformats.org/drawingml/2006/main" prst="roundRect">
            <a:avLst>
              <a:gd name="adj" fmla="val 22222"/>
            </a:avLst>
          </a:prstGeom>
          <a:solidFill xmlns:a="http://schemas.openxmlformats.org/drawingml/2006/main">
            <a:srgbClr val="A78BFA"/>
          </a:solidFill>
          <a:ln xmlns:a="http://schemas.openxmlformats.org/drawingml/2006/main" w="0">
            <a:solidFill>
              <a:srgbClr val="A78BFA"/>
            </a:solidFill>
            <a:prstDash val="solid"/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5B41987D-40F6-4A4D-9487-2177F06D51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48900" y="6038850"/>
            <a:ext cx="6896100" cy="2286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575" b="1">
                <a:solidFill>
                  <a:srgbClr val="F5F7FA"/>
                </a:solidFill>
              </a:defRPr>
            </a:pPr>
            <a:r>
              <a:rPr sz="1575" b="1">
                <a:solidFill>
                  <a:srgbClr val="F5F7FA"/>
                </a:solidFill>
              </a:rPr>
              <a:t>How does this become production smoothly?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B46D8421-A035-4704-8503-77F5DE1EB7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77450" y="6324600"/>
            <a:ext cx="7067550" cy="171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125">
                <a:solidFill>
                  <a:srgbClr val="B9C0CA"/>
                </a:solidFill>
              </a:defRPr>
            </a:pPr>
            <a:r>
              <a:rPr sz="1125">
                <a:solidFill>
                  <a:srgbClr val="B9C0CA"/>
                </a:solidFill>
              </a:rPr>
              <a:t>Start beside the current stack, then expand through customer-hosted, managed, edge, or OEM deployment.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51C69437-6FEB-4991-AF51-799931E1A9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9544050"/>
            <a:ext cx="11430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BC65"/>
          </a:solidFill>
          <a:ln xmlns:a="http://schemas.openxmlformats.org/drawingml/2006/main" w="0">
            <a:solidFill>
              <a:srgbClr val="FFBC65"/>
            </a:solidFill>
            <a:prstDash val="solid"/>
          </a:ln>
        </p:spPr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A5388747-C3FC-48EC-926B-D70C3AB9ED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247900" y="9486900"/>
            <a:ext cx="14573250" cy="15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00">
                <a:solidFill>
                  <a:srgbClr val="535B69"/>
                </a:solidFill>
              </a:defRPr>
            </a:pPr>
            <a:r>
              <a:rPr sz="900">
                <a:solidFill>
                  <a:srgbClr val="535B69"/>
                </a:solidFill>
              </a:rPr>
              <a:t>Customer brief | May 2026 | Confidential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AC66A7DB-4CAA-44FE-A0D8-160C57A415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049750" y="9429750"/>
            <a:ext cx="36195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535B69"/>
                </a:solidFill>
              </a:defRPr>
            </a:pPr>
            <a:r>
              <a:rPr sz="900" b="1">
                <a:solidFill>
                  <a:srgbClr val="535B69"/>
                </a:solidFill>
              </a:rPr>
              <a:t>14 / 17</a:t>
            </a:r>
          </a:p>
        </p:txBody>
      </p:sp>
    </p:spTree>
    <p:extLst>
      <p:ext uri="{BB962C8B-B14F-4D97-AF65-F5344CB8AC3E}">
        <p14:creationId xmlns:p14="http://schemas.microsoft.com/office/powerpoint/2010/main" val="1386388168"/>
      </p:ext>
    </p:extLst>
  </p:cSld>
</p:sld>
</file>

<file path=ppt/slides/slide1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background">
            <a:extLst xmlns:a="http://schemas.openxmlformats.org/drawingml/2006/main">
              <a:ext uri="{FF2B5EF4-FFF2-40B4-BE49-F238E27FC236}">
                <a16:creationId xmlns:a16="http://schemas.microsoft.com/office/drawing/2014/main" id="{FF0955AD-6EC1-4F74-B607-EF15991192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8288000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50608"/>
          </a:solidFill>
        </p:spPr>
      </p:sp>
      <p:sp>
        <p:nvSpPr>
          <p:cNvPr id="2" name="left-glow">
            <a:extLst xmlns:a="http://schemas.openxmlformats.org/drawingml/2006/main">
              <a:ext uri="{FF2B5EF4-FFF2-40B4-BE49-F238E27FC236}">
                <a16:creationId xmlns:a16="http://schemas.microsoft.com/office/drawing/2014/main" id="{DB041ADC-7307-403D-AFDD-16D4E3F061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95250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A78BFA"/>
          </a:solidFill>
          <a:ln xmlns:a="http://schemas.openxmlformats.org/drawingml/2006/main" w="0">
            <a:solidFill>
              <a:srgbClr val="A78BFA"/>
            </a:solidFill>
            <a:prstDash val="solid"/>
          </a:ln>
        </p:spPr>
      </p:sp>
      <p:pic>
        <p:nvPicPr>
          <p:cNvPr id="3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988ea3813b05432d"/>
          <a:stretch xmlns:a="http://schemas.openxmlformats.org/drawingml/2006/main"/>
        </p:blipFill>
        <p:spPr>
          <a:xfrm xmlns:a="http://schemas.openxmlformats.org/drawingml/2006/main">
            <a:off x="876300" y="614853"/>
            <a:ext cx="285750" cy="199043"/>
          </a:xfrm>
          <a:prstGeom xmlns:a="http://schemas.openxmlformats.org/drawingml/2006/main" prst="rect">
            <a:avLst/>
          </a:prstGeom>
        </p:spPr>
      </p:pic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A40CE961-2376-4B10-96C2-D84ED64502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95400" y="590550"/>
            <a:ext cx="895350" cy="2286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575" b="1">
                <a:solidFill>
                  <a:srgbClr val="F5F7FA"/>
                </a:solidFill>
              </a:defRPr>
            </a:pPr>
            <a:r>
              <a:rPr sz="1575" b="1">
                <a:solidFill>
                  <a:srgbClr val="F5F7FA"/>
                </a:solidFill>
              </a:rPr>
              <a:t>Cithorum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BC242154-9F1F-4665-9C93-B3A27C6164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324100" y="628650"/>
            <a:ext cx="685800" cy="15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75" b="1">
                <a:solidFill>
                  <a:srgbClr val="535B69"/>
                </a:solidFill>
              </a:defRPr>
            </a:pPr>
            <a:r>
              <a:rPr sz="975" b="1">
                <a:solidFill>
                  <a:srgbClr val="535B69"/>
                </a:solidFill>
              </a:rPr>
              <a:t>Jam Engine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2D07D06C-DF7A-4D7F-B3DA-DBEB0DE967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1162050"/>
            <a:ext cx="16535400" cy="171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A78BFA"/>
                </a:solidFill>
              </a:defRPr>
            </a:pPr>
            <a:r>
              <a:rPr sz="1050" b="1">
                <a:solidFill>
                  <a:srgbClr val="A78BFA"/>
                </a:solidFill>
              </a:rPr>
              <a:t>VALIDATION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C890D228-4540-4FD6-8702-6EF60FD4C6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1485900"/>
            <a:ext cx="12001500" cy="685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4500" b="1">
                <a:solidFill>
                  <a:srgbClr val="F5F7FA"/>
                </a:solidFill>
              </a:defRPr>
            </a:pPr>
            <a:r>
              <a:rPr sz="4500" b="1">
                <a:solidFill>
                  <a:srgbClr val="F5F7FA"/>
                </a:solidFill>
              </a:rPr>
              <a:t>Proof is coming from serious places.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7927DC05-9DCE-41CE-960D-841C26663A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343150"/>
            <a:ext cx="11049000" cy="6096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950">
                <a:solidFill>
                  <a:srgbClr val="B9C0CA"/>
                </a:solidFill>
              </a:defRPr>
            </a:pPr>
            <a:r>
              <a:rPr sz="1950">
                <a:solidFill>
                  <a:srgbClr val="B9C0CA"/>
                </a:solidFill>
              </a:rPr>
              <a:t>These ecosystem, buyer-network, defence-route, grant, and partner signals showcase Jam's credibility across multiple industries.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D08313E1-F9D1-4859-8F70-9DCF55033A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3261360"/>
            <a:ext cx="3990975" cy="2823210"/>
          </a:xfrm>
          <a:prstGeom xmlns:a="http://schemas.openxmlformats.org/drawingml/2006/main" prst="roundRect">
            <a:avLst>
              <a:gd name="adj" fmla="val 675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59B8E5F2-B005-4114-B9AF-25630A7E57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85850" y="3448050"/>
            <a:ext cx="3581400" cy="15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58E3B3"/>
                </a:solidFill>
              </a:defRPr>
            </a:pPr>
            <a:r>
              <a:rPr sz="900" b="1">
                <a:solidFill>
                  <a:srgbClr val="58E3B3"/>
                </a:solidFill>
              </a:rPr>
              <a:t>PROGRAMME MEMBER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DD3937B5-9B0A-4D48-ABBF-052C09ADEF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85850" y="3695700"/>
            <a:ext cx="3581400" cy="323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025" b="1">
                <a:solidFill>
                  <a:srgbClr val="F5F7FA"/>
                </a:solidFill>
              </a:defRPr>
            </a:pPr>
            <a:r>
              <a:rPr sz="2025" b="1">
                <a:solidFill>
                  <a:srgbClr val="F5F7FA"/>
                </a:solidFill>
              </a:rPr>
              <a:t>NVIDIA Inception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D19B2782-632F-449A-BF8A-A04479D6A9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85850" y="4133850"/>
            <a:ext cx="3581400" cy="381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00">
                <a:solidFill>
                  <a:srgbClr val="B9C0CA"/>
                </a:solidFill>
              </a:defRPr>
            </a:pPr>
            <a:r>
              <a:rPr sz="1200">
                <a:solidFill>
                  <a:srgbClr val="B9C0CA"/>
                </a:solidFill>
              </a:rPr>
              <a:t>Startup ecosystem validation and Jam visibility inside NVIDIA's founder network.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00279C7B-B1D7-4840-AACE-0DFDAF8F5F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057775" y="3261360"/>
            <a:ext cx="3990975" cy="2823210"/>
          </a:xfrm>
          <a:prstGeom xmlns:a="http://schemas.openxmlformats.org/drawingml/2006/main" prst="roundRect">
            <a:avLst>
              <a:gd name="adj" fmla="val 675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B1A2638B-1D2D-46A1-BAE9-3641816065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276850" y="3448050"/>
            <a:ext cx="3581400" cy="15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62ADFF"/>
                </a:solidFill>
              </a:defRPr>
            </a:pPr>
            <a:r>
              <a:rPr sz="900" b="1">
                <a:solidFill>
                  <a:srgbClr val="62ADFF"/>
                </a:solidFill>
              </a:rPr>
              <a:t>DEFENCE VETTING ROUTE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3846055D-EBD6-4448-8E29-33055B3E21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276850" y="3695700"/>
            <a:ext cx="3581400" cy="323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025" b="1">
                <a:solidFill>
                  <a:srgbClr val="F5F7FA"/>
                </a:solidFill>
              </a:defRPr>
            </a:pPr>
            <a:r>
              <a:rPr sz="2025" b="1">
                <a:solidFill>
                  <a:srgbClr val="F5F7FA"/>
                </a:solidFill>
              </a:rPr>
              <a:t>NATO BRAVE1 / UNITE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85BF4E26-5B33-4BFF-96AE-A922F957C9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276850" y="4133850"/>
            <a:ext cx="3581400" cy="552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00">
                <a:solidFill>
                  <a:srgbClr val="B9C0CA"/>
                </a:solidFill>
              </a:defRPr>
            </a:pPr>
            <a:r>
              <a:rPr sz="1200">
                <a:solidFill>
                  <a:srgbClr val="B9C0CA"/>
                </a:solidFill>
              </a:rPr>
              <a:t>Vetted via National Authority; eligible for defence procurement matching through the UNITE / BRAVE1 route.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6C7BE811-5760-4963-9721-DBD379416E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39250" y="3261360"/>
            <a:ext cx="3990975" cy="2823210"/>
          </a:xfrm>
          <a:prstGeom xmlns:a="http://schemas.openxmlformats.org/drawingml/2006/main" prst="roundRect">
            <a:avLst>
              <a:gd name="adj" fmla="val 675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D9ACD124-582B-4314-AC60-A981453E6A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48800" y="3448050"/>
            <a:ext cx="3581400" cy="15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FFBC65"/>
                </a:solidFill>
              </a:defRPr>
            </a:pPr>
            <a:r>
              <a:rPr sz="900" b="1">
                <a:solidFill>
                  <a:srgbClr val="FFBC65"/>
                </a:solidFill>
              </a:rPr>
              <a:t>MILITARY-ADJACENT ROUTE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3AF73485-AE71-4E50-A56C-6A457FD9C4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48800" y="3695700"/>
            <a:ext cx="3581400" cy="323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025" b="1">
                <a:solidFill>
                  <a:srgbClr val="F5F7FA"/>
                </a:solidFill>
              </a:defRPr>
            </a:pPr>
            <a:r>
              <a:rPr sz="2025" b="1">
                <a:solidFill>
                  <a:srgbClr val="F5F7FA"/>
                </a:solidFill>
              </a:rPr>
              <a:t>Canadian defence / ITB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74666A59-8597-4DC3-8926-2DD64C2AC3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48800" y="4133850"/>
            <a:ext cx="3581400" cy="381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00">
                <a:solidFill>
                  <a:srgbClr val="B9C0CA"/>
                </a:solidFill>
              </a:defRPr>
            </a:pPr>
            <a:r>
              <a:rPr sz="1200">
                <a:solidFill>
                  <a:srgbClr val="B9C0CA"/>
                </a:solidFill>
              </a:rPr>
              <a:t>Canadian sovereign technology path and ITB prime-conversation route.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CFA0C518-A601-454D-A11F-5DC8CBD119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420725" y="3261360"/>
            <a:ext cx="3990975" cy="2823210"/>
          </a:xfrm>
          <a:prstGeom xmlns:a="http://schemas.openxmlformats.org/drawingml/2006/main" prst="roundRect">
            <a:avLst>
              <a:gd name="adj" fmla="val 675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39DBE967-D66E-4E5E-BAF7-101309187A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639800" y="3448050"/>
            <a:ext cx="3581400" cy="15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A78BFA"/>
                </a:solidFill>
              </a:defRPr>
            </a:pPr>
            <a:r>
              <a:rPr sz="900" b="1">
                <a:solidFill>
                  <a:srgbClr val="A78BFA"/>
                </a:solidFill>
              </a:rPr>
              <a:t>SUPPLIER ECOSYSTEM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D6ECA83E-B194-4890-99F8-3DDA6C8C67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639800" y="3695700"/>
            <a:ext cx="3581400" cy="323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025" b="1">
                <a:solidFill>
                  <a:srgbClr val="F5F7FA"/>
                </a:solidFill>
              </a:defRPr>
            </a:pPr>
            <a:r>
              <a:rPr sz="2025" b="1">
                <a:solidFill>
                  <a:srgbClr val="F5F7FA"/>
                </a:solidFill>
              </a:rPr>
              <a:t>RTX / Raytheon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504AF624-1FDB-40C5-BED2-BC9BB29A92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639800" y="4133850"/>
            <a:ext cx="3581400" cy="381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00">
                <a:solidFill>
                  <a:srgbClr val="B9C0CA"/>
                </a:solidFill>
              </a:defRPr>
            </a:pPr>
            <a:r>
              <a:rPr sz="1200">
                <a:solidFill>
                  <a:srgbClr val="B9C0CA"/>
                </a:solidFill>
              </a:rPr>
              <a:t>Supplier.io profile reviewed, approved, and added to the RTX ecosystem.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FB52F50D-23BC-4B59-87B2-2DDFCCF53E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6275070"/>
            <a:ext cx="3990975" cy="2823210"/>
          </a:xfrm>
          <a:prstGeom xmlns:a="http://schemas.openxmlformats.org/drawingml/2006/main" prst="roundRect">
            <a:avLst>
              <a:gd name="adj" fmla="val 675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ADD4C8B1-8249-435B-80C7-6FDCD06CAE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85850" y="6457950"/>
            <a:ext cx="3581400" cy="15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62ADFF"/>
                </a:solidFill>
              </a:defRPr>
            </a:pPr>
            <a:r>
              <a:rPr sz="900" b="1">
                <a:solidFill>
                  <a:srgbClr val="62ADFF"/>
                </a:solidFill>
              </a:rPr>
              <a:t>BUYER NETWORK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A47B7443-7DE2-4963-8287-37E4F99CDB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85850" y="6724650"/>
            <a:ext cx="3581400" cy="323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025" b="1">
                <a:solidFill>
                  <a:srgbClr val="F5F7FA"/>
                </a:solidFill>
              </a:defRPr>
            </a:pPr>
            <a:r>
              <a:rPr sz="2025" b="1">
                <a:solidFill>
                  <a:srgbClr val="F5F7FA"/>
                </a:solidFill>
              </a:rPr>
              <a:t>T-Mobile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4FF12ABC-0246-4318-A6EF-88874E89CE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85850" y="7143750"/>
            <a:ext cx="3581400" cy="381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00">
                <a:solidFill>
                  <a:srgbClr val="B9C0CA"/>
                </a:solidFill>
              </a:defRPr>
            </a:pPr>
            <a:r>
              <a:rPr sz="1200">
                <a:solidFill>
                  <a:srgbClr val="B9C0CA"/>
                </a:solidFill>
              </a:rPr>
              <a:t>Corporate-buyer database profile approved and accessible to active corporate buyers.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4341CF7B-C95D-4267-A441-1800908231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057775" y="6275070"/>
            <a:ext cx="3990975" cy="2823210"/>
          </a:xfrm>
          <a:prstGeom xmlns:a="http://schemas.openxmlformats.org/drawingml/2006/main" prst="roundRect">
            <a:avLst>
              <a:gd name="adj" fmla="val 675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BB2B7650-E509-49DB-8880-92C72AF540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276850" y="6457950"/>
            <a:ext cx="3581400" cy="15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58E3B3"/>
                </a:solidFill>
              </a:defRPr>
            </a:pPr>
            <a:r>
              <a:rPr sz="900" b="1">
                <a:solidFill>
                  <a:srgbClr val="58E3B3"/>
                </a:solidFill>
              </a:rPr>
              <a:t>DEPLOYMENT ROUTE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D97FDB33-6F7D-402A-9279-0BE98953E2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276850" y="6724650"/>
            <a:ext cx="3581400" cy="323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025" b="1">
                <a:solidFill>
                  <a:srgbClr val="F5F7FA"/>
                </a:solidFill>
              </a:defRPr>
            </a:pPr>
            <a:r>
              <a:rPr sz="2025" b="1">
                <a:solidFill>
                  <a:srgbClr val="F5F7FA"/>
                </a:solidFill>
              </a:rPr>
              <a:t>Atreides IO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0AE13A3D-A798-48BD-B969-E0F87C3160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276850" y="7143750"/>
            <a:ext cx="3581400" cy="381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00">
                <a:solidFill>
                  <a:srgbClr val="B9C0CA"/>
                </a:solidFill>
              </a:defRPr>
            </a:pPr>
            <a:r>
              <a:rPr sz="1200">
                <a:solidFill>
                  <a:srgbClr val="B9C0CA"/>
                </a:solidFill>
              </a:rPr>
              <a:t>Production deployment route and integration scope for larger data workflows.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96A8FB48-0F88-4E9D-BCEF-A3E17B9C68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39250" y="6275070"/>
            <a:ext cx="3990975" cy="2823210"/>
          </a:xfrm>
          <a:prstGeom xmlns:a="http://schemas.openxmlformats.org/drawingml/2006/main" prst="roundRect">
            <a:avLst>
              <a:gd name="adj" fmla="val 675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18FCB3D3-F547-4C0B-8AF2-505081716A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48800" y="6457950"/>
            <a:ext cx="3581400" cy="15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FFBC65"/>
                </a:solidFill>
              </a:defRPr>
            </a:pPr>
            <a:r>
              <a:rPr sz="900" b="1">
                <a:solidFill>
                  <a:srgbClr val="FFBC65"/>
                </a:solidFill>
              </a:rPr>
              <a:t>GENOMICS TRIAL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931D8B64-86CE-4720-9A7D-3338DAE47F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48800" y="6724650"/>
            <a:ext cx="3581400" cy="323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025" b="1">
                <a:solidFill>
                  <a:srgbClr val="F5F7FA"/>
                </a:solidFill>
              </a:defRPr>
            </a:pPr>
            <a:r>
              <a:rPr sz="2025" b="1">
                <a:solidFill>
                  <a:srgbClr val="F5F7FA"/>
                </a:solidFill>
              </a:rPr>
              <a:t>SwissVault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82C03A86-B364-4B66-B0AC-993B35999A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48800" y="7143750"/>
            <a:ext cx="3581400" cy="381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00">
                <a:solidFill>
                  <a:srgbClr val="B9C0CA"/>
                </a:solidFill>
              </a:defRPr>
            </a:pPr>
            <a:r>
              <a:rPr sz="1200">
                <a:solidFill>
                  <a:srgbClr val="B9C0CA"/>
                </a:solidFill>
              </a:rPr>
              <a:t>Genome-sequencing partner trial: smaller FASTQ storage and faster alignment path.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0D7F3315-6BF5-49B0-9D0B-DF2809F6EF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420725" y="6275070"/>
            <a:ext cx="3990975" cy="2823210"/>
          </a:xfrm>
          <a:prstGeom xmlns:a="http://schemas.openxmlformats.org/drawingml/2006/main" prst="roundRect">
            <a:avLst>
              <a:gd name="adj" fmla="val 675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2AD2B425-DD7D-4018-A749-741C725EAB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639800" y="6457950"/>
            <a:ext cx="3581400" cy="15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A78BFA"/>
                </a:solidFill>
              </a:defRPr>
            </a:pPr>
            <a:r>
              <a:rPr sz="900" b="1">
                <a:solidFill>
                  <a:srgbClr val="A78BFA"/>
                </a:solidFill>
              </a:rPr>
              <a:t>GRANT AWARD</a:t>
            </a:r>
          </a:p>
        </p:txBody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AC7808B7-25FE-42AD-A619-B8B64AFCF4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639800" y="6724650"/>
            <a:ext cx="3581400" cy="323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025" b="1">
                <a:solidFill>
                  <a:srgbClr val="F5F7FA"/>
                </a:solidFill>
              </a:defRPr>
            </a:pPr>
            <a:r>
              <a:rPr sz="2025" b="1">
                <a:solidFill>
                  <a:srgbClr val="F5F7FA"/>
                </a:solidFill>
              </a:rPr>
              <a:t>ZenLaunchpad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B8898F1F-334D-4930-9771-210CD16B5D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639800" y="7143750"/>
            <a:ext cx="3581400" cy="381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00">
                <a:solidFill>
                  <a:srgbClr val="B9C0CA"/>
                </a:solidFill>
              </a:defRPr>
            </a:pPr>
            <a:r>
              <a:rPr sz="1200">
                <a:solidFill>
                  <a:srgbClr val="B9C0CA"/>
                </a:solidFill>
              </a:rPr>
              <a:t>Independent startup review and non-dilutive grant award; quote: JAM is way beyond MVP.</a:t>
            </a:r>
          </a:p>
        </p:txBody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336C4B27-8E80-4D69-B1BD-460D6D3F0E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9544050"/>
            <a:ext cx="11430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A78BFA"/>
          </a:solidFill>
          <a:ln xmlns:a="http://schemas.openxmlformats.org/drawingml/2006/main" w="0">
            <a:solidFill>
              <a:srgbClr val="A78BFA"/>
            </a:solidFill>
            <a:prstDash val="solid"/>
          </a:ln>
        </p:spPr>
      </p:sp>
      <p:sp>
        <p:nvSpPr>
          <p:cNvPr id="42" name="">
            <a:extLst xmlns:a="http://schemas.openxmlformats.org/drawingml/2006/main">
              <a:ext uri="{FF2B5EF4-FFF2-40B4-BE49-F238E27FC236}">
                <a16:creationId xmlns:a16="http://schemas.microsoft.com/office/drawing/2014/main" id="{02352390-4903-4AA8-AB72-4958B714BB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247900" y="9486900"/>
            <a:ext cx="14573250" cy="15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00">
                <a:solidFill>
                  <a:srgbClr val="535B69"/>
                </a:solidFill>
              </a:defRPr>
            </a:pPr>
            <a:r>
              <a:rPr sz="900">
                <a:solidFill>
                  <a:srgbClr val="535B69"/>
                </a:solidFill>
              </a:rPr>
              <a:t>Customer brief | May 2026 | Confidential</a:t>
            </a:r>
          </a:p>
        </p:txBody>
      </p:sp>
      <p:sp>
        <p:nvSpPr>
          <p:cNvPr id="43" name="">
            <a:extLst xmlns:a="http://schemas.openxmlformats.org/drawingml/2006/main">
              <a:ext uri="{FF2B5EF4-FFF2-40B4-BE49-F238E27FC236}">
                <a16:creationId xmlns:a16="http://schemas.microsoft.com/office/drawing/2014/main" id="{27CD7739-5E92-452C-93EF-376E95F587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049750" y="9429750"/>
            <a:ext cx="36195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535B69"/>
                </a:solidFill>
              </a:defRPr>
            </a:pPr>
            <a:r>
              <a:rPr sz="900" b="1">
                <a:solidFill>
                  <a:srgbClr val="535B69"/>
                </a:solidFill>
              </a:rPr>
              <a:t>15 / 17</a:t>
            </a:r>
          </a:p>
        </p:txBody>
      </p:sp>
    </p:spTree>
    <p:extLst>
      <p:ext uri="{BB962C8B-B14F-4D97-AF65-F5344CB8AC3E}">
        <p14:creationId xmlns:p14="http://schemas.microsoft.com/office/powerpoint/2010/main" val="637976684"/>
      </p:ext>
    </p:extLst>
  </p:cSld>
</p:sld>
</file>

<file path=ppt/slides/slide1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background">
            <a:extLst xmlns:a="http://schemas.openxmlformats.org/drawingml/2006/main">
              <a:ext uri="{FF2B5EF4-FFF2-40B4-BE49-F238E27FC236}">
                <a16:creationId xmlns:a16="http://schemas.microsoft.com/office/drawing/2014/main" id="{7EE59F22-9F4A-4FD1-930A-0818132F08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8288000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50608"/>
          </a:solidFill>
        </p:spPr>
      </p:sp>
      <p:sp>
        <p:nvSpPr>
          <p:cNvPr id="2" name="left-glow">
            <a:extLst xmlns:a="http://schemas.openxmlformats.org/drawingml/2006/main">
              <a:ext uri="{FF2B5EF4-FFF2-40B4-BE49-F238E27FC236}">
                <a16:creationId xmlns:a16="http://schemas.microsoft.com/office/drawing/2014/main" id="{EC962D90-557F-41CB-8938-2934B7E0BC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95250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pic>
        <p:nvPicPr>
          <p:cNvPr id="3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c27d89ab6d4f4987"/>
          <a:stretch xmlns:a="http://schemas.openxmlformats.org/drawingml/2006/main"/>
        </p:blipFill>
        <p:spPr>
          <a:xfrm xmlns:a="http://schemas.openxmlformats.org/drawingml/2006/main">
            <a:off x="876300" y="614853"/>
            <a:ext cx="285750" cy="199043"/>
          </a:xfrm>
          <a:prstGeom xmlns:a="http://schemas.openxmlformats.org/drawingml/2006/main" prst="rect">
            <a:avLst/>
          </a:prstGeom>
        </p:spPr>
      </p:pic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CF0DA158-B315-40DE-A396-C355BC5251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95400" y="590550"/>
            <a:ext cx="895350" cy="2286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575" b="1">
                <a:solidFill>
                  <a:srgbClr val="F5F7FA"/>
                </a:solidFill>
              </a:defRPr>
            </a:pPr>
            <a:r>
              <a:rPr sz="1575" b="1">
                <a:solidFill>
                  <a:srgbClr val="F5F7FA"/>
                </a:solidFill>
              </a:rPr>
              <a:t>Cithorum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17212C40-4207-4B4C-9118-8E4859D161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324100" y="628650"/>
            <a:ext cx="685800" cy="15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75" b="1">
                <a:solidFill>
                  <a:srgbClr val="535B69"/>
                </a:solidFill>
              </a:defRPr>
            </a:pPr>
            <a:r>
              <a:rPr sz="975" b="1">
                <a:solidFill>
                  <a:srgbClr val="535B69"/>
                </a:solidFill>
              </a:rPr>
              <a:t>Jam Engine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173D003B-1789-4342-840E-67CF4512AF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1162050"/>
            <a:ext cx="16535400" cy="171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58E3B3"/>
                </a:solidFill>
              </a:defRPr>
            </a:pPr>
            <a:r>
              <a:rPr sz="1050" b="1">
                <a:solidFill>
                  <a:srgbClr val="58E3B3"/>
                </a:solidFill>
              </a:rPr>
              <a:t>BEYOND COMPRESSION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925BB8DB-DA07-4E66-BE16-3021C8292D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1485900"/>
            <a:ext cx="12001500" cy="13716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4500" b="1">
                <a:solidFill>
                  <a:srgbClr val="F5F7FA"/>
                </a:solidFill>
              </a:defRPr>
            </a:pPr>
            <a:r>
              <a:rPr sz="4500" b="1">
                <a:solidFill>
                  <a:srgbClr val="F5F7FA"/>
                </a:solidFill>
              </a:rPr>
              <a:t>The Ops KG turns pilots into reusable operating evidence.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204614DF-C869-49B2-85B2-A31AACAB8F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3028950"/>
            <a:ext cx="11049000" cy="6096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950">
                <a:solidFill>
                  <a:srgbClr val="B9C0CA"/>
                </a:solidFill>
              </a:defRPr>
            </a:pPr>
            <a:r>
              <a:rPr sz="1950">
                <a:solidFill>
                  <a:srgbClr val="B9C0CA"/>
                </a:solidFill>
              </a:rPr>
              <a:t>Jam lowers the byte footprint. The Data-Centre Ops Knowledge Graph keeps the evidence, restore history, and workload context live for the customer.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9534DBE3-E08A-4F08-8D3C-99A5C3265C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4745355"/>
            <a:ext cx="6880860" cy="1440180"/>
          </a:xfrm>
          <a:prstGeom xmlns:a="http://schemas.openxmlformats.org/drawingml/2006/main" prst="roundRect">
            <a:avLst>
              <a:gd name="adj" fmla="val 1323"/>
            </a:avLst>
          </a:prstGeom>
          <a:solidFill xmlns:a="http://schemas.openxmlformats.org/drawingml/2006/main">
            <a:srgbClr val="58E3B3"/>
          </a:solidFill>
          <a:ln xmlns:a="http://schemas.openxmlformats.org/drawingml/2006/main" w="9525">
            <a:solidFill>
              <a:srgbClr val="58E3B3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4BC6D424-E484-4A7F-ABF3-7227B30D49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4972050"/>
            <a:ext cx="6381750" cy="2095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350" b="1">
                <a:solidFill>
                  <a:srgbClr val="08100D"/>
                </a:solidFill>
              </a:defRPr>
            </a:pPr>
            <a:r>
              <a:rPr sz="1350" b="1">
                <a:solidFill>
                  <a:srgbClr val="08100D"/>
                </a:solidFill>
              </a:rPr>
              <a:t>JAM TELEMETRY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CDD0D10B-D5D6-438B-AF30-B53D15A0E0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5295900"/>
            <a:ext cx="6381750" cy="666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175" b="1">
                <a:solidFill>
                  <a:srgbClr val="08100D"/>
                </a:solidFill>
              </a:defRPr>
            </a:pPr>
            <a:r>
              <a:rPr sz="2175" b="1">
                <a:solidFill>
                  <a:srgbClr val="08100D"/>
                </a:solidFill>
              </a:rPr>
              <a:t>size | ratio | restore | throughput | workload | bucket | incident | capacity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21A7FC45-E72E-4374-AEA8-C34F42EB63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" y="6362700"/>
            <a:ext cx="43815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0384A"/>
          </a:solidFill>
          <a:ln xmlns:a="http://schemas.openxmlformats.org/drawingml/2006/main" w="0">
            <a:solidFill>
              <a:srgbClr val="30384A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43BD9E3A-7409-406C-8CEE-3CC66A317A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6457950"/>
            <a:ext cx="57150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725" b="1">
                <a:solidFill>
                  <a:srgbClr val="30384A"/>
                </a:solidFill>
              </a:defRPr>
            </a:pPr>
            <a:r>
              <a:rPr sz="1725" b="1">
                <a:solidFill>
                  <a:srgbClr val="30384A"/>
                </a:solidFill>
              </a:rPr>
              <a:t>&gt;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8D98B62F-E83F-4CE8-B0D6-24F60CEBB3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6905625"/>
            <a:ext cx="6880860" cy="1394460"/>
          </a:xfrm>
          <a:prstGeom xmlns:a="http://schemas.openxmlformats.org/drawingml/2006/main" prst="roundRect">
            <a:avLst>
              <a:gd name="adj" fmla="val 1366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CE306DFC-240C-453E-AC09-56FFEB7E79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7143750"/>
            <a:ext cx="6381750" cy="2095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350" b="1">
                <a:solidFill>
                  <a:srgbClr val="58E3B3"/>
                </a:solidFill>
              </a:defRPr>
            </a:pPr>
            <a:r>
              <a:rPr sz="1350" b="1">
                <a:solidFill>
                  <a:srgbClr val="58E3B3"/>
                </a:solidFill>
              </a:rPr>
              <a:t>DATA-CENTRE OPS KG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D7A8A4D3-B74A-44A9-AE69-6B7368CB13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7448550"/>
            <a:ext cx="6381750" cy="6286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025" b="1">
                <a:solidFill>
                  <a:srgbClr val="F5F7FA"/>
                </a:solidFill>
              </a:defRPr>
            </a:pPr>
            <a:r>
              <a:rPr sz="2025" b="1">
                <a:solidFill>
                  <a:srgbClr val="F5F7FA"/>
                </a:solidFill>
              </a:rPr>
              <a:t>Evidence layer for dashboards, reports, audits, and future customer slices.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C1223C96-A122-4D00-9B87-C074BC9791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90560" y="3947160"/>
            <a:ext cx="4446270" cy="2461260"/>
          </a:xfrm>
          <a:prstGeom xmlns:a="http://schemas.openxmlformats.org/drawingml/2006/main" prst="roundRect">
            <a:avLst>
              <a:gd name="adj" fmla="val 774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75337200-665D-4920-A150-71206FC46D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34400" y="4171950"/>
            <a:ext cx="394335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67A0082D-79B2-4583-8A60-9940193E69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34400" y="4324350"/>
            <a:ext cx="3943350" cy="323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100" b="1">
                <a:solidFill>
                  <a:srgbClr val="F5F7FA"/>
                </a:solidFill>
              </a:defRPr>
            </a:pPr>
            <a:r>
              <a:rPr sz="2100" b="1">
                <a:solidFill>
                  <a:srgbClr val="F5F7FA"/>
                </a:solidFill>
              </a:rPr>
              <a:t>Benchmark report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BA910309-7E6C-4FE3-A5E4-AF280B1D89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34400" y="4762500"/>
            <a:ext cx="3943350" cy="4191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350">
                <a:solidFill>
                  <a:srgbClr val="B9C0CA"/>
                </a:solidFill>
              </a:defRPr>
            </a:pPr>
            <a:r>
              <a:rPr sz="1350">
                <a:solidFill>
                  <a:srgbClr val="B9C0CA"/>
                </a:solidFill>
              </a:rPr>
              <a:t>Ratio, throughput, CPU, memory, source dataset, test conditions, and methodology.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4B6901F6-F83E-4152-95D8-89D81CCB88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965430" y="3947160"/>
            <a:ext cx="4446270" cy="2461260"/>
          </a:xfrm>
          <a:prstGeom xmlns:a="http://schemas.openxmlformats.org/drawingml/2006/main" prst="roundRect">
            <a:avLst>
              <a:gd name="adj" fmla="val 774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252C6D84-2BD5-43A9-82FA-CAD28AF1DD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220700" y="4171950"/>
            <a:ext cx="394335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62ADFF"/>
          </a:solidFill>
          <a:ln xmlns:a="http://schemas.openxmlformats.org/drawingml/2006/main" w="0">
            <a:solidFill>
              <a:srgbClr val="62ADFF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7F2F9699-1A7A-479C-AE11-277DAF827B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220700" y="4324350"/>
            <a:ext cx="3943350" cy="323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100" b="1">
                <a:solidFill>
                  <a:srgbClr val="F5F7FA"/>
                </a:solidFill>
              </a:defRPr>
            </a:pPr>
            <a:r>
              <a:rPr sz="2100" b="1">
                <a:solidFill>
                  <a:srgbClr val="F5F7FA"/>
                </a:solidFill>
              </a:rPr>
              <a:t>Restore proof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E6EB15E5-A28C-4D8A-9872-7718115D5F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220700" y="4762500"/>
            <a:ext cx="3943350" cy="4191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350">
                <a:solidFill>
                  <a:srgbClr val="B9C0CA"/>
                </a:solidFill>
              </a:defRPr>
            </a:pPr>
            <a:r>
              <a:rPr sz="1350">
                <a:solidFill>
                  <a:srgbClr val="B9C0CA"/>
                </a:solidFill>
              </a:rPr>
              <a:t>Hash checks, sample selection, timestamps, and operator notes.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C36F56A0-D55A-4FE6-869B-7053F5268C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90560" y="6637020"/>
            <a:ext cx="4446270" cy="2461260"/>
          </a:xfrm>
          <a:prstGeom xmlns:a="http://schemas.openxmlformats.org/drawingml/2006/main" prst="roundRect">
            <a:avLst>
              <a:gd name="adj" fmla="val 774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4A94FDC8-E76B-4BDC-A9F3-1C433FD88E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34400" y="6858000"/>
            <a:ext cx="394335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BC65"/>
          </a:solidFill>
          <a:ln xmlns:a="http://schemas.openxmlformats.org/drawingml/2006/main" w="0">
            <a:solidFill>
              <a:srgbClr val="FFBC65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EB176275-2B8C-483E-AAA4-A8CE7398B7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34400" y="7010400"/>
            <a:ext cx="3943350" cy="323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100" b="1">
                <a:solidFill>
                  <a:srgbClr val="F5F7FA"/>
                </a:solidFill>
              </a:defRPr>
            </a:pPr>
            <a:r>
              <a:rPr sz="2100" b="1">
                <a:solidFill>
                  <a:srgbClr val="F5F7FA"/>
                </a:solidFill>
              </a:rPr>
              <a:t>Capacity view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FBD02EF3-D67D-45FB-8446-7A55AED003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34400" y="7448550"/>
            <a:ext cx="3943350" cy="4191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350">
                <a:solidFill>
                  <a:srgbClr val="B9C0CA"/>
                </a:solidFill>
              </a:defRPr>
            </a:pPr>
            <a:r>
              <a:rPr sz="1350">
                <a:solidFill>
                  <a:srgbClr val="B9C0CA"/>
                </a:solidFill>
              </a:rPr>
              <a:t>Raw footprint, compressed footprint, projected growth, and production sizing.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77B83C03-AEE6-49A6-94A4-C6D0C48C6C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965430" y="6637020"/>
            <a:ext cx="4446270" cy="2461260"/>
          </a:xfrm>
          <a:prstGeom xmlns:a="http://schemas.openxmlformats.org/drawingml/2006/main" prst="roundRect">
            <a:avLst>
              <a:gd name="adj" fmla="val 774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69EB2710-6CA4-4AA0-BAA3-B01A68335F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220700" y="6858000"/>
            <a:ext cx="394335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A78BFA"/>
          </a:solidFill>
          <a:ln xmlns:a="http://schemas.openxmlformats.org/drawingml/2006/main" w="0">
            <a:solidFill>
              <a:srgbClr val="A78BFA"/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C8089BBF-C05E-4DDD-A84E-14C39FD973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220700" y="7010400"/>
            <a:ext cx="3943350" cy="323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100" b="1">
                <a:solidFill>
                  <a:srgbClr val="F5F7FA"/>
                </a:solidFill>
              </a:defRPr>
            </a:pPr>
            <a:r>
              <a:rPr sz="2100" b="1">
                <a:solidFill>
                  <a:srgbClr val="F5F7FA"/>
                </a:solidFill>
              </a:rPr>
              <a:t>Operating graph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1267D4A0-48D0-4BC0-9892-7DABBA91C3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220700" y="7448550"/>
            <a:ext cx="3943350" cy="6286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350">
                <a:solidFill>
                  <a:srgbClr val="B9C0CA"/>
                </a:solidFill>
              </a:defRPr>
            </a:pPr>
            <a:r>
              <a:rPr sz="1350">
                <a:solidFill>
                  <a:srgbClr val="B9C0CA"/>
                </a:solidFill>
              </a:rPr>
              <a:t>Customer, bucket, workload, restore, incident, cost, and evidence connected in one queryable layer.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E80C9C4A-7250-4B68-A9F0-0BFC5B475F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9544050"/>
            <a:ext cx="11430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C0C4629B-2F9B-4CA5-AA1B-4848D5AFA1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247900" y="9486900"/>
            <a:ext cx="14573250" cy="15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00">
                <a:solidFill>
                  <a:srgbClr val="535B69"/>
                </a:solidFill>
              </a:defRPr>
            </a:pPr>
            <a:r>
              <a:rPr sz="900">
                <a:solidFill>
                  <a:srgbClr val="535B69"/>
                </a:solidFill>
              </a:rPr>
              <a:t>Customer brief | May 2026 | Confidential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EC844866-6698-4CE6-A16D-4EA499FF39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049750" y="9429750"/>
            <a:ext cx="36195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535B69"/>
                </a:solidFill>
              </a:defRPr>
            </a:pPr>
            <a:r>
              <a:rPr sz="900" b="1">
                <a:solidFill>
                  <a:srgbClr val="535B69"/>
                </a:solidFill>
              </a:rPr>
              <a:t>16 / 17</a:t>
            </a:r>
          </a:p>
        </p:txBody>
      </p:sp>
    </p:spTree>
    <p:extLst>
      <p:ext uri="{BB962C8B-B14F-4D97-AF65-F5344CB8AC3E}">
        <p14:creationId xmlns:p14="http://schemas.microsoft.com/office/powerpoint/2010/main" val="375695051"/>
      </p:ext>
    </p:extLst>
  </p:cSld>
</p:sld>
</file>

<file path=ppt/slides/slide1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background">
            <a:extLst xmlns:a="http://schemas.openxmlformats.org/drawingml/2006/main">
              <a:ext uri="{FF2B5EF4-FFF2-40B4-BE49-F238E27FC236}">
                <a16:creationId xmlns:a16="http://schemas.microsoft.com/office/drawing/2014/main" id="{7DDEE07A-EA9B-43A6-B64F-B1A69FFEB9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8288000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50608"/>
          </a:solidFill>
        </p:spPr>
      </p:sp>
      <p:sp>
        <p:nvSpPr>
          <p:cNvPr id="2" name="left-glow">
            <a:extLst xmlns:a="http://schemas.openxmlformats.org/drawingml/2006/main">
              <a:ext uri="{FF2B5EF4-FFF2-40B4-BE49-F238E27FC236}">
                <a16:creationId xmlns:a16="http://schemas.microsoft.com/office/drawing/2014/main" id="{586DC1E0-8E12-4DEB-82E5-F5AB612066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95250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62ADFF"/>
          </a:solidFill>
          <a:ln xmlns:a="http://schemas.openxmlformats.org/drawingml/2006/main" w="0">
            <a:solidFill>
              <a:srgbClr val="62ADFF"/>
            </a:solidFill>
            <a:prstDash val="solid"/>
          </a:ln>
        </p:spPr>
      </p:sp>
      <p:pic>
        <p:nvPicPr>
          <p:cNvPr id="3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00b1d9a9f9f3464a"/>
          <a:stretch xmlns:a="http://schemas.openxmlformats.org/drawingml/2006/main"/>
        </p:blipFill>
        <p:spPr>
          <a:xfrm xmlns:a="http://schemas.openxmlformats.org/drawingml/2006/main">
            <a:off x="876300" y="614853"/>
            <a:ext cx="285750" cy="199043"/>
          </a:xfrm>
          <a:prstGeom xmlns:a="http://schemas.openxmlformats.org/drawingml/2006/main" prst="rect">
            <a:avLst/>
          </a:prstGeom>
        </p:spPr>
      </p:pic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361FC6BA-66DF-4A26-9374-6601DFBC3A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95400" y="590550"/>
            <a:ext cx="895350" cy="2286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575" b="1">
                <a:solidFill>
                  <a:srgbClr val="F5F7FA"/>
                </a:solidFill>
              </a:defRPr>
            </a:pPr>
            <a:r>
              <a:rPr sz="1575" b="1">
                <a:solidFill>
                  <a:srgbClr val="F5F7FA"/>
                </a:solidFill>
              </a:rPr>
              <a:t>Cithorum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C5738D88-AEEB-4D65-B073-B1944EB419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324100" y="628650"/>
            <a:ext cx="685800" cy="15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75" b="1">
                <a:solidFill>
                  <a:srgbClr val="535B69"/>
                </a:solidFill>
              </a:defRPr>
            </a:pPr>
            <a:r>
              <a:rPr sz="975" b="1">
                <a:solidFill>
                  <a:srgbClr val="535B69"/>
                </a:solidFill>
              </a:rPr>
              <a:t>Jam Engine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8121240A-2DE9-4379-AA55-5367D504D8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3219450"/>
            <a:ext cx="8572500" cy="171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125" b="1">
                <a:solidFill>
                  <a:srgbClr val="62ADFF"/>
                </a:solidFill>
              </a:defRPr>
            </a:pPr>
            <a:r>
              <a:rPr sz="1125" b="1">
                <a:solidFill>
                  <a:srgbClr val="62ADFF"/>
                </a:solidFill>
              </a:rPr>
              <a:t>NEXT STEP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9F6B67B1-5BAD-4F43-BF09-3B6F678681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3657600"/>
            <a:ext cx="9334500" cy="1790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5850" b="1">
                <a:solidFill>
                  <a:srgbClr val="F5F7FA"/>
                </a:solidFill>
              </a:defRPr>
            </a:pPr>
            <a:r>
              <a:rPr sz="5850" b="1">
                <a:solidFill>
                  <a:srgbClr val="F5F7FA"/>
                </a:solidFill>
              </a:rPr>
              <a:t>Run Jam against a real workload.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7D51DDCD-ACF0-45D9-813A-544249D433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715000"/>
            <a:ext cx="285750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62ADFF"/>
          </a:solidFill>
          <a:ln xmlns:a="http://schemas.openxmlformats.org/drawingml/2006/main" w="0">
            <a:solidFill>
              <a:srgbClr val="62ADFF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26A78AEC-4EE0-4E14-B4A7-444DB9B1F5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6019800"/>
            <a:ext cx="8763000" cy="10096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175">
                <a:solidFill>
                  <a:srgbClr val="B9C0CA"/>
                </a:solidFill>
              </a:defRPr>
            </a:pPr>
            <a:r>
              <a:rPr sz="2175">
                <a:solidFill>
                  <a:srgbClr val="B9C0CA"/>
                </a:solidFill>
              </a:rPr>
              <a:t>Bring a bounded dataset, an infrastructure owner, and success criteria. Cithorum will return the proof package: reduction, throughput, restore evidence, security boundary, and production path.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6FBD5A9B-C378-4DBB-955C-7D20B64D6E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112121" y="2762250"/>
            <a:ext cx="7299579" cy="1977390"/>
          </a:xfrm>
          <a:prstGeom xmlns:a="http://schemas.openxmlformats.org/drawingml/2006/main" prst="roundRect">
            <a:avLst>
              <a:gd name="adj" fmla="val 963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7E3FAC19-7FC5-418D-A385-F92F0B181C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63200" y="2990850"/>
            <a:ext cx="6800850" cy="15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75" b="1">
                <a:solidFill>
                  <a:srgbClr val="62ADFF"/>
                </a:solidFill>
              </a:defRPr>
            </a:pPr>
            <a:r>
              <a:rPr sz="975" b="1">
                <a:solidFill>
                  <a:srgbClr val="62ADFF"/>
                </a:solidFill>
              </a:rPr>
              <a:t>CUSTOMER PROVIDES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B0B9C1BC-19AC-44B5-BA05-ED3034AB8B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63200" y="3257550"/>
            <a:ext cx="6800850" cy="3429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250" b="1">
                <a:solidFill>
                  <a:srgbClr val="F5F7FA"/>
                </a:solidFill>
              </a:defRPr>
            </a:pPr>
            <a:r>
              <a:rPr sz="2250" b="1">
                <a:solidFill>
                  <a:srgbClr val="F5F7FA"/>
                </a:solidFill>
              </a:rPr>
              <a:t>Bounded workload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99B450F9-B820-45DB-8A4B-AD8BDF6B53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63200" y="3714750"/>
            <a:ext cx="6800850" cy="3429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250" b="1">
                <a:solidFill>
                  <a:srgbClr val="F5F7FA"/>
                </a:solidFill>
              </a:defRPr>
            </a:pPr>
            <a:r>
              <a:rPr sz="2250" b="1">
                <a:solidFill>
                  <a:srgbClr val="F5F7FA"/>
                </a:solidFill>
              </a:rPr>
              <a:t>Current storage / backup context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BBE7C076-9842-4B17-A99F-27FA3E1632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63200" y="4171950"/>
            <a:ext cx="6800850" cy="3429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250" b="1">
                <a:solidFill>
                  <a:srgbClr val="F5F7FA"/>
                </a:solidFill>
              </a:defRPr>
            </a:pPr>
            <a:r>
              <a:rPr sz="2250" b="1">
                <a:solidFill>
                  <a:srgbClr val="F5F7FA"/>
                </a:solidFill>
              </a:rPr>
              <a:t>Technical owner for access and acceptance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97DE8555-AE45-477C-A183-E9B1DD8A8C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112121" y="4968240"/>
            <a:ext cx="7299579" cy="1977390"/>
          </a:xfrm>
          <a:prstGeom xmlns:a="http://schemas.openxmlformats.org/drawingml/2006/main" prst="roundRect">
            <a:avLst>
              <a:gd name="adj" fmla="val 963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684E51FD-C128-4114-9D33-DFE07BACE0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63200" y="5200650"/>
            <a:ext cx="6800850" cy="15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75" b="1">
                <a:solidFill>
                  <a:srgbClr val="58E3B3"/>
                </a:solidFill>
              </a:defRPr>
            </a:pPr>
            <a:r>
              <a:rPr sz="975" b="1">
                <a:solidFill>
                  <a:srgbClr val="58E3B3"/>
                </a:solidFill>
              </a:rPr>
              <a:t>CITHORUM RETURNS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C76AAE85-1F94-4725-9665-7C057DE02A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63200" y="5467350"/>
            <a:ext cx="6800850" cy="3429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250" b="1">
                <a:solidFill>
                  <a:srgbClr val="F5F7FA"/>
                </a:solidFill>
              </a:defRPr>
            </a:pPr>
            <a:r>
              <a:rPr sz="2250" b="1">
                <a:solidFill>
                  <a:srgbClr val="F5F7FA"/>
                </a:solidFill>
              </a:rPr>
              <a:t>Pilot report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8C9D6828-CBBC-4C22-960E-C2E5E95754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63200" y="5924550"/>
            <a:ext cx="6800850" cy="3429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250" b="1">
                <a:solidFill>
                  <a:srgbClr val="F5F7FA"/>
                </a:solidFill>
              </a:defRPr>
            </a:pPr>
            <a:r>
              <a:rPr sz="2250" b="1">
                <a:solidFill>
                  <a:srgbClr val="F5F7FA"/>
                </a:solidFill>
              </a:rPr>
              <a:t>Restore proof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D7D96DD5-8D86-4AAB-81A4-23A4A66E6B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63200" y="6381750"/>
            <a:ext cx="6800850" cy="3429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250" b="1">
                <a:solidFill>
                  <a:srgbClr val="F5F7FA"/>
                </a:solidFill>
              </a:defRPr>
            </a:pPr>
            <a:r>
              <a:rPr sz="2250" b="1">
                <a:solidFill>
                  <a:srgbClr val="F5F7FA"/>
                </a:solidFill>
              </a:rPr>
              <a:t>Deployment recommendation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7DDCD006-8317-49A5-A103-33AE9D6E73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112121" y="7174230"/>
            <a:ext cx="3238500" cy="308610"/>
          </a:xfrm>
          <a:prstGeom xmlns:a="http://schemas.openxmlformats.org/drawingml/2006/main" prst="roundRect">
            <a:avLst>
              <a:gd name="adj" fmla="val 6173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62ADFF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D93C88E5-C04A-4F6C-889A-944541F78C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67950" y="7258050"/>
            <a:ext cx="2933700" cy="15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F5F7FA"/>
                </a:solidFill>
              </a:defRPr>
            </a:pPr>
            <a:r>
              <a:rPr sz="900" b="1">
                <a:solidFill>
                  <a:srgbClr val="F5F7FA"/>
                </a:solidFill>
              </a:rPr>
              <a:t>nikos.argalias@cithorum.ca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085F451C-C7CC-460B-8B0D-C65B275BC8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503021" y="7174230"/>
            <a:ext cx="3143250" cy="308610"/>
          </a:xfrm>
          <a:prstGeom xmlns:a="http://schemas.openxmlformats.org/drawingml/2006/main" prst="roundRect">
            <a:avLst>
              <a:gd name="adj" fmla="val 6173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58E3B3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358F4434-2848-4572-B71C-9781C4CFA6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658850" y="7258050"/>
            <a:ext cx="2838450" cy="15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F5F7FA"/>
                </a:solidFill>
              </a:defRPr>
            </a:pPr>
            <a:r>
              <a:rPr sz="900" b="1">
                <a:solidFill>
                  <a:srgbClr val="F5F7FA"/>
                </a:solidFill>
              </a:rPr>
              <a:t>lucas.marsh@cithorum.ca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38F21D42-1586-42EE-A9D9-D8882D3084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9544050"/>
            <a:ext cx="11430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62ADFF"/>
          </a:solidFill>
          <a:ln xmlns:a="http://schemas.openxmlformats.org/drawingml/2006/main" w="0">
            <a:solidFill>
              <a:srgbClr val="62ADFF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3777BA08-52B4-46A6-9C58-FE3E8BB08D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247900" y="9486900"/>
            <a:ext cx="14573250" cy="15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00">
                <a:solidFill>
                  <a:srgbClr val="535B69"/>
                </a:solidFill>
              </a:defRPr>
            </a:pPr>
            <a:r>
              <a:rPr sz="900">
                <a:solidFill>
                  <a:srgbClr val="535B69"/>
                </a:solidFill>
              </a:rPr>
              <a:t>Customer brief | May 2026 | Confidential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79DDD5FD-F5C2-4606-A99D-975AA7BB41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049750" y="9429750"/>
            <a:ext cx="36195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535B69"/>
                </a:solidFill>
              </a:defRPr>
            </a:pPr>
            <a:r>
              <a:rPr sz="900" b="1">
                <a:solidFill>
                  <a:srgbClr val="535B69"/>
                </a:solidFill>
              </a:rPr>
              <a:t>17 / 17</a:t>
            </a:r>
          </a:p>
        </p:txBody>
      </p:sp>
    </p:spTree>
    <p:extLst>
      <p:ext uri="{BB962C8B-B14F-4D97-AF65-F5344CB8AC3E}">
        <p14:creationId xmlns:p14="http://schemas.microsoft.com/office/powerpoint/2010/main" val="115922750"/>
      </p:ext>
    </p:extLst>
  </p:cSld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background">
            <a:extLst xmlns:a="http://schemas.openxmlformats.org/drawingml/2006/main">
              <a:ext uri="{FF2B5EF4-FFF2-40B4-BE49-F238E27FC236}">
                <a16:creationId xmlns:a16="http://schemas.microsoft.com/office/drawing/2014/main" id="{4F851323-8537-416C-A0A4-33153A3B85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8288000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50608"/>
          </a:solidFill>
        </p:spPr>
      </p:sp>
      <p:sp>
        <p:nvSpPr>
          <p:cNvPr id="2" name="left-glow">
            <a:extLst xmlns:a="http://schemas.openxmlformats.org/drawingml/2006/main">
              <a:ext uri="{FF2B5EF4-FFF2-40B4-BE49-F238E27FC236}">
                <a16:creationId xmlns:a16="http://schemas.microsoft.com/office/drawing/2014/main" id="{6E8C9DDE-2499-4C07-B503-51FC9C2D23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95250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62ADFF"/>
          </a:solidFill>
          <a:ln xmlns:a="http://schemas.openxmlformats.org/drawingml/2006/main" w="0">
            <a:solidFill>
              <a:srgbClr val="62ADFF"/>
            </a:solidFill>
            <a:prstDash val="solid"/>
          </a:ln>
        </p:spPr>
      </p:sp>
      <p:pic>
        <p:nvPicPr>
          <p:cNvPr id="3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28ca78f3301c4b70"/>
          <a:stretch xmlns:a="http://schemas.openxmlformats.org/drawingml/2006/main"/>
        </p:blipFill>
        <p:spPr>
          <a:xfrm xmlns:a="http://schemas.openxmlformats.org/drawingml/2006/main">
            <a:off x="876300" y="614853"/>
            <a:ext cx="285750" cy="199043"/>
          </a:xfrm>
          <a:prstGeom xmlns:a="http://schemas.openxmlformats.org/drawingml/2006/main" prst="rect">
            <a:avLst/>
          </a:prstGeom>
        </p:spPr>
      </p:pic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2244F32B-BA70-4D8F-A44E-041C92C8DF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95400" y="590550"/>
            <a:ext cx="895350" cy="2286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575" b="1">
                <a:solidFill>
                  <a:srgbClr val="F5F7FA"/>
                </a:solidFill>
              </a:defRPr>
            </a:pPr>
            <a:r>
              <a:rPr sz="1575" b="1">
                <a:solidFill>
                  <a:srgbClr val="F5F7FA"/>
                </a:solidFill>
              </a:rPr>
              <a:t>Cithorum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13B02290-0491-472B-91F5-F68D6138DD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324100" y="628650"/>
            <a:ext cx="685800" cy="15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75" b="1">
                <a:solidFill>
                  <a:srgbClr val="535B69"/>
                </a:solidFill>
              </a:defRPr>
            </a:pPr>
            <a:r>
              <a:rPr sz="975" b="1">
                <a:solidFill>
                  <a:srgbClr val="535B69"/>
                </a:solidFill>
              </a:rPr>
              <a:t>Jam Engine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1E3A682E-AAA3-49E0-A2EA-18F2171ECF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1162050"/>
            <a:ext cx="16535400" cy="171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62ADFF"/>
                </a:solidFill>
              </a:defRPr>
            </a:pPr>
            <a:r>
              <a:rPr sz="1050" b="1">
                <a:solidFill>
                  <a:srgbClr val="62ADFF"/>
                </a:solidFill>
              </a:rPr>
              <a:t>WHO WE ARE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A86E9856-D279-4722-80CF-664B1BE241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1485900"/>
            <a:ext cx="13906500" cy="666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4350" b="1">
                <a:solidFill>
                  <a:srgbClr val="F5F7FA"/>
                </a:solidFill>
              </a:defRPr>
            </a:pPr>
            <a:r>
              <a:rPr sz="4350" b="1">
                <a:solidFill>
                  <a:srgbClr val="F5F7FA"/>
                </a:solidFill>
              </a:rPr>
              <a:t>Cithorum builds data infrastructure around Jam.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5DFB9FEF-6A8C-491F-A571-BFCEC68C62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324100"/>
            <a:ext cx="11049000" cy="552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00">
                <a:solidFill>
                  <a:srgbClr val="B9C0CA"/>
                </a:solidFill>
              </a:defRPr>
            </a:pPr>
            <a:r>
              <a:rPr sz="1800">
                <a:solidFill>
                  <a:srgbClr val="B9C0CA"/>
                </a:solidFill>
              </a:rPr>
              <a:t>We are building the software, managed proof environment, and operating intelligence layer that help large customers reduce data footprint before they commit to more storage infrastructure.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7B791FA8-CB61-445A-8B20-1CBB03E01C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3192780"/>
            <a:ext cx="5346700" cy="4560570"/>
          </a:xfrm>
          <a:prstGeom xmlns:a="http://schemas.openxmlformats.org/drawingml/2006/main" prst="roundRect">
            <a:avLst>
              <a:gd name="adj" fmla="val 418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58E3B3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5F1C6827-8454-43FB-BCB6-809524372F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3467100"/>
            <a:ext cx="4781550" cy="15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75" b="1">
                <a:solidFill>
                  <a:srgbClr val="58E3B3"/>
                </a:solidFill>
              </a:defRPr>
            </a:pPr>
            <a:r>
              <a:rPr sz="975" b="1">
                <a:solidFill>
                  <a:srgbClr val="58E3B3"/>
                </a:solidFill>
              </a:rPr>
              <a:t>SOFTWARE CORE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459CA4C0-7CB5-4DBD-A4C7-A0623898D0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3771900"/>
            <a:ext cx="4781550" cy="4000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550" b="1">
                <a:solidFill>
                  <a:srgbClr val="F5F7FA"/>
                </a:solidFill>
              </a:defRPr>
            </a:pPr>
            <a:r>
              <a:rPr sz="2550" b="1">
                <a:solidFill>
                  <a:srgbClr val="F5F7FA"/>
                </a:solidFill>
              </a:rPr>
              <a:t>Jam Codec / Engine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7EE30DEF-F5E0-453E-8C98-A49DE4843A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4343400"/>
            <a:ext cx="4781550" cy="762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>
                <a:solidFill>
                  <a:srgbClr val="B9C0CA"/>
                </a:solidFill>
              </a:defRPr>
            </a:pPr>
            <a:r>
              <a:rPr sz="1650">
                <a:solidFill>
                  <a:srgbClr val="B9C0CA"/>
                </a:solidFill>
              </a:rPr>
              <a:t>Proprietary compression and restore software that can run beside customer-owned object, file, backup, archive, or appliance workflows.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861E508E-9081-42DB-931F-055DB59B44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0650" y="3192780"/>
            <a:ext cx="5346700" cy="4560570"/>
          </a:xfrm>
          <a:prstGeom xmlns:a="http://schemas.openxmlformats.org/drawingml/2006/main" prst="roundRect">
            <a:avLst>
              <a:gd name="adj" fmla="val 418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62ADFF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A573F349-6B73-467C-B639-75F902E982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62750" y="3467100"/>
            <a:ext cx="4781550" cy="15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75" b="1">
                <a:solidFill>
                  <a:srgbClr val="62ADFF"/>
                </a:solidFill>
              </a:defRPr>
            </a:pPr>
            <a:r>
              <a:rPr sz="975" b="1">
                <a:solidFill>
                  <a:srgbClr val="62ADFF"/>
                </a:solidFill>
              </a:rPr>
              <a:t>PROOF SURFACE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0165A088-8306-4795-90D8-61F3364582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62750" y="3771900"/>
            <a:ext cx="4781550" cy="7810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550" b="1">
                <a:solidFill>
                  <a:srgbClr val="F5F7FA"/>
                </a:solidFill>
              </a:defRPr>
            </a:pPr>
            <a:r>
              <a:rPr sz="2550" b="1">
                <a:solidFill>
                  <a:srgbClr val="F5F7FA"/>
                </a:solidFill>
              </a:rPr>
              <a:t>Cithorum Cloud / Managed Pod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5D7A939C-97D4-4F6C-B529-05FF3BDD3F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62750" y="4724400"/>
            <a:ext cx="4781550" cy="762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>
                <a:solidFill>
                  <a:srgbClr val="B9C0CA"/>
                </a:solidFill>
              </a:defRPr>
            </a:pPr>
            <a:r>
              <a:rPr sz="1650">
                <a:solidFill>
                  <a:srgbClr val="B9C0CA"/>
                </a:solidFill>
              </a:rPr>
              <a:t>A Jam-powered hardware + software environment for pilots, restore drills, S3-compatible access, and workload reporting.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FFDB6286-0EEA-4261-B032-1331EA91AE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65000" y="3192780"/>
            <a:ext cx="5346700" cy="4560570"/>
          </a:xfrm>
          <a:prstGeom xmlns:a="http://schemas.openxmlformats.org/drawingml/2006/main" prst="roundRect">
            <a:avLst>
              <a:gd name="adj" fmla="val 418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FFBC65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F4FA64D0-2747-467D-9ED5-08A09DC095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344400" y="3467100"/>
            <a:ext cx="4781550" cy="15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75" b="1">
                <a:solidFill>
                  <a:srgbClr val="FFBC65"/>
                </a:solidFill>
              </a:defRPr>
            </a:pPr>
            <a:r>
              <a:rPr sz="975" b="1">
                <a:solidFill>
                  <a:srgbClr val="FFBC65"/>
                </a:solidFill>
              </a:rPr>
              <a:t>EVIDENCE LAYER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9C785261-E5CC-498B-BD00-5657691AD6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344400" y="3771900"/>
            <a:ext cx="4781550" cy="4000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550" b="1">
                <a:solidFill>
                  <a:srgbClr val="F5F7FA"/>
                </a:solidFill>
              </a:defRPr>
            </a:pPr>
            <a:r>
              <a:rPr sz="2550" b="1">
                <a:solidFill>
                  <a:srgbClr val="F5F7FA"/>
                </a:solidFill>
              </a:rPr>
              <a:t>Data-Centre Ops KG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F93114D3-4D93-4732-B53C-CB94BEEAA7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344400" y="4343400"/>
            <a:ext cx="4781550" cy="762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>
                <a:solidFill>
                  <a:srgbClr val="B9C0CA"/>
                </a:solidFill>
              </a:defRPr>
            </a:pPr>
            <a:r>
              <a:rPr sz="1650">
                <a:solidFill>
                  <a:srgbClr val="B9C0CA"/>
                </a:solidFill>
              </a:rPr>
              <a:t>An operating evidence layer that keeps benchmark, restore, capacity, customer, and audit context usable after the pilot.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001C7CF0-28CC-40CE-B8F3-DF658CFEED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8077200"/>
            <a:ext cx="16535400" cy="1021080"/>
          </a:xfrm>
          <a:prstGeom xmlns:a="http://schemas.openxmlformats.org/drawingml/2006/main" prst="roundRect">
            <a:avLst>
              <a:gd name="adj" fmla="val 1866"/>
            </a:avLst>
          </a:prstGeom>
          <a:solidFill xmlns:a="http://schemas.openxmlformats.org/drawingml/2006/main">
            <a:srgbClr val="0F1219"/>
          </a:solidFill>
          <a:ln xmlns:a="http://schemas.openxmlformats.org/drawingml/2006/main" w="9525">
            <a:solidFill>
              <a:srgbClr val="30384A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593C34F9-26AB-4065-A1DD-C2932BB056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8267700"/>
            <a:ext cx="15963900" cy="647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100" b="1">
                <a:solidFill>
                  <a:srgbClr val="F5F7FA"/>
                </a:solidFill>
              </a:defRPr>
            </a:pPr>
            <a:r>
              <a:rPr sz="2100" b="1">
                <a:solidFill>
                  <a:srgbClr val="F5F7FA"/>
                </a:solidFill>
              </a:rPr>
              <a:t>Our role in a customer conversation is simple: turn storage savings from a claim into customer-owned proof on their own workload.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906D5169-B3B5-47C1-87CF-935F60F98C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9544050"/>
            <a:ext cx="11430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62ADFF"/>
          </a:solidFill>
          <a:ln xmlns:a="http://schemas.openxmlformats.org/drawingml/2006/main" w="0">
            <a:solidFill>
              <a:srgbClr val="62ADFF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3D11847B-0AD4-4CE8-AC11-2327C3787B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247900" y="9486900"/>
            <a:ext cx="14573250" cy="15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00">
                <a:solidFill>
                  <a:srgbClr val="535B69"/>
                </a:solidFill>
              </a:defRPr>
            </a:pPr>
            <a:r>
              <a:rPr sz="900">
                <a:solidFill>
                  <a:srgbClr val="535B69"/>
                </a:solidFill>
              </a:rPr>
              <a:t>Customer brief | May 2026 | Confidential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A94BE0AC-DA16-4BB6-A68A-510F75F8CA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049750" y="9429750"/>
            <a:ext cx="36195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535B69"/>
                </a:solidFill>
              </a:defRPr>
            </a:pPr>
            <a:r>
              <a:rPr sz="900" b="1">
                <a:solidFill>
                  <a:srgbClr val="535B69"/>
                </a:solidFill>
              </a:rPr>
              <a:t>02 / 17</a:t>
            </a:r>
          </a:p>
        </p:txBody>
      </p:sp>
    </p:spTree>
    <p:extLst>
      <p:ext uri="{BB962C8B-B14F-4D97-AF65-F5344CB8AC3E}">
        <p14:creationId xmlns:p14="http://schemas.microsoft.com/office/powerpoint/2010/main" val="862579475"/>
      </p:ext>
    </p:extLst>
  </p:cSld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background">
            <a:extLst xmlns:a="http://schemas.openxmlformats.org/drawingml/2006/main">
              <a:ext uri="{FF2B5EF4-FFF2-40B4-BE49-F238E27FC236}">
                <a16:creationId xmlns:a16="http://schemas.microsoft.com/office/drawing/2014/main" id="{C6D0FE88-9317-47D5-BA9A-6CE92B0511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8288000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50608"/>
          </a:solidFill>
        </p:spPr>
      </p:sp>
      <p:sp>
        <p:nvSpPr>
          <p:cNvPr id="2" name="left-glow">
            <a:extLst xmlns:a="http://schemas.openxmlformats.org/drawingml/2006/main">
              <a:ext uri="{FF2B5EF4-FFF2-40B4-BE49-F238E27FC236}">
                <a16:creationId xmlns:a16="http://schemas.microsoft.com/office/drawing/2014/main" id="{A9C4DB3B-441B-484A-89E8-CC83DBD1B9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95250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pic>
        <p:nvPicPr>
          <p:cNvPr id="3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696c9749413841f2"/>
          <a:stretch xmlns:a="http://schemas.openxmlformats.org/drawingml/2006/main"/>
        </p:blipFill>
        <p:spPr>
          <a:xfrm xmlns:a="http://schemas.openxmlformats.org/drawingml/2006/main">
            <a:off x="876300" y="614853"/>
            <a:ext cx="285750" cy="199043"/>
          </a:xfrm>
          <a:prstGeom xmlns:a="http://schemas.openxmlformats.org/drawingml/2006/main" prst="rect">
            <a:avLst/>
          </a:prstGeom>
        </p:spPr>
      </p:pic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9515DC9F-89B8-4711-A34F-4874E71A45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95400" y="590550"/>
            <a:ext cx="895350" cy="2286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575" b="1">
                <a:solidFill>
                  <a:srgbClr val="F5F7FA"/>
                </a:solidFill>
              </a:defRPr>
            </a:pPr>
            <a:r>
              <a:rPr sz="1575" b="1">
                <a:solidFill>
                  <a:srgbClr val="F5F7FA"/>
                </a:solidFill>
              </a:rPr>
              <a:t>Cithorum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29A51735-DEBB-45D6-83D9-4BD06B5781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324100" y="628650"/>
            <a:ext cx="685800" cy="15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75" b="1">
                <a:solidFill>
                  <a:srgbClr val="535B69"/>
                </a:solidFill>
              </a:defRPr>
            </a:pPr>
            <a:r>
              <a:rPr sz="975" b="1">
                <a:solidFill>
                  <a:srgbClr val="535B69"/>
                </a:solidFill>
              </a:rPr>
              <a:t>Jam Engine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18C3D708-8836-440F-ADEE-ECACD4CD4E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1162050"/>
            <a:ext cx="16535400" cy="171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58E3B3"/>
                </a:solidFill>
              </a:defRPr>
            </a:pPr>
            <a:r>
              <a:rPr sz="1050" b="1">
                <a:solidFill>
                  <a:srgbClr val="58E3B3"/>
                </a:solidFill>
              </a:rPr>
              <a:t>HOW WE STARTED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5BFDA984-40CF-4207-876A-A7168AE2CD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1485900"/>
            <a:ext cx="14097000" cy="685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4500" b="1">
                <a:solidFill>
                  <a:srgbClr val="F5F7FA"/>
                </a:solidFill>
              </a:defRPr>
            </a:pPr>
            <a:r>
              <a:rPr sz="4500" b="1">
                <a:solidFill>
                  <a:srgbClr val="F5F7FA"/>
                </a:solidFill>
              </a:rPr>
              <a:t>We started with one infrastructure question.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79C20C5D-D4EA-4104-9C6E-F657ADA88B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343150"/>
            <a:ext cx="11049000" cy="3429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250">
                <a:solidFill>
                  <a:srgbClr val="B9C0CA"/>
                </a:solidFill>
              </a:defRPr>
            </a:pPr>
            <a:r>
              <a:rPr sz="2250">
                <a:solidFill>
                  <a:srgbClr val="B9C0CA"/>
                </a:solidFill>
              </a:rPr>
              <a:t>What if the next storage decision began with byte reduction, not hardware expansion?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0A0AA6CC-7CAE-4863-9209-1A91C48579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3009900"/>
            <a:ext cx="5346700" cy="5063490"/>
          </a:xfrm>
          <a:prstGeom xmlns:a="http://schemas.openxmlformats.org/drawingml/2006/main" prst="roundRect">
            <a:avLst>
              <a:gd name="adj" fmla="val 376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C5FDF440-266E-43B2-89A2-D1FF673E4F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3295650"/>
            <a:ext cx="552450" cy="4191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850" b="1">
                <a:solidFill>
                  <a:srgbClr val="FFBC65"/>
                </a:solidFill>
              </a:defRPr>
            </a:pPr>
            <a:r>
              <a:rPr sz="2850" b="1">
                <a:solidFill>
                  <a:srgbClr val="FFBC65"/>
                </a:solidFill>
              </a:rPr>
              <a:t>01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17EF3EDD-E1E6-481E-B1BD-B1736E9E80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866900" y="3486150"/>
            <a:ext cx="407670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BC65"/>
          </a:solidFill>
          <a:ln xmlns:a="http://schemas.openxmlformats.org/drawingml/2006/main" w="0">
            <a:solidFill>
              <a:srgbClr val="FFBC65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4CC0F10B-C775-4B78-998C-3F2089F790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3905250"/>
            <a:ext cx="4781550" cy="4000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625" b="1">
                <a:solidFill>
                  <a:srgbClr val="F5F7FA"/>
                </a:solidFill>
              </a:defRPr>
            </a:pPr>
            <a:r>
              <a:rPr sz="2625" b="1">
                <a:solidFill>
                  <a:srgbClr val="F5F7FA"/>
                </a:solidFill>
              </a:rPr>
              <a:t>We saw the byte tax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3E342735-8AD4-491B-ACFE-0A62255FC5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4476750"/>
            <a:ext cx="4781550" cy="8001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725">
                <a:solidFill>
                  <a:srgbClr val="B9C0CA"/>
                </a:solidFill>
              </a:defRPr>
            </a:pPr>
            <a:r>
              <a:rPr sz="1725">
                <a:solidFill>
                  <a:srgbClr val="B9C0CA"/>
                </a:solidFill>
              </a:rPr>
              <a:t>The same data was being stored, copied, backed up, moved, cooled, restored, and paid for repeatedly.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88862494-BC6B-447F-9BB5-2533894553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0650" y="3009900"/>
            <a:ext cx="5346700" cy="5063490"/>
          </a:xfrm>
          <a:prstGeom xmlns:a="http://schemas.openxmlformats.org/drawingml/2006/main" prst="roundRect">
            <a:avLst>
              <a:gd name="adj" fmla="val 376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5C84DBCE-7F5E-4EA9-925D-87DDEA3879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62750" y="3295650"/>
            <a:ext cx="552450" cy="4191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850" b="1">
                <a:solidFill>
                  <a:srgbClr val="58E3B3"/>
                </a:solidFill>
              </a:defRPr>
            </a:pPr>
            <a:r>
              <a:rPr sz="2850" b="1">
                <a:solidFill>
                  <a:srgbClr val="58E3B3"/>
                </a:solidFill>
              </a:rPr>
              <a:t>02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B138C026-65C4-4F54-A681-18EA211302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67600" y="3486150"/>
            <a:ext cx="407670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E8FF73EA-D708-43E9-9426-427263DB00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62750" y="3905250"/>
            <a:ext cx="4781550" cy="4000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625" b="1">
                <a:solidFill>
                  <a:srgbClr val="F5F7FA"/>
                </a:solidFill>
              </a:defRPr>
            </a:pPr>
            <a:r>
              <a:rPr sz="2625" b="1">
                <a:solidFill>
                  <a:srgbClr val="F5F7FA"/>
                </a:solidFill>
              </a:rPr>
              <a:t>We built Jam below the stack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EEB90CC5-16B5-4427-8223-80182895EE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62750" y="4476750"/>
            <a:ext cx="4781550" cy="8001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725">
                <a:solidFill>
                  <a:srgbClr val="B9C0CA"/>
                </a:solidFill>
              </a:defRPr>
            </a:pPr>
            <a:r>
              <a:rPr sz="1725">
                <a:solidFill>
                  <a:srgbClr val="B9C0CA"/>
                </a:solidFill>
              </a:rPr>
              <a:t>The codec / engine attacks the byte layer directly, then proves reduction and restore on real workloads.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B5460ED3-9841-407C-B08F-EDDF429333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65000" y="3009900"/>
            <a:ext cx="5346700" cy="5063490"/>
          </a:xfrm>
          <a:prstGeom xmlns:a="http://schemas.openxmlformats.org/drawingml/2006/main" prst="roundRect">
            <a:avLst>
              <a:gd name="adj" fmla="val 376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9FAC5C19-14BE-464A-83A8-3B992D701B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344400" y="3295650"/>
            <a:ext cx="552450" cy="4191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850" b="1">
                <a:solidFill>
                  <a:srgbClr val="62ADFF"/>
                </a:solidFill>
              </a:defRPr>
            </a:pPr>
            <a:r>
              <a:rPr sz="2850" b="1">
                <a:solidFill>
                  <a:srgbClr val="62ADFF"/>
                </a:solidFill>
              </a:rPr>
              <a:t>03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A1F392D9-CF07-4A03-A211-BBA05998E5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049250" y="3486150"/>
            <a:ext cx="407670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62ADFF"/>
          </a:solidFill>
          <a:ln xmlns:a="http://schemas.openxmlformats.org/drawingml/2006/main" w="0">
            <a:solidFill>
              <a:srgbClr val="62ADFF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192BF5A3-98DA-4F05-8D54-9682F71A86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344400" y="3905250"/>
            <a:ext cx="4781550" cy="8001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625" b="1">
                <a:solidFill>
                  <a:srgbClr val="F5F7FA"/>
                </a:solidFill>
              </a:defRPr>
            </a:pPr>
            <a:r>
              <a:rPr sz="2625" b="1">
                <a:solidFill>
                  <a:srgbClr val="F5F7FA"/>
                </a:solidFill>
              </a:rPr>
              <a:t>We made proof the product motion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3DD17CAA-0400-49DD-855E-1E4413A2DD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344400" y="4876800"/>
            <a:ext cx="4781550" cy="8001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725">
                <a:solidFill>
                  <a:srgbClr val="B9C0CA"/>
                </a:solidFill>
              </a:defRPr>
            </a:pPr>
            <a:r>
              <a:rPr sz="1725">
                <a:solidFill>
                  <a:srgbClr val="B9C0CA"/>
                </a:solidFill>
              </a:rPr>
              <a:t>Start with a bounded pilot, verify the restore path, produce evidence, then choose software-only or managed infrastructure.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5953DA5C-FA80-49DC-99B0-EF60307FCC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8397240"/>
            <a:ext cx="16535400" cy="701040"/>
          </a:xfrm>
          <a:prstGeom xmlns:a="http://schemas.openxmlformats.org/drawingml/2006/main" prst="roundRect">
            <a:avLst>
              <a:gd name="adj" fmla="val 2717"/>
            </a:avLst>
          </a:prstGeom>
          <a:solidFill xmlns:a="http://schemas.openxmlformats.org/drawingml/2006/main">
            <a:srgbClr val="0F1219"/>
          </a:solidFill>
          <a:ln xmlns:a="http://schemas.openxmlformats.org/drawingml/2006/main" w="9525">
            <a:solidFill>
              <a:srgbClr val="30384A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C23B5E81-D713-4419-8CE2-BA37C82C31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8591550"/>
            <a:ext cx="15963900" cy="323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100" b="1">
                <a:solidFill>
                  <a:srgbClr val="F5F7FA"/>
                </a:solidFill>
              </a:defRPr>
            </a:pPr>
            <a:r>
              <a:rPr sz="2100" b="1">
                <a:solidFill>
                  <a:srgbClr val="F5F7FA"/>
                </a:solidFill>
              </a:rPr>
              <a:t>That is still the Cithorum motion: reduce first, restore correctly, then let the customer scale from evidence.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771D0B1E-D09B-48EA-B436-89E94DC29E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9544050"/>
            <a:ext cx="11430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498A8F94-9D2C-4EC3-BE9B-54FC46524A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247900" y="9486900"/>
            <a:ext cx="14573250" cy="15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00">
                <a:solidFill>
                  <a:srgbClr val="535B69"/>
                </a:solidFill>
              </a:defRPr>
            </a:pPr>
            <a:r>
              <a:rPr sz="900">
                <a:solidFill>
                  <a:srgbClr val="535B69"/>
                </a:solidFill>
              </a:rPr>
              <a:t>Customer brief | May 2026 | Confidential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18DE0C12-B7BC-4AB6-8AAB-ED4BDD582B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049750" y="9429750"/>
            <a:ext cx="36195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535B69"/>
                </a:solidFill>
              </a:defRPr>
            </a:pPr>
            <a:r>
              <a:rPr sz="900" b="1">
                <a:solidFill>
                  <a:srgbClr val="535B69"/>
                </a:solidFill>
              </a:rPr>
              <a:t>03 / 17</a:t>
            </a:r>
          </a:p>
        </p:txBody>
      </p:sp>
    </p:spTree>
    <p:extLst>
      <p:ext uri="{BB962C8B-B14F-4D97-AF65-F5344CB8AC3E}">
        <p14:creationId xmlns:p14="http://schemas.microsoft.com/office/powerpoint/2010/main" val="71223291"/>
      </p:ext>
    </p:extLst>
  </p:cSld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background">
            <a:extLst xmlns:a="http://schemas.openxmlformats.org/drawingml/2006/main">
              <a:ext uri="{FF2B5EF4-FFF2-40B4-BE49-F238E27FC236}">
                <a16:creationId xmlns:a16="http://schemas.microsoft.com/office/drawing/2014/main" id="{125136C5-8C90-4718-BEB5-F6C81BDB2B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8288000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50608"/>
          </a:solidFill>
        </p:spPr>
      </p:sp>
      <p:sp>
        <p:nvSpPr>
          <p:cNvPr id="2" name="left-glow">
            <a:extLst xmlns:a="http://schemas.openxmlformats.org/drawingml/2006/main">
              <a:ext uri="{FF2B5EF4-FFF2-40B4-BE49-F238E27FC236}">
                <a16:creationId xmlns:a16="http://schemas.microsoft.com/office/drawing/2014/main" id="{2EBD3238-D57F-4B4C-AE80-A4EBBE4AC6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95250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BC65"/>
          </a:solidFill>
          <a:ln xmlns:a="http://schemas.openxmlformats.org/drawingml/2006/main" w="0">
            <a:solidFill>
              <a:srgbClr val="FFBC65"/>
            </a:solidFill>
            <a:prstDash val="solid"/>
          </a:ln>
        </p:spPr>
      </p:sp>
      <p:pic>
        <p:nvPicPr>
          <p:cNvPr id="3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ffb4b57535494620"/>
          <a:stretch xmlns:a="http://schemas.openxmlformats.org/drawingml/2006/main"/>
        </p:blipFill>
        <p:spPr>
          <a:xfrm xmlns:a="http://schemas.openxmlformats.org/drawingml/2006/main">
            <a:off x="876300" y="614853"/>
            <a:ext cx="285750" cy="199043"/>
          </a:xfrm>
          <a:prstGeom xmlns:a="http://schemas.openxmlformats.org/drawingml/2006/main" prst="rect">
            <a:avLst/>
          </a:prstGeom>
        </p:spPr>
      </p:pic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6C776A4F-B481-4957-BE5D-46BE15CEF1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95400" y="590550"/>
            <a:ext cx="895350" cy="2286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575" b="1">
                <a:solidFill>
                  <a:srgbClr val="F5F7FA"/>
                </a:solidFill>
              </a:defRPr>
            </a:pPr>
            <a:r>
              <a:rPr sz="1575" b="1">
                <a:solidFill>
                  <a:srgbClr val="F5F7FA"/>
                </a:solidFill>
              </a:rPr>
              <a:t>Cithorum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863DBA64-7A93-420C-B92D-9AA306AB3F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324100" y="628650"/>
            <a:ext cx="685800" cy="15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75" b="1">
                <a:solidFill>
                  <a:srgbClr val="535B69"/>
                </a:solidFill>
              </a:defRPr>
            </a:pPr>
            <a:r>
              <a:rPr sz="975" b="1">
                <a:solidFill>
                  <a:srgbClr val="535B69"/>
                </a:solidFill>
              </a:rPr>
              <a:t>Jam Engine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B66F11DA-8B40-4BC3-AA15-023C305B36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1162050"/>
            <a:ext cx="16535400" cy="171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FFBC65"/>
                </a:solidFill>
              </a:defRPr>
            </a:pPr>
            <a:r>
              <a:rPr sz="1050" b="1">
                <a:solidFill>
                  <a:srgbClr val="FFBC65"/>
                </a:solidFill>
              </a:rPr>
              <a:t>WHY WE ARE DOING THIS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D625051D-F5DD-498B-80EE-F7546D8C2C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1485900"/>
            <a:ext cx="13906500" cy="666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4350" b="1">
                <a:solidFill>
                  <a:srgbClr val="F5F7FA"/>
                </a:solidFill>
              </a:defRPr>
            </a:pPr>
            <a:r>
              <a:rPr sz="4350" b="1">
                <a:solidFill>
                  <a:srgbClr val="F5F7FA"/>
                </a:solidFill>
              </a:rPr>
              <a:t>Data growth has become an infrastructure tax.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7D615869-3AAF-44AD-A954-1D89F41CC2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324100"/>
            <a:ext cx="11049000" cy="8382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00">
                <a:solidFill>
                  <a:srgbClr val="B9C0CA"/>
                </a:solidFill>
              </a:defRPr>
            </a:pPr>
            <a:r>
              <a:rPr sz="1800">
                <a:solidFill>
                  <a:srgbClr val="B9C0CA"/>
                </a:solidFill>
              </a:rPr>
              <a:t>Every unnecessary byte creates a real cost: drive slots, replicas, backup windows, cooling, WAN movement, restore risk, and expansion capex. Cithorum exists to make that tax measurable, reducible, and operationally useful.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1A18BC2F-3EB1-4855-92C0-B80838A0C2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3467100"/>
            <a:ext cx="5346700" cy="4987290"/>
          </a:xfrm>
          <a:prstGeom xmlns:a="http://schemas.openxmlformats.org/drawingml/2006/main" prst="roundRect">
            <a:avLst>
              <a:gd name="adj" fmla="val 382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724C09C6-2807-4C06-BF47-D9D0A0AE8C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3752850"/>
            <a:ext cx="478155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BC65"/>
          </a:solidFill>
          <a:ln xmlns:a="http://schemas.openxmlformats.org/drawingml/2006/main" w="0">
            <a:solidFill>
              <a:srgbClr val="FFBC65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59ACFE20-028E-45A1-9D4D-819957D2FB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3962400"/>
            <a:ext cx="4781550" cy="4000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625" b="1">
                <a:solidFill>
                  <a:srgbClr val="F5F7FA"/>
                </a:solidFill>
              </a:defRPr>
            </a:pPr>
            <a:r>
              <a:rPr sz="2625" b="1">
                <a:solidFill>
                  <a:srgbClr val="F5F7FA"/>
                </a:solidFill>
              </a:rPr>
              <a:t>Infrastructure pressure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E08A5C84-CD79-4B14-AEA2-AD2512C18C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4533900"/>
            <a:ext cx="4781550" cy="8001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725">
                <a:solidFill>
                  <a:srgbClr val="B9C0CA"/>
                </a:solidFill>
              </a:defRPr>
            </a:pPr>
            <a:r>
              <a:rPr sz="1725">
                <a:solidFill>
                  <a:srgbClr val="B9C0CA"/>
                </a:solidFill>
              </a:rPr>
              <a:t>AI, backups, media, genomics, defence, logs, and archives keep pushing storage, power, cooling, and network budgets upward.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634B6CED-E0CB-4175-9AEE-371B56EDE5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0650" y="3467100"/>
            <a:ext cx="5346700" cy="4987290"/>
          </a:xfrm>
          <a:prstGeom xmlns:a="http://schemas.openxmlformats.org/drawingml/2006/main" prst="roundRect">
            <a:avLst>
              <a:gd name="adj" fmla="val 382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39508867-805D-48EA-863A-F049B9B02D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62750" y="3752850"/>
            <a:ext cx="478155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AE1D4741-9049-4109-8AE5-039486E627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62750" y="3962400"/>
            <a:ext cx="4781550" cy="4000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625" b="1">
                <a:solidFill>
                  <a:srgbClr val="F5F7FA"/>
                </a:solidFill>
              </a:defRPr>
            </a:pPr>
            <a:r>
              <a:rPr sz="2625" b="1">
                <a:solidFill>
                  <a:srgbClr val="F5F7FA"/>
                </a:solidFill>
              </a:rPr>
              <a:t>Our belief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369BF87E-E617-4B41-BF61-D16F0C060F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62750" y="4533900"/>
            <a:ext cx="4781550" cy="8001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725">
                <a:solidFill>
                  <a:srgbClr val="B9C0CA"/>
                </a:solidFill>
              </a:defRPr>
            </a:pPr>
            <a:r>
              <a:rPr sz="1725">
                <a:solidFill>
                  <a:srgbClr val="B9C0CA"/>
                </a:solidFill>
              </a:rPr>
              <a:t>The first answer should not always be more hardware. The first answer should be measured byte reduction and verified restore.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9DA79D30-EFE7-4804-B20C-F8B2F0D318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65000" y="3467100"/>
            <a:ext cx="5346700" cy="4987290"/>
          </a:xfrm>
          <a:prstGeom xmlns:a="http://schemas.openxmlformats.org/drawingml/2006/main" prst="roundRect">
            <a:avLst>
              <a:gd name="adj" fmla="val 382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DEC831D9-5368-4708-A2AA-3477E70342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344400" y="3752850"/>
            <a:ext cx="478155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62ADFF"/>
          </a:solidFill>
          <a:ln xmlns:a="http://schemas.openxmlformats.org/drawingml/2006/main" w="0">
            <a:solidFill>
              <a:srgbClr val="62ADFF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68715D17-2478-46D1-ABA9-3DF751865A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344400" y="3962400"/>
            <a:ext cx="4781550" cy="4000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625" b="1">
                <a:solidFill>
                  <a:srgbClr val="F5F7FA"/>
                </a:solidFill>
              </a:defRPr>
            </a:pPr>
            <a:r>
              <a:rPr sz="2625" b="1">
                <a:solidFill>
                  <a:srgbClr val="F5F7FA"/>
                </a:solidFill>
              </a:rPr>
              <a:t>Customer outcome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E4266ADC-F3FB-415C-8A34-7BFFB8ACA2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344400" y="4533900"/>
            <a:ext cx="4781550" cy="8001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725">
                <a:solidFill>
                  <a:srgbClr val="B9C0CA"/>
                </a:solidFill>
              </a:defRPr>
            </a:pPr>
            <a:r>
              <a:rPr sz="1725">
                <a:solidFill>
                  <a:srgbClr val="B9C0CA"/>
                </a:solidFill>
              </a:rPr>
              <a:t>Buyers get a proof package they can take to technical, procurement, security, and finance stakeholders before scaling.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0A4B21E5-9B98-44C6-A2E4-4886F029CC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8778240"/>
            <a:ext cx="1714500" cy="320040"/>
          </a:xfrm>
          <a:prstGeom xmlns:a="http://schemas.openxmlformats.org/drawingml/2006/main" prst="roundRect">
            <a:avLst>
              <a:gd name="adj" fmla="val 5952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58E3B3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2D97E15B-FDEB-44CB-9A5F-631E21216E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" y="8858250"/>
            <a:ext cx="1409700" cy="15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75" b="1">
                <a:solidFill>
                  <a:srgbClr val="F5F7FA"/>
                </a:solidFill>
              </a:defRPr>
            </a:pPr>
            <a:r>
              <a:rPr sz="975" b="1">
                <a:solidFill>
                  <a:srgbClr val="F5F7FA"/>
                </a:solidFill>
              </a:rPr>
              <a:t>reduce first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F75167F6-899F-4F0D-8124-19735EE72B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62250" y="8778240"/>
            <a:ext cx="1809750" cy="320040"/>
          </a:xfrm>
          <a:prstGeom xmlns:a="http://schemas.openxmlformats.org/drawingml/2006/main" prst="roundRect">
            <a:avLst>
              <a:gd name="adj" fmla="val 5952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62ADFF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6B9F79A8-6125-4D04-B311-30FE9A49B5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14650" y="8858250"/>
            <a:ext cx="1504950" cy="15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75" b="1">
                <a:solidFill>
                  <a:srgbClr val="F5F7FA"/>
                </a:solidFill>
              </a:defRPr>
            </a:pPr>
            <a:r>
              <a:rPr sz="975" b="1">
                <a:solidFill>
                  <a:srgbClr val="F5F7FA"/>
                </a:solidFill>
              </a:rPr>
              <a:t>restore verified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6FE4CCE4-D4CD-4C1F-BC17-BB1340D129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43450" y="8778240"/>
            <a:ext cx="2190750" cy="320040"/>
          </a:xfrm>
          <a:prstGeom xmlns:a="http://schemas.openxmlformats.org/drawingml/2006/main" prst="roundRect">
            <a:avLst>
              <a:gd name="adj" fmla="val 5952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FFBC65"/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AE972602-77F4-4B7F-B3A5-0D928FF543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95850" y="8858250"/>
            <a:ext cx="1885950" cy="15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75" b="1">
                <a:solidFill>
                  <a:srgbClr val="F5F7FA"/>
                </a:solidFill>
              </a:defRPr>
            </a:pPr>
            <a:r>
              <a:rPr sz="975" b="1">
                <a:solidFill>
                  <a:srgbClr val="F5F7FA"/>
                </a:solidFill>
              </a:rPr>
              <a:t>customer-owned proof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61A29299-873C-4E15-8A0D-D7D5AD8EA1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9544050"/>
            <a:ext cx="11430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BC65"/>
          </a:solidFill>
          <a:ln xmlns:a="http://schemas.openxmlformats.org/drawingml/2006/main" w="0">
            <a:solidFill>
              <a:srgbClr val="FFBC65"/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41CB21B2-B83B-4FE5-9BB1-8BBE470D41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247900" y="9486900"/>
            <a:ext cx="14573250" cy="15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00">
                <a:solidFill>
                  <a:srgbClr val="535B69"/>
                </a:solidFill>
              </a:defRPr>
            </a:pPr>
            <a:r>
              <a:rPr sz="900">
                <a:solidFill>
                  <a:srgbClr val="535B69"/>
                </a:solidFill>
              </a:rPr>
              <a:t>Customer brief | May 2026 | Confidential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01926774-1B93-4DDB-A191-C37AE93AF9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049750" y="9429750"/>
            <a:ext cx="36195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535B69"/>
                </a:solidFill>
              </a:defRPr>
            </a:pPr>
            <a:r>
              <a:rPr sz="900" b="1">
                <a:solidFill>
                  <a:srgbClr val="535B69"/>
                </a:solidFill>
              </a:rPr>
              <a:t>04 / 17</a:t>
            </a:r>
          </a:p>
        </p:txBody>
      </p:sp>
    </p:spTree>
    <p:extLst>
      <p:ext uri="{BB962C8B-B14F-4D97-AF65-F5344CB8AC3E}">
        <p14:creationId xmlns:p14="http://schemas.microsoft.com/office/powerpoint/2010/main" val="753213495"/>
      </p:ext>
    </p:extLst>
  </p:cSld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background">
            <a:extLst xmlns:a="http://schemas.openxmlformats.org/drawingml/2006/main">
              <a:ext uri="{FF2B5EF4-FFF2-40B4-BE49-F238E27FC236}">
                <a16:creationId xmlns:a16="http://schemas.microsoft.com/office/drawing/2014/main" id="{0425AE63-77DD-4F78-B575-587FAEEA97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8288000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50608"/>
          </a:solidFill>
        </p:spPr>
      </p:sp>
      <p:sp>
        <p:nvSpPr>
          <p:cNvPr id="2" name="left-glow">
            <a:extLst xmlns:a="http://schemas.openxmlformats.org/drawingml/2006/main">
              <a:ext uri="{FF2B5EF4-FFF2-40B4-BE49-F238E27FC236}">
                <a16:creationId xmlns:a16="http://schemas.microsoft.com/office/drawing/2014/main" id="{F88390EF-49F6-4699-8F38-753ED8491E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95250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62ADFF"/>
          </a:solidFill>
          <a:ln xmlns:a="http://schemas.openxmlformats.org/drawingml/2006/main" w="0">
            <a:solidFill>
              <a:srgbClr val="62ADFF"/>
            </a:solidFill>
            <a:prstDash val="solid"/>
          </a:ln>
        </p:spPr>
      </p:sp>
      <p:pic>
        <p:nvPicPr>
          <p:cNvPr id="3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970541b5f67944df"/>
          <a:stretch xmlns:a="http://schemas.openxmlformats.org/drawingml/2006/main"/>
        </p:blipFill>
        <p:spPr>
          <a:xfrm xmlns:a="http://schemas.openxmlformats.org/drawingml/2006/main">
            <a:off x="876300" y="614853"/>
            <a:ext cx="285750" cy="199043"/>
          </a:xfrm>
          <a:prstGeom xmlns:a="http://schemas.openxmlformats.org/drawingml/2006/main" prst="rect">
            <a:avLst/>
          </a:prstGeom>
        </p:spPr>
      </p:pic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746859DC-44CD-4C90-AE6F-4F4C85416B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95400" y="590550"/>
            <a:ext cx="895350" cy="2286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575" b="1">
                <a:solidFill>
                  <a:srgbClr val="F5F7FA"/>
                </a:solidFill>
              </a:defRPr>
            </a:pPr>
            <a:r>
              <a:rPr sz="1575" b="1">
                <a:solidFill>
                  <a:srgbClr val="F5F7FA"/>
                </a:solidFill>
              </a:rPr>
              <a:t>Cithorum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4F29C7FB-7C11-4A89-9035-BFA6B60CDB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324100" y="628650"/>
            <a:ext cx="685800" cy="15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75" b="1">
                <a:solidFill>
                  <a:srgbClr val="535B69"/>
                </a:solidFill>
              </a:defRPr>
            </a:pPr>
            <a:r>
              <a:rPr sz="975" b="1">
                <a:solidFill>
                  <a:srgbClr val="535B69"/>
                </a:solidFill>
              </a:rPr>
              <a:t>Jam Engine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84FF405A-0453-489D-A718-978904124F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1162050"/>
            <a:ext cx="16535400" cy="171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62ADFF"/>
                </a:solidFill>
              </a:defRPr>
            </a:pPr>
            <a:r>
              <a:rPr sz="1050" b="1">
                <a:solidFill>
                  <a:srgbClr val="62ADFF"/>
                </a:solidFill>
              </a:rPr>
              <a:t>THE BYTE TAX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14F7C5AE-FD2C-42B6-8CE7-00785223B8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1485900"/>
            <a:ext cx="12001500" cy="13716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4500" b="1">
                <a:solidFill>
                  <a:srgbClr val="F5F7FA"/>
                </a:solidFill>
              </a:defRPr>
            </a:pPr>
            <a:r>
              <a:rPr sz="4500" b="1">
                <a:solidFill>
                  <a:srgbClr val="F5F7FA"/>
                </a:solidFill>
              </a:rPr>
              <a:t>Every enterprise workload carries a byte tax.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BDD5DCD1-41ED-4163-949A-3DF8D8385F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3028950"/>
            <a:ext cx="11049000" cy="6096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950">
                <a:solidFill>
                  <a:srgbClr val="B9C0CA"/>
                </a:solidFill>
              </a:defRPr>
            </a:pPr>
            <a:r>
              <a:rPr sz="1950">
                <a:solidFill>
                  <a:srgbClr val="B9C0CA"/>
                </a:solidFill>
              </a:rPr>
              <a:t>Before a customer expands storage, Jam asks a simpler question: how much of the current byte burden can be removed first?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B769A62F-E05B-4D7E-86B3-CD07E91C22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4023360"/>
            <a:ext cx="3948113" cy="4366260"/>
          </a:xfrm>
          <a:prstGeom xmlns:a="http://schemas.openxmlformats.org/drawingml/2006/main" prst="roundRect">
            <a:avLst>
              <a:gd name="adj" fmla="val 483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F917E9B2-4D3E-480D-AB7A-051CFE6EEB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4248150"/>
            <a:ext cx="344805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CD8D5F1E-52CC-47D6-9D82-D16CBB3E4E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4400550"/>
            <a:ext cx="3448050" cy="4381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850" b="1">
                <a:solidFill>
                  <a:srgbClr val="F5F7FA"/>
                </a:solidFill>
              </a:defRPr>
            </a:pPr>
            <a:r>
              <a:rPr sz="2850" b="1">
                <a:solidFill>
                  <a:srgbClr val="F5F7FA"/>
                </a:solidFill>
              </a:rPr>
              <a:t>Store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5E75C5E7-E52A-4DF3-AED0-A5C6C60FE0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4953000"/>
            <a:ext cx="3448050" cy="762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>
                <a:solidFill>
                  <a:srgbClr val="B9C0CA"/>
                </a:solidFill>
              </a:defRPr>
            </a:pPr>
            <a:r>
              <a:rPr sz="1650">
                <a:solidFill>
                  <a:srgbClr val="B9C0CA"/>
                </a:solidFill>
              </a:rPr>
              <a:t>Raw footprint expands across primary storage, backup copies, snapshots, and archive tiers.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48EF0EB7-A4F7-479E-AF0A-071B174B4E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072063" y="4023360"/>
            <a:ext cx="3948113" cy="4366260"/>
          </a:xfrm>
          <a:prstGeom xmlns:a="http://schemas.openxmlformats.org/drawingml/2006/main" prst="roundRect">
            <a:avLst>
              <a:gd name="adj" fmla="val 483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FD31AC80-CE2D-4AC7-8683-7BF6F5ABAE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14950" y="4248150"/>
            <a:ext cx="344805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62ADFF"/>
          </a:solidFill>
          <a:ln xmlns:a="http://schemas.openxmlformats.org/drawingml/2006/main" w="0">
            <a:solidFill>
              <a:srgbClr val="62ADFF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D84F32AC-8C27-4F55-AC19-942D70161E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14950" y="4400550"/>
            <a:ext cx="3448050" cy="4381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850" b="1">
                <a:solidFill>
                  <a:srgbClr val="F5F7FA"/>
                </a:solidFill>
              </a:defRPr>
            </a:pPr>
            <a:r>
              <a:rPr sz="2850" b="1">
                <a:solidFill>
                  <a:srgbClr val="F5F7FA"/>
                </a:solidFill>
              </a:rPr>
              <a:t>Move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1EC675B6-B522-4D86-8B2D-C0B8230337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14950" y="4953000"/>
            <a:ext cx="3448050" cy="762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>
                <a:solidFill>
                  <a:srgbClr val="B9C0CA"/>
                </a:solidFill>
              </a:defRPr>
            </a:pPr>
            <a:r>
              <a:rPr sz="1650">
                <a:solidFill>
                  <a:srgbClr val="B9C0CA"/>
                </a:solidFill>
              </a:rPr>
              <a:t>The same bytes travel through WAN links, replication, cross-region copy, and customer exports.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2A52AAAB-17DE-47CF-9378-16B3832997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67825" y="4023360"/>
            <a:ext cx="3948113" cy="4366260"/>
          </a:xfrm>
          <a:prstGeom xmlns:a="http://schemas.openxmlformats.org/drawingml/2006/main" prst="roundRect">
            <a:avLst>
              <a:gd name="adj" fmla="val 483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61B7E18D-3550-4730-A330-0DB38B5DC8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0" y="4248150"/>
            <a:ext cx="344805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BC65"/>
          </a:solidFill>
          <a:ln xmlns:a="http://schemas.openxmlformats.org/drawingml/2006/main" w="0">
            <a:solidFill>
              <a:srgbClr val="FFBC65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E09A86B3-AC75-4BFE-B232-652499C9B5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0" y="4400550"/>
            <a:ext cx="3448050" cy="4381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850" b="1">
                <a:solidFill>
                  <a:srgbClr val="F5F7FA"/>
                </a:solidFill>
              </a:defRPr>
            </a:pPr>
            <a:r>
              <a:rPr sz="2850" b="1">
                <a:solidFill>
                  <a:srgbClr val="F5F7FA"/>
                </a:solidFill>
              </a:rPr>
              <a:t>Restore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F5B9B7E8-2A9C-4574-8F7B-61794AFAE3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0" y="4953000"/>
            <a:ext cx="3448050" cy="762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>
                <a:solidFill>
                  <a:srgbClr val="B9C0CA"/>
                </a:solidFill>
              </a:defRPr>
            </a:pPr>
            <a:r>
              <a:rPr sz="1650">
                <a:solidFill>
                  <a:srgbClr val="B9C0CA"/>
                </a:solidFill>
              </a:rPr>
              <a:t>Recovery value only matters if the customer can restore quickly and verify the payload.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DCCF95DF-1255-4E68-ACDB-D8B280CA96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463588" y="4023360"/>
            <a:ext cx="3948113" cy="4366260"/>
          </a:xfrm>
          <a:prstGeom xmlns:a="http://schemas.openxmlformats.org/drawingml/2006/main" prst="roundRect">
            <a:avLst>
              <a:gd name="adj" fmla="val 483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3EA42C26-F23E-437B-B4EC-29437666BE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716000" y="4248150"/>
            <a:ext cx="344805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A78BFA"/>
          </a:solidFill>
          <a:ln xmlns:a="http://schemas.openxmlformats.org/drawingml/2006/main" w="0">
            <a:solidFill>
              <a:srgbClr val="A78BFA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18FA7BE2-D862-4496-A199-7E149E469E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716000" y="4400550"/>
            <a:ext cx="3448050" cy="4381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850" b="1">
                <a:solidFill>
                  <a:srgbClr val="F5F7FA"/>
                </a:solidFill>
              </a:defRPr>
            </a:pPr>
            <a:r>
              <a:rPr sz="2850" b="1">
                <a:solidFill>
                  <a:srgbClr val="F5F7FA"/>
                </a:solidFill>
              </a:rPr>
              <a:t>Operate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14BF407B-302C-4A85-BB4E-A94ECAE748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716000" y="4953000"/>
            <a:ext cx="3448050" cy="10096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>
                <a:solidFill>
                  <a:srgbClr val="B9C0CA"/>
                </a:solidFill>
              </a:defRPr>
            </a:pPr>
            <a:r>
              <a:rPr sz="1650">
                <a:solidFill>
                  <a:srgbClr val="B9C0CA"/>
                </a:solidFill>
              </a:rPr>
              <a:t>Every stored and moved byte compounds into cost, energy, capacity planning, and procurement pressure.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FEF51E85-B349-4A18-B079-8F4E894D33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8782050"/>
            <a:ext cx="16535400" cy="323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025" b="1">
                <a:solidFill>
                  <a:srgbClr val="F5F7FA"/>
                </a:solidFill>
              </a:defRPr>
            </a:pPr>
            <a:r>
              <a:rPr sz="2025" b="1">
                <a:solidFill>
                  <a:srgbClr val="F5F7FA"/>
                </a:solidFill>
              </a:rPr>
              <a:t>The useful question for a large customer is simple: what happens when Jam runs against a bounded slice of our own data?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E68E1B46-7BFD-450D-A4C0-8B61DFE9AC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9544050"/>
            <a:ext cx="11430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62ADFF"/>
          </a:solidFill>
          <a:ln xmlns:a="http://schemas.openxmlformats.org/drawingml/2006/main" w="0">
            <a:solidFill>
              <a:srgbClr val="62ADFF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39B79AB8-2E59-46BC-BBDB-51BA434732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247900" y="9486900"/>
            <a:ext cx="14573250" cy="15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00">
                <a:solidFill>
                  <a:srgbClr val="535B69"/>
                </a:solidFill>
              </a:defRPr>
            </a:pPr>
            <a:r>
              <a:rPr sz="900">
                <a:solidFill>
                  <a:srgbClr val="535B69"/>
                </a:solidFill>
              </a:rPr>
              <a:t>Customer brief | May 2026 | Confidential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E4DB923A-34B0-4EBC-A099-F13A0B6A36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049750" y="9429750"/>
            <a:ext cx="36195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535B69"/>
                </a:solidFill>
              </a:defRPr>
            </a:pPr>
            <a:r>
              <a:rPr sz="900" b="1">
                <a:solidFill>
                  <a:srgbClr val="535B69"/>
                </a:solidFill>
              </a:rPr>
              <a:t>05 / 17</a:t>
            </a:r>
          </a:p>
        </p:txBody>
      </p:sp>
    </p:spTree>
    <p:extLst>
      <p:ext uri="{BB962C8B-B14F-4D97-AF65-F5344CB8AC3E}">
        <p14:creationId xmlns:p14="http://schemas.microsoft.com/office/powerpoint/2010/main" val="402893153"/>
      </p:ext>
    </p:extLst>
  </p:cSld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background">
            <a:extLst xmlns:a="http://schemas.openxmlformats.org/drawingml/2006/main">
              <a:ext uri="{FF2B5EF4-FFF2-40B4-BE49-F238E27FC236}">
                <a16:creationId xmlns:a16="http://schemas.microsoft.com/office/drawing/2014/main" id="{1DC4B6DE-F33D-441E-91D5-209905DAC5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8288000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50608"/>
          </a:solidFill>
        </p:spPr>
      </p:sp>
      <p:sp>
        <p:nvSpPr>
          <p:cNvPr id="2" name="left-glow">
            <a:extLst xmlns:a="http://schemas.openxmlformats.org/drawingml/2006/main">
              <a:ext uri="{FF2B5EF4-FFF2-40B4-BE49-F238E27FC236}">
                <a16:creationId xmlns:a16="http://schemas.microsoft.com/office/drawing/2014/main" id="{2E2F193D-A7F9-4D23-A591-B91F174D58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95250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pic>
        <p:nvPicPr>
          <p:cNvPr id="3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f7e67acf7b2c4643"/>
          <a:stretch xmlns:a="http://schemas.openxmlformats.org/drawingml/2006/main"/>
        </p:blipFill>
        <p:spPr>
          <a:xfrm xmlns:a="http://schemas.openxmlformats.org/drawingml/2006/main">
            <a:off x="876300" y="614853"/>
            <a:ext cx="285750" cy="199043"/>
          </a:xfrm>
          <a:prstGeom xmlns:a="http://schemas.openxmlformats.org/drawingml/2006/main" prst="rect">
            <a:avLst/>
          </a:prstGeom>
        </p:spPr>
      </p:pic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41A79E2B-7B32-41AF-B29B-34FF3BF9B1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95400" y="590550"/>
            <a:ext cx="895350" cy="2286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575" b="1">
                <a:solidFill>
                  <a:srgbClr val="F5F7FA"/>
                </a:solidFill>
              </a:defRPr>
            </a:pPr>
            <a:r>
              <a:rPr sz="1575" b="1">
                <a:solidFill>
                  <a:srgbClr val="F5F7FA"/>
                </a:solidFill>
              </a:rPr>
              <a:t>Cithorum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28816FE7-29D6-4BCB-B22A-6CE304BCC1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324100" y="628650"/>
            <a:ext cx="685800" cy="15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75" b="1">
                <a:solidFill>
                  <a:srgbClr val="535B69"/>
                </a:solidFill>
              </a:defRPr>
            </a:pPr>
            <a:r>
              <a:rPr sz="975" b="1">
                <a:solidFill>
                  <a:srgbClr val="535B69"/>
                </a:solidFill>
              </a:rPr>
              <a:t>Jam Engine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6433FF46-F10D-4371-97E7-6AB6812292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1162050"/>
            <a:ext cx="16535400" cy="171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58E3B3"/>
                </a:solidFill>
              </a:defRPr>
            </a:pPr>
            <a:r>
              <a:rPr sz="1050" b="1">
                <a:solidFill>
                  <a:srgbClr val="58E3B3"/>
                </a:solidFill>
              </a:rPr>
              <a:t>HOW JAM WORKS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AED6B826-F33B-4D46-8385-B4A50EB702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1485900"/>
            <a:ext cx="12001500" cy="13716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4500" b="1">
                <a:solidFill>
                  <a:srgbClr val="F5F7FA"/>
                </a:solidFill>
              </a:defRPr>
            </a:pPr>
            <a:r>
              <a:rPr sz="4500" b="1">
                <a:solidFill>
                  <a:srgbClr val="F5F7FA"/>
                </a:solidFill>
              </a:rPr>
              <a:t>Jam removes bytes without changing the customer's stack.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AA35C01F-0523-4662-A98C-0710ECEA78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3028950"/>
            <a:ext cx="11049000" cy="6096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950">
                <a:solidFill>
                  <a:srgbClr val="B9C0CA"/>
                </a:solidFill>
              </a:defRPr>
            </a:pPr>
            <a:r>
              <a:rPr sz="1950">
                <a:solidFill>
                  <a:srgbClr val="B9C0CA"/>
                </a:solidFill>
              </a:rPr>
              <a:t>Jam sits in the byte path. Applications, storage systems, and cloud/on-prem boundaries stay under the customer's control.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F385E12C-415C-4314-9D07-9C3F8F3160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4800600"/>
            <a:ext cx="2857500" cy="2438400"/>
          </a:xfrm>
          <a:prstGeom xmlns:a="http://schemas.openxmlformats.org/drawingml/2006/main" prst="roundRect">
            <a:avLst>
              <a:gd name="adj" fmla="val 781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575F6A58-0C5E-4268-A2B1-9969BFD0F6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5029200"/>
            <a:ext cx="2362200" cy="15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75" b="1">
                <a:solidFill>
                  <a:srgbClr val="7F8795"/>
                </a:solidFill>
              </a:defRPr>
            </a:pPr>
            <a:r>
              <a:rPr sz="975" b="1">
                <a:solidFill>
                  <a:srgbClr val="7F8795"/>
                </a:solidFill>
              </a:rPr>
              <a:t>CUSTOMER DATA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9E557DB1-4014-421E-ABB9-FFA22F7B0E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5295900"/>
            <a:ext cx="2362200" cy="1714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250" b="1">
                <a:solidFill>
                  <a:srgbClr val="F5F7FA"/>
                </a:solidFill>
              </a:defRPr>
            </a:pPr>
            <a:r>
              <a:rPr sz="2250" b="1">
                <a:solidFill>
                  <a:srgbClr val="F5F7FA"/>
                </a:solidFill>
              </a:rPr>
              <a:t>Objects</a:t>
            </a:r>
          </a:p>
          <a:p xmlns:a="http://schemas.openxmlformats.org/drawingml/2006/main">
            <a:pPr>
              <a:defRPr sz="2250" b="1">
                <a:solidFill>
                  <a:srgbClr val="F5F7FA"/>
                </a:solidFill>
              </a:defRPr>
            </a:pPr>
            <a:r>
              <a:rPr sz="2250" b="1">
                <a:solidFill>
                  <a:srgbClr val="F5F7FA"/>
                </a:solidFill>
              </a:rPr>
              <a:t>files</a:t>
            </a:r>
          </a:p>
          <a:p xmlns:a="http://schemas.openxmlformats.org/drawingml/2006/main">
            <a:pPr>
              <a:defRPr sz="2250" b="1">
                <a:solidFill>
                  <a:srgbClr val="F5F7FA"/>
                </a:solidFill>
              </a:defRPr>
            </a:pPr>
            <a:r>
              <a:rPr sz="2250" b="1">
                <a:solidFill>
                  <a:srgbClr val="F5F7FA"/>
                </a:solidFill>
              </a:rPr>
              <a:t>snapshots</a:t>
            </a:r>
          </a:p>
          <a:p xmlns:a="http://schemas.openxmlformats.org/drawingml/2006/main">
            <a:pPr>
              <a:defRPr sz="2250" b="1">
                <a:solidFill>
                  <a:srgbClr val="F5F7FA"/>
                </a:solidFill>
              </a:defRPr>
            </a:pPr>
            <a:r>
              <a:rPr sz="2250" b="1">
                <a:solidFill>
                  <a:srgbClr val="F5F7FA"/>
                </a:solidFill>
              </a:rPr>
              <a:t>logs</a:t>
            </a:r>
          </a:p>
          <a:p xmlns:a="http://schemas.openxmlformats.org/drawingml/2006/main">
            <a:pPr>
              <a:defRPr sz="2250" b="1">
                <a:solidFill>
                  <a:srgbClr val="F5F7FA"/>
                </a:solidFill>
              </a:defRPr>
            </a:pPr>
            <a:r>
              <a:rPr sz="2250" b="1">
                <a:solidFill>
                  <a:srgbClr val="F5F7FA"/>
                </a:solidFill>
              </a:rPr>
              <a:t>media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B3891EC5-549F-47F7-ADA3-DD95D1A1E3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924300" y="5867400"/>
            <a:ext cx="43815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0384A"/>
          </a:solidFill>
          <a:ln xmlns:a="http://schemas.openxmlformats.org/drawingml/2006/main" w="0">
            <a:solidFill>
              <a:srgbClr val="30384A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22DB0F2A-1883-4AD1-8F08-14A4CBB7A9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67150" y="5924550"/>
            <a:ext cx="57150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725" b="1">
                <a:solidFill>
                  <a:srgbClr val="30384A"/>
                </a:solidFill>
              </a:defRPr>
            </a:pPr>
            <a:r>
              <a:rPr sz="1725" b="1">
                <a:solidFill>
                  <a:srgbClr val="30384A"/>
                </a:solidFill>
              </a:rPr>
              <a:t>&gt;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ABC0FA71-C18D-40DA-8AA1-57A033EC34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52950" y="4895850"/>
            <a:ext cx="3429000" cy="2247900"/>
          </a:xfrm>
          <a:prstGeom xmlns:a="http://schemas.openxmlformats.org/drawingml/2006/main" prst="roundRect">
            <a:avLst>
              <a:gd name="adj" fmla="val 847"/>
            </a:avLst>
          </a:prstGeom>
          <a:solidFill xmlns:a="http://schemas.openxmlformats.org/drawingml/2006/main">
            <a:srgbClr val="58E3B3"/>
          </a:solidFill>
          <a:ln xmlns:a="http://schemas.openxmlformats.org/drawingml/2006/main" w="9525">
            <a:solidFill>
              <a:srgbClr val="58E3B3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27D07B5E-472F-4018-A2F2-54C43AE5FA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00600" y="5124450"/>
            <a:ext cx="2933700" cy="2286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500" b="1">
                <a:solidFill>
                  <a:srgbClr val="08100D"/>
                </a:solidFill>
              </a:defRPr>
            </a:pPr>
            <a:r>
              <a:rPr sz="1500" b="1">
                <a:solidFill>
                  <a:srgbClr val="08100D"/>
                </a:solidFill>
              </a:rPr>
              <a:t>JAM ENGINE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071E3BD7-AB68-4099-BEBB-054E80E9F5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00600" y="5467350"/>
            <a:ext cx="2933700" cy="1466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400" b="1">
                <a:solidFill>
                  <a:srgbClr val="08100D"/>
                </a:solidFill>
              </a:defRPr>
            </a:pPr>
            <a:r>
              <a:rPr sz="2400" b="1">
                <a:solidFill>
                  <a:srgbClr val="08100D"/>
                </a:solidFill>
              </a:rPr>
              <a:t>Compress</a:t>
            </a:r>
          </a:p>
          <a:p xmlns:a="http://schemas.openxmlformats.org/drawingml/2006/main">
            <a:pPr>
              <a:defRPr sz="2400" b="1">
                <a:solidFill>
                  <a:srgbClr val="08100D"/>
                </a:solidFill>
              </a:defRPr>
            </a:pPr>
            <a:r>
              <a:rPr sz="2400" b="1">
                <a:solidFill>
                  <a:srgbClr val="08100D"/>
                </a:solidFill>
              </a:rPr>
              <a:t>index</a:t>
            </a:r>
          </a:p>
          <a:p xmlns:a="http://schemas.openxmlformats.org/drawingml/2006/main">
            <a:pPr>
              <a:defRPr sz="2400" b="1">
                <a:solidFill>
                  <a:srgbClr val="08100D"/>
                </a:solidFill>
              </a:defRPr>
            </a:pPr>
            <a:r>
              <a:rPr sz="2400" b="1">
                <a:solidFill>
                  <a:srgbClr val="08100D"/>
                </a:solidFill>
              </a:rPr>
              <a:t>envelope</a:t>
            </a:r>
          </a:p>
          <a:p xmlns:a="http://schemas.openxmlformats.org/drawingml/2006/main">
            <a:pPr>
              <a:defRPr sz="2400" b="1">
                <a:solidFill>
                  <a:srgbClr val="08100D"/>
                </a:solidFill>
              </a:defRPr>
            </a:pPr>
            <a:r>
              <a:rPr sz="2400" b="1">
                <a:solidFill>
                  <a:srgbClr val="08100D"/>
                </a:solidFill>
              </a:rPr>
              <a:t>reconstruct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E3308BFD-D64F-4F08-8243-F33C13912A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0" y="5867400"/>
            <a:ext cx="43815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0384A"/>
          </a:solidFill>
          <a:ln xmlns:a="http://schemas.openxmlformats.org/drawingml/2006/main" w="0">
            <a:solidFill>
              <a:srgbClr val="30384A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BFE12963-8A7F-4C71-B011-6E34EFA9ED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15300" y="5924550"/>
            <a:ext cx="57150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725" b="1">
                <a:solidFill>
                  <a:srgbClr val="30384A"/>
                </a:solidFill>
              </a:defRPr>
            </a:pPr>
            <a:r>
              <a:rPr sz="1725" b="1">
                <a:solidFill>
                  <a:srgbClr val="30384A"/>
                </a:solidFill>
              </a:rPr>
              <a:t>&gt;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B3349058-55C8-4F9C-BFA0-D16ECF6563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01100" y="4972050"/>
            <a:ext cx="3143250" cy="2095500"/>
          </a:xfrm>
          <a:prstGeom xmlns:a="http://schemas.openxmlformats.org/drawingml/2006/main" prst="roundRect">
            <a:avLst>
              <a:gd name="adj" fmla="val 909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7C283629-F51F-4A98-BF75-2FD38A8E9C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48750" y="5200650"/>
            <a:ext cx="2647950" cy="15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75" b="1">
                <a:solidFill>
                  <a:srgbClr val="7F8795"/>
                </a:solidFill>
              </a:defRPr>
            </a:pPr>
            <a:r>
              <a:rPr sz="975" b="1">
                <a:solidFill>
                  <a:srgbClr val="7F8795"/>
                </a:solidFill>
              </a:rPr>
              <a:t>EXISTING ESTATE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0EF4AAC3-6BDE-48DA-BA91-24619C6716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48750" y="5467350"/>
            <a:ext cx="2647950" cy="13716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250" b="1">
                <a:solidFill>
                  <a:srgbClr val="F5F7FA"/>
                </a:solidFill>
              </a:defRPr>
            </a:pPr>
            <a:r>
              <a:rPr sz="2250" b="1">
                <a:solidFill>
                  <a:srgbClr val="F5F7FA"/>
                </a:solidFill>
              </a:rPr>
              <a:t>S3-compatible</a:t>
            </a:r>
          </a:p>
          <a:p xmlns:a="http://schemas.openxmlformats.org/drawingml/2006/main">
            <a:pPr>
              <a:defRPr sz="2250" b="1">
                <a:solidFill>
                  <a:srgbClr val="F5F7FA"/>
                </a:solidFill>
              </a:defRPr>
            </a:pPr>
            <a:r>
              <a:rPr sz="2250" b="1">
                <a:solidFill>
                  <a:srgbClr val="F5F7FA"/>
                </a:solidFill>
              </a:rPr>
              <a:t>Linux daemon</a:t>
            </a:r>
          </a:p>
          <a:p xmlns:a="http://schemas.openxmlformats.org/drawingml/2006/main">
            <a:pPr>
              <a:defRPr sz="2250" b="1">
                <a:solidFill>
                  <a:srgbClr val="F5F7FA"/>
                </a:solidFill>
              </a:defRPr>
            </a:pPr>
            <a:r>
              <a:rPr sz="2250" b="1">
                <a:solidFill>
                  <a:srgbClr val="F5F7FA"/>
                </a:solidFill>
              </a:rPr>
              <a:t>customer cloud</a:t>
            </a:r>
          </a:p>
          <a:p xmlns:a="http://schemas.openxmlformats.org/drawingml/2006/main">
            <a:pPr>
              <a:defRPr sz="2250" b="1">
                <a:solidFill>
                  <a:srgbClr val="F5F7FA"/>
                </a:solidFill>
              </a:defRPr>
            </a:pPr>
            <a:r>
              <a:rPr sz="2250" b="1">
                <a:solidFill>
                  <a:srgbClr val="F5F7FA"/>
                </a:solidFill>
              </a:rPr>
              <a:t>on-prem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1028F272-D8DE-445E-A7BD-24F2E6842A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153900" y="5867400"/>
            <a:ext cx="43815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0384A"/>
          </a:solidFill>
          <a:ln xmlns:a="http://schemas.openxmlformats.org/drawingml/2006/main" w="0">
            <a:solidFill>
              <a:srgbClr val="30384A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EECE745F-258A-4094-8FE9-2B5478DFF1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77700" y="5924550"/>
            <a:ext cx="57150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725" b="1">
                <a:solidFill>
                  <a:srgbClr val="30384A"/>
                </a:solidFill>
              </a:defRPr>
            </a:pPr>
            <a:r>
              <a:rPr sz="1725" b="1">
                <a:solidFill>
                  <a:srgbClr val="30384A"/>
                </a:solidFill>
              </a:rPr>
              <a:t>&gt;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94AFCBEF-9527-4B81-B2FC-ADE9280179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763500" y="4972050"/>
            <a:ext cx="3238500" cy="2095500"/>
          </a:xfrm>
          <a:prstGeom xmlns:a="http://schemas.openxmlformats.org/drawingml/2006/main" prst="roundRect">
            <a:avLst>
              <a:gd name="adj" fmla="val 909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C03C7596-A837-4DC9-B340-77F691AA6D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011150" y="5200650"/>
            <a:ext cx="2743200" cy="15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75" b="1">
                <a:solidFill>
                  <a:srgbClr val="62ADFF"/>
                </a:solidFill>
              </a:defRPr>
            </a:pPr>
            <a:r>
              <a:rPr sz="975" b="1">
                <a:solidFill>
                  <a:srgbClr val="62ADFF"/>
                </a:solidFill>
              </a:rPr>
              <a:t>PROOF LAYER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ACAFBA57-0F27-4886-BFDE-059F6EB4A8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011150" y="5467350"/>
            <a:ext cx="2743200" cy="13716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250" b="1">
                <a:solidFill>
                  <a:srgbClr val="F5F7FA"/>
                </a:solidFill>
              </a:defRPr>
            </a:pPr>
            <a:r>
              <a:rPr sz="2250" b="1">
                <a:solidFill>
                  <a:srgbClr val="F5F7FA"/>
                </a:solidFill>
              </a:rPr>
              <a:t>ratio</a:t>
            </a:r>
          </a:p>
          <a:p xmlns:a="http://schemas.openxmlformats.org/drawingml/2006/main">
            <a:pPr>
              <a:defRPr sz="2250" b="1">
                <a:solidFill>
                  <a:srgbClr val="F5F7FA"/>
                </a:solidFill>
              </a:defRPr>
            </a:pPr>
            <a:r>
              <a:rPr sz="2250" b="1">
                <a:solidFill>
                  <a:srgbClr val="F5F7FA"/>
                </a:solidFill>
              </a:rPr>
              <a:t>throughput</a:t>
            </a:r>
          </a:p>
          <a:p xmlns:a="http://schemas.openxmlformats.org/drawingml/2006/main">
            <a:pPr>
              <a:defRPr sz="2250" b="1">
                <a:solidFill>
                  <a:srgbClr val="F5F7FA"/>
                </a:solidFill>
              </a:defRPr>
            </a:pPr>
            <a:r>
              <a:rPr sz="2250" b="1">
                <a:solidFill>
                  <a:srgbClr val="F5F7FA"/>
                </a:solidFill>
              </a:rPr>
              <a:t>restore proof</a:t>
            </a:r>
          </a:p>
          <a:p xmlns:a="http://schemas.openxmlformats.org/drawingml/2006/main">
            <a:pPr>
              <a:defRPr sz="2250" b="1">
                <a:solidFill>
                  <a:srgbClr val="F5F7FA"/>
                </a:solidFill>
              </a:defRPr>
            </a:pPr>
            <a:r>
              <a:rPr sz="2250" b="1">
                <a:solidFill>
                  <a:srgbClr val="F5F7FA"/>
                </a:solidFill>
              </a:rPr>
              <a:t>deployment plan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C1D03830-C8F5-48C0-AB73-2F3192B500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8534400"/>
            <a:ext cx="114300" cy="419100"/>
          </a:xfrm>
          <a:prstGeom xmlns:a="http://schemas.openxmlformats.org/drawingml/2006/main" prst="roundRect">
            <a:avLst>
              <a:gd name="adj" fmla="val 16667"/>
            </a:avLst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0FA39E77-8143-4A4E-A4D3-7B9B431DB1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8496300"/>
            <a:ext cx="506730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725" b="1">
                <a:solidFill>
                  <a:srgbClr val="F5F7FA"/>
                </a:solidFill>
              </a:defRPr>
            </a:pPr>
            <a:r>
              <a:rPr sz="1725" b="1">
                <a:solidFill>
                  <a:srgbClr val="F5F7FA"/>
                </a:solidFill>
              </a:rPr>
              <a:t>Side-by-side deployment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7210DA7F-35C7-46AB-A927-159A0CBD98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8801100"/>
            <a:ext cx="5067300" cy="2095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>
                <a:solidFill>
                  <a:srgbClr val="B9C0CA"/>
                </a:solidFill>
              </a:defRPr>
            </a:pPr>
            <a:r>
              <a:rPr sz="1275">
                <a:solidFill>
                  <a:srgbClr val="B9C0CA"/>
                </a:solidFill>
              </a:rPr>
              <a:t>Pilot can run beside the current object, file, or backup environment.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E923B493-3B84-4946-A9D7-CAB8F1D92C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0" y="8534400"/>
            <a:ext cx="114300" cy="419100"/>
          </a:xfrm>
          <a:prstGeom xmlns:a="http://schemas.openxmlformats.org/drawingml/2006/main" prst="roundRect">
            <a:avLst>
              <a:gd name="adj" fmla="val 16667"/>
            </a:avLst>
          </a:prstGeom>
          <a:solidFill xmlns:a="http://schemas.openxmlformats.org/drawingml/2006/main">
            <a:srgbClr val="62ADFF"/>
          </a:solidFill>
          <a:ln xmlns:a="http://schemas.openxmlformats.org/drawingml/2006/main" w="0">
            <a:solidFill>
              <a:srgbClr val="62ADFF"/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2B259373-65BA-4487-BB5C-AFC7BB6BB0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43700" y="8401050"/>
            <a:ext cx="506730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725" b="1">
                <a:solidFill>
                  <a:srgbClr val="F5F7FA"/>
                </a:solidFill>
              </a:defRPr>
            </a:pPr>
            <a:r>
              <a:rPr sz="1725" b="1">
                <a:solidFill>
                  <a:srgbClr val="F5F7FA"/>
                </a:solidFill>
              </a:rPr>
              <a:t>Runs at drive speed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0736E007-D3B4-4255-A268-6911A6D51C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43700" y="8705850"/>
            <a:ext cx="5067300" cy="4000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>
                <a:solidFill>
                  <a:srgbClr val="B9C0CA"/>
                </a:solidFill>
              </a:defRPr>
            </a:pPr>
            <a:r>
              <a:rPr sz="1275">
                <a:solidFill>
                  <a:srgbClr val="B9C0CA"/>
                </a:solidFill>
              </a:rPr>
              <a:t>Jam is designed to follow the available storage device with GPU-free deployment.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D7B633C5-4ADE-46AF-9F15-72E6584F87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39600" y="8534400"/>
            <a:ext cx="114300" cy="419100"/>
          </a:xfrm>
          <a:prstGeom xmlns:a="http://schemas.openxmlformats.org/drawingml/2006/main" prst="roundRect">
            <a:avLst>
              <a:gd name="adj" fmla="val 16667"/>
            </a:avLst>
          </a:prstGeom>
          <a:solidFill xmlns:a="http://schemas.openxmlformats.org/drawingml/2006/main">
            <a:srgbClr val="FFBC65"/>
          </a:solidFill>
          <a:ln xmlns:a="http://schemas.openxmlformats.org/drawingml/2006/main" w="0">
            <a:solidFill>
              <a:srgbClr val="FFBC65"/>
            </a:solidFill>
            <a:prstDash val="solid"/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EE692169-9FC7-4BAF-A8DE-BC28D3EC58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344400" y="8401050"/>
            <a:ext cx="506730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725" b="1">
                <a:solidFill>
                  <a:srgbClr val="F5F7FA"/>
                </a:solidFill>
              </a:defRPr>
            </a:pPr>
            <a:r>
              <a:rPr sz="1725" b="1">
                <a:solidFill>
                  <a:srgbClr val="F5F7FA"/>
                </a:solidFill>
              </a:rPr>
              <a:t>Measured proof package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E0DC6DA4-F084-42E1-803A-E55F493EF5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344400" y="8705850"/>
            <a:ext cx="5067300" cy="4000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>
                <a:solidFill>
                  <a:srgbClr val="B9C0CA"/>
                </a:solidFill>
              </a:defRPr>
            </a:pPr>
            <a:r>
              <a:rPr sz="1275">
                <a:solidFill>
                  <a:srgbClr val="B9C0CA"/>
                </a:solidFill>
              </a:rPr>
              <a:t>Commercial path follows customer-data reduction, restore, and deployment evidence.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1F0096CA-F06D-412A-BBB6-470861B873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9544050"/>
            <a:ext cx="11430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AEDC624D-DD38-47C4-AA80-046DF843A9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247900" y="9486900"/>
            <a:ext cx="14573250" cy="15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00">
                <a:solidFill>
                  <a:srgbClr val="535B69"/>
                </a:solidFill>
              </a:defRPr>
            </a:pPr>
            <a:r>
              <a:rPr sz="900">
                <a:solidFill>
                  <a:srgbClr val="535B69"/>
                </a:solidFill>
              </a:rPr>
              <a:t>Customer brief | May 2026 | Confidential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618E9318-ACB7-4068-BC29-FB0E718D14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049750" y="9429750"/>
            <a:ext cx="36195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535B69"/>
                </a:solidFill>
              </a:defRPr>
            </a:pPr>
            <a:r>
              <a:rPr sz="900" b="1">
                <a:solidFill>
                  <a:srgbClr val="535B69"/>
                </a:solidFill>
              </a:rPr>
              <a:t>06 / 17</a:t>
            </a:r>
          </a:p>
        </p:txBody>
      </p:sp>
    </p:spTree>
    <p:extLst>
      <p:ext uri="{BB962C8B-B14F-4D97-AF65-F5344CB8AC3E}">
        <p14:creationId xmlns:p14="http://schemas.microsoft.com/office/powerpoint/2010/main" val="532448086"/>
      </p:ext>
    </p:extLst>
  </p:cSld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background">
            <a:extLst xmlns:a="http://schemas.openxmlformats.org/drawingml/2006/main">
              <a:ext uri="{FF2B5EF4-FFF2-40B4-BE49-F238E27FC236}">
                <a16:creationId xmlns:a16="http://schemas.microsoft.com/office/drawing/2014/main" id="{4009A3F5-D694-42DE-AD9D-F574DFED8A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8288000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50608"/>
          </a:solidFill>
        </p:spPr>
      </p:sp>
      <p:sp>
        <p:nvSpPr>
          <p:cNvPr id="2" name="left-glow">
            <a:extLst xmlns:a="http://schemas.openxmlformats.org/drawingml/2006/main">
              <a:ext uri="{FF2B5EF4-FFF2-40B4-BE49-F238E27FC236}">
                <a16:creationId xmlns:a16="http://schemas.microsoft.com/office/drawing/2014/main" id="{01408E70-3BB3-443A-B7DD-8EF6BAF378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95250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pic>
        <p:nvPicPr>
          <p:cNvPr id="3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c2e988602fc64faf"/>
          <a:stretch xmlns:a="http://schemas.openxmlformats.org/drawingml/2006/main"/>
        </p:blipFill>
        <p:spPr>
          <a:xfrm xmlns:a="http://schemas.openxmlformats.org/drawingml/2006/main">
            <a:off x="876300" y="614853"/>
            <a:ext cx="285750" cy="199043"/>
          </a:xfrm>
          <a:prstGeom xmlns:a="http://schemas.openxmlformats.org/drawingml/2006/main" prst="rect">
            <a:avLst/>
          </a:prstGeom>
        </p:spPr>
      </p:pic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52394FA7-D663-4A6C-B896-5DE90B9D49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95400" y="590550"/>
            <a:ext cx="895350" cy="2286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575" b="1">
                <a:solidFill>
                  <a:srgbClr val="F5F7FA"/>
                </a:solidFill>
              </a:defRPr>
            </a:pPr>
            <a:r>
              <a:rPr sz="1575" b="1">
                <a:solidFill>
                  <a:srgbClr val="F5F7FA"/>
                </a:solidFill>
              </a:rPr>
              <a:t>Cithorum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5D1A65B3-174F-4516-95E6-BB43617B34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324100" y="628650"/>
            <a:ext cx="685800" cy="15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75" b="1">
                <a:solidFill>
                  <a:srgbClr val="535B69"/>
                </a:solidFill>
              </a:defRPr>
            </a:pPr>
            <a:r>
              <a:rPr sz="975" b="1">
                <a:solidFill>
                  <a:srgbClr val="535B69"/>
                </a:solidFill>
              </a:rPr>
              <a:t>Jam Engine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B7049197-3806-410C-80FF-9D27BC978D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1162050"/>
            <a:ext cx="16535400" cy="171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58E3B3"/>
                </a:solidFill>
              </a:defRPr>
            </a:pPr>
            <a:r>
              <a:rPr sz="1050" b="1">
                <a:solidFill>
                  <a:srgbClr val="58E3B3"/>
                </a:solidFill>
              </a:rPr>
              <a:t>PILOT PATH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3E130B4F-CC5F-4D31-94DD-17C801A85D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1485900"/>
            <a:ext cx="12001500" cy="13716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4500" b="1">
                <a:solidFill>
                  <a:srgbClr val="F5F7FA"/>
                </a:solidFill>
              </a:defRPr>
            </a:pPr>
            <a:r>
              <a:rPr sz="4500" b="1">
                <a:solidFill>
                  <a:srgbClr val="F5F7FA"/>
                </a:solidFill>
              </a:rPr>
              <a:t>The pilot turns byte reduction into procurement evidence.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C90648FA-B277-4315-9C46-98094034B2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3028950"/>
            <a:ext cx="11049000" cy="6096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950">
                <a:solidFill>
                  <a:srgbClr val="B9C0CA"/>
                </a:solidFill>
              </a:defRPr>
            </a:pPr>
            <a:r>
              <a:rPr sz="1950">
                <a:solidFill>
                  <a:srgbClr val="B9C0CA"/>
                </a:solidFill>
              </a:rPr>
              <a:t>The goal is to move from belief to evidence on the customer's own data, with a narrow scope and a clear conversion decision.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B068A2A8-7AD0-459D-9F81-29D131BD47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3966210"/>
            <a:ext cx="3976688" cy="3813810"/>
          </a:xfrm>
          <a:prstGeom xmlns:a="http://schemas.openxmlformats.org/drawingml/2006/main" prst="roundRect">
            <a:avLst>
              <a:gd name="adj" fmla="val 500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D94BF7EE-2EFC-4B08-A0EE-D0929A36B0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4191000"/>
            <a:ext cx="590550" cy="381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550" b="1">
                <a:solidFill>
                  <a:srgbClr val="58E3B3"/>
                </a:solidFill>
              </a:defRPr>
            </a:pPr>
            <a:r>
              <a:rPr sz="2550" b="1">
                <a:solidFill>
                  <a:srgbClr val="58E3B3"/>
                </a:solidFill>
              </a:rPr>
              <a:t>01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C37BADF5-9FB5-4408-9592-E998E6DB59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866900" y="4381500"/>
            <a:ext cx="27432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824286C9-9BD4-4572-BF51-C77056A305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4705350"/>
            <a:ext cx="3486150" cy="3619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325" b="1">
                <a:solidFill>
                  <a:srgbClr val="F5F7FA"/>
                </a:solidFill>
              </a:defRPr>
            </a:pPr>
            <a:r>
              <a:rPr sz="2325" b="1">
                <a:solidFill>
                  <a:srgbClr val="F5F7FA"/>
                </a:solidFill>
              </a:rPr>
              <a:t>Select workload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A3E8D8B6-74CF-43EA-A08C-F7EC1980F0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5162550"/>
            <a:ext cx="3486150" cy="666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425">
                <a:solidFill>
                  <a:srgbClr val="B9C0CA"/>
                </a:solidFill>
              </a:defRPr>
            </a:pPr>
            <a:r>
              <a:rPr sz="1425">
                <a:solidFill>
                  <a:srgbClr val="B9C0CA"/>
                </a:solidFill>
              </a:rPr>
              <a:t>Customer chooses a bounded pilot slice: backups, snapshots, logs, telemetry, media, genomics, or archive data.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7F0E9A6C-33C8-4C5F-A8C8-8CAC0E01F4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062538" y="3966210"/>
            <a:ext cx="3976688" cy="3813810"/>
          </a:xfrm>
          <a:prstGeom xmlns:a="http://schemas.openxmlformats.org/drawingml/2006/main" prst="roundRect">
            <a:avLst>
              <a:gd name="adj" fmla="val 500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EDF901BF-67A4-469C-9AB7-BE7F647B18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14950" y="4191000"/>
            <a:ext cx="590550" cy="381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550" b="1">
                <a:solidFill>
                  <a:srgbClr val="62ADFF"/>
                </a:solidFill>
              </a:defRPr>
            </a:pPr>
            <a:r>
              <a:rPr sz="2550" b="1">
                <a:solidFill>
                  <a:srgbClr val="62ADFF"/>
                </a:solidFill>
              </a:rPr>
              <a:t>02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7738B619-085F-43ED-A763-30C4BC12C3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57900" y="4381500"/>
            <a:ext cx="27432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62ADFF"/>
          </a:solidFill>
          <a:ln xmlns:a="http://schemas.openxmlformats.org/drawingml/2006/main" w="0">
            <a:solidFill>
              <a:srgbClr val="62ADFF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0300ED21-5147-4214-80B1-0395660E03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14950" y="4705350"/>
            <a:ext cx="3486150" cy="3619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325" b="1">
                <a:solidFill>
                  <a:srgbClr val="F5F7FA"/>
                </a:solidFill>
              </a:defRPr>
            </a:pPr>
            <a:r>
              <a:rPr sz="2325" b="1">
                <a:solidFill>
                  <a:srgbClr val="F5F7FA"/>
                </a:solidFill>
              </a:rPr>
              <a:t>Run Jam benchmark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F88AC61B-08A4-40A4-A067-A843E3FD5A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14950" y="5162550"/>
            <a:ext cx="3486150" cy="876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425">
                <a:solidFill>
                  <a:srgbClr val="B9C0CA"/>
                </a:solidFill>
              </a:defRPr>
            </a:pPr>
            <a:r>
              <a:rPr sz="1425">
                <a:solidFill>
                  <a:srgbClr val="B9C0CA"/>
                </a:solidFill>
              </a:rPr>
              <a:t>Cithorum processes the dataset in the agreed environment and captures ratio, throughput, CPU, memory, and restore behavior.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BC56CDA9-C6FF-41CF-AF26-130C29F283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48775" y="3966210"/>
            <a:ext cx="3976688" cy="3813810"/>
          </a:xfrm>
          <a:prstGeom xmlns:a="http://schemas.openxmlformats.org/drawingml/2006/main" prst="roundRect">
            <a:avLst>
              <a:gd name="adj" fmla="val 500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A4AD7E09-8057-4CF8-B945-44C3F87427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05950" y="4191000"/>
            <a:ext cx="590550" cy="381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550" b="1">
                <a:solidFill>
                  <a:srgbClr val="FFBC65"/>
                </a:solidFill>
              </a:defRPr>
            </a:pPr>
            <a:r>
              <a:rPr sz="2550" b="1">
                <a:solidFill>
                  <a:srgbClr val="FFBC65"/>
                </a:solidFill>
              </a:rPr>
              <a:t>03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FD30EBA3-1FA9-40B8-9F35-3772B31843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48900" y="4381500"/>
            <a:ext cx="27432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BC65"/>
          </a:solidFill>
          <a:ln xmlns:a="http://schemas.openxmlformats.org/drawingml/2006/main" w="0">
            <a:solidFill>
              <a:srgbClr val="FFBC65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5F58A748-F01F-43F9-977B-122F64EDB1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05950" y="4705350"/>
            <a:ext cx="3486150" cy="3619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325" b="1">
                <a:solidFill>
                  <a:srgbClr val="F5F7FA"/>
                </a:solidFill>
              </a:defRPr>
            </a:pPr>
            <a:r>
              <a:rPr sz="2325" b="1">
                <a:solidFill>
                  <a:srgbClr val="F5F7FA"/>
                </a:solidFill>
              </a:rPr>
              <a:t>Verify restore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58FFE98A-131D-40BC-8AA5-3DD4C12C9C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05950" y="5162550"/>
            <a:ext cx="3486150" cy="666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425">
                <a:solidFill>
                  <a:srgbClr val="B9C0CA"/>
                </a:solidFill>
              </a:defRPr>
            </a:pPr>
            <a:r>
              <a:rPr sz="1425">
                <a:solidFill>
                  <a:srgbClr val="B9C0CA"/>
                </a:solidFill>
              </a:rPr>
              <a:t>The restored payload is checked against customer-side hashes and acceptance criteria as part of production readiness.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843E2336-0CDB-459C-B6AE-C6B71446F4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435013" y="3966210"/>
            <a:ext cx="3976688" cy="3813810"/>
          </a:xfrm>
          <a:prstGeom xmlns:a="http://schemas.openxmlformats.org/drawingml/2006/main" prst="roundRect">
            <a:avLst>
              <a:gd name="adj" fmla="val 500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838BBB9C-5DC0-455E-9DFB-D909372734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677900" y="4191000"/>
            <a:ext cx="590550" cy="381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550" b="1">
                <a:solidFill>
                  <a:srgbClr val="A78BFA"/>
                </a:solidFill>
              </a:defRPr>
            </a:pPr>
            <a:r>
              <a:rPr sz="2550" b="1">
                <a:solidFill>
                  <a:srgbClr val="A78BFA"/>
                </a:solidFill>
              </a:rPr>
              <a:t>04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20142511-8E26-4139-8E88-FB4A4B8682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420850" y="4381500"/>
            <a:ext cx="27432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A78BFA"/>
          </a:solidFill>
          <a:ln xmlns:a="http://schemas.openxmlformats.org/drawingml/2006/main" w="0">
            <a:solidFill>
              <a:srgbClr val="A78BFA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066BD886-C362-46F7-9E47-5411B0C0CE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677900" y="4705350"/>
            <a:ext cx="3486150" cy="3619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325" b="1">
                <a:solidFill>
                  <a:srgbClr val="F5F7FA"/>
                </a:solidFill>
              </a:defRPr>
            </a:pPr>
            <a:r>
              <a:rPr sz="2325" b="1">
                <a:solidFill>
                  <a:srgbClr val="F5F7FA"/>
                </a:solidFill>
              </a:rPr>
              <a:t>Decide path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9675545D-81E8-489B-81A0-E186FDA19A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677900" y="5162550"/>
            <a:ext cx="3486150" cy="666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425">
                <a:solidFill>
                  <a:srgbClr val="B9C0CA"/>
                </a:solidFill>
              </a:defRPr>
            </a:pPr>
            <a:r>
              <a:rPr sz="1425">
                <a:solidFill>
                  <a:srgbClr val="B9C0CA"/>
                </a:solidFill>
              </a:rPr>
              <a:t>Customer receives the evidence pack, deployment options, readiness notes, and production scope.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680D3DE6-2CEB-4BD0-B419-3E12E59827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8122920"/>
            <a:ext cx="16535400" cy="975360"/>
          </a:xfrm>
          <a:prstGeom xmlns:a="http://schemas.openxmlformats.org/drawingml/2006/main" prst="roundRect">
            <a:avLst>
              <a:gd name="adj" fmla="val 1953"/>
            </a:avLst>
          </a:prstGeom>
          <a:solidFill xmlns:a="http://schemas.openxmlformats.org/drawingml/2006/main">
            <a:srgbClr val="0F1219"/>
          </a:solidFill>
          <a:ln xmlns:a="http://schemas.openxmlformats.org/drawingml/2006/main" w="9525">
            <a:solidFill>
              <a:srgbClr val="30384A"/>
            </a:solidFill>
            <a:prstDash val="solid"/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42646B1D-588F-4F1F-8EC9-8876701D7A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8305800"/>
            <a:ext cx="16002000" cy="6096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950" b="1">
                <a:solidFill>
                  <a:srgbClr val="F5F7FA"/>
                </a:solidFill>
              </a:defRPr>
            </a:pPr>
            <a:r>
              <a:rPr sz="1950" b="1">
                <a:solidFill>
                  <a:srgbClr val="F5F7FA"/>
                </a:solidFill>
              </a:rPr>
              <a:t>Pilot deliverables: footprint reduction, restore proof, storage economics, hardware runway, security boundary, and deployment recommendation.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ACF3CFA9-5962-48E4-B961-7D926F0699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9544050"/>
            <a:ext cx="11430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EAA8F2D9-AF28-4501-8B8D-820A102B4D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247900" y="9486900"/>
            <a:ext cx="14573250" cy="15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00">
                <a:solidFill>
                  <a:srgbClr val="535B69"/>
                </a:solidFill>
              </a:defRPr>
            </a:pPr>
            <a:r>
              <a:rPr sz="900">
                <a:solidFill>
                  <a:srgbClr val="535B69"/>
                </a:solidFill>
              </a:rPr>
              <a:t>Customer brief | May 2026 | Confidential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7029B91E-60B7-4EA4-B1A4-DECBD4D395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049750" y="9429750"/>
            <a:ext cx="36195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535B69"/>
                </a:solidFill>
              </a:defRPr>
            </a:pPr>
            <a:r>
              <a:rPr sz="900" b="1">
                <a:solidFill>
                  <a:srgbClr val="535B69"/>
                </a:solidFill>
              </a:rPr>
              <a:t>07 / 17</a:t>
            </a:r>
          </a:p>
        </p:txBody>
      </p:sp>
    </p:spTree>
    <p:extLst>
      <p:ext uri="{BB962C8B-B14F-4D97-AF65-F5344CB8AC3E}">
        <p14:creationId xmlns:p14="http://schemas.microsoft.com/office/powerpoint/2010/main" val="1974495459"/>
      </p:ext>
    </p:extLst>
  </p:cSld>
</p:sld>
</file>

<file path=ppt/slides/slide8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background">
            <a:extLst xmlns:a="http://schemas.openxmlformats.org/drawingml/2006/main">
              <a:ext uri="{FF2B5EF4-FFF2-40B4-BE49-F238E27FC236}">
                <a16:creationId xmlns:a16="http://schemas.microsoft.com/office/drawing/2014/main" id="{F7D28C6A-D51C-4B16-B978-6CFD923C57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8288000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50608"/>
          </a:solidFill>
        </p:spPr>
      </p:sp>
      <p:sp>
        <p:nvSpPr>
          <p:cNvPr id="2" name="left-glow">
            <a:extLst xmlns:a="http://schemas.openxmlformats.org/drawingml/2006/main">
              <a:ext uri="{FF2B5EF4-FFF2-40B4-BE49-F238E27FC236}">
                <a16:creationId xmlns:a16="http://schemas.microsoft.com/office/drawing/2014/main" id="{8316CD76-F856-4DB3-B451-76173D6352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95250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pic>
        <p:nvPicPr>
          <p:cNvPr id="3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125acd5aaae144d5"/>
          <a:stretch xmlns:a="http://schemas.openxmlformats.org/drawingml/2006/main"/>
        </p:blipFill>
        <p:spPr>
          <a:xfrm xmlns:a="http://schemas.openxmlformats.org/drawingml/2006/main">
            <a:off x="876300" y="614853"/>
            <a:ext cx="285750" cy="199043"/>
          </a:xfrm>
          <a:prstGeom xmlns:a="http://schemas.openxmlformats.org/drawingml/2006/main" prst="rect">
            <a:avLst/>
          </a:prstGeom>
        </p:spPr>
      </p:pic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587A3DEF-06B8-42ED-AFF2-C6BC417FAE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95400" y="590550"/>
            <a:ext cx="895350" cy="2286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575" b="1">
                <a:solidFill>
                  <a:srgbClr val="F5F7FA"/>
                </a:solidFill>
              </a:defRPr>
            </a:pPr>
            <a:r>
              <a:rPr sz="1575" b="1">
                <a:solidFill>
                  <a:srgbClr val="F5F7FA"/>
                </a:solidFill>
              </a:rPr>
              <a:t>Cithorum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DD8407AB-ED3D-4281-BCA3-46F9DA071B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324100" y="628650"/>
            <a:ext cx="685800" cy="15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75" b="1">
                <a:solidFill>
                  <a:srgbClr val="535B69"/>
                </a:solidFill>
              </a:defRPr>
            </a:pPr>
            <a:r>
              <a:rPr sz="975" b="1">
                <a:solidFill>
                  <a:srgbClr val="535B69"/>
                </a:solidFill>
              </a:rPr>
              <a:t>Jam Engine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5E97AC2E-A0C4-413B-950A-B0CF5CE65D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1162050"/>
            <a:ext cx="16535400" cy="171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58E3B3"/>
                </a:solidFill>
              </a:defRPr>
            </a:pPr>
            <a:r>
              <a:rPr sz="1050" b="1">
                <a:solidFill>
                  <a:srgbClr val="58E3B3"/>
                </a:solidFill>
              </a:rPr>
              <a:t>PROOF 1 · FOOTPRINT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44A64DEB-5FF8-4F05-9886-6F7541010D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1485900"/>
            <a:ext cx="14287500" cy="666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4350" b="1">
                <a:solidFill>
                  <a:srgbClr val="F5F7FA"/>
                </a:solidFill>
              </a:defRPr>
            </a:pPr>
            <a:r>
              <a:rPr sz="4350" b="1">
                <a:solidFill>
                  <a:srgbClr val="F5F7FA"/>
                </a:solidFill>
              </a:rPr>
              <a:t>100 TB of raw ingest can behave like 35 TB.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2FC9A1FB-D320-4573-8522-308C5CE080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324100"/>
            <a:ext cx="11049000" cy="552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00">
                <a:solidFill>
                  <a:srgbClr val="B9C0CA"/>
                </a:solidFill>
              </a:defRPr>
            </a:pPr>
            <a:r>
              <a:rPr sz="1800">
                <a:solidFill>
                  <a:srgbClr val="B9C0CA"/>
                </a:solidFill>
              </a:rPr>
              <a:t>The first buyer proof is visual: the same logical dataset occupies materially less storage before replication, backup, transfer, and energy costs compound.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1DD3F3FC-A258-4C7C-879A-53FB91D9EA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3135630"/>
            <a:ext cx="16535400" cy="5962650"/>
          </a:xfrm>
          <a:prstGeom xmlns:a="http://schemas.openxmlformats.org/drawingml/2006/main" prst="roundRect">
            <a:avLst>
              <a:gd name="adj" fmla="val 319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30384A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F7435F56-9CA8-4659-889E-B1E804DFE6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76350" y="3486150"/>
            <a:ext cx="123825" cy="123825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B7DC436E-CA98-4A57-8083-589100C719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24000" y="3448050"/>
            <a:ext cx="744855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125" b="1">
                <a:solidFill>
                  <a:srgbClr val="FF9661"/>
                </a:solidFill>
              </a:defRPr>
            </a:pPr>
            <a:r>
              <a:rPr sz="1125" b="1">
                <a:solidFill>
                  <a:srgbClr val="FF9661"/>
                </a:solidFill>
              </a:rPr>
              <a:t>LEGACY MEDIA PURCHASED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F9D5BB6A-F1DA-42A0-B4D7-CB7D06DC3F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76350" y="3783330"/>
            <a:ext cx="7677150" cy="3619500"/>
          </a:xfrm>
          <a:prstGeom xmlns:a="http://schemas.openxmlformats.org/drawingml/2006/main" prst="roundRect">
            <a:avLst>
              <a:gd name="adj" fmla="val 526"/>
            </a:avLst>
          </a:prstGeom>
          <a:solidFill xmlns:a="http://schemas.openxmlformats.org/drawingml/2006/main">
            <a:srgbClr val="0F1219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9C8ABDF5-258F-41D2-8B40-0A3D1D1DF8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40005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CA8A93FB-1B2D-414D-AF9A-E84A125822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48100" y="40005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A8500469-45BE-4602-BB77-D99516F900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0" y="40005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D4480ECB-4E1E-49C7-BEBE-242D747DA1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95800" y="40005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0377F42E-26F0-4023-BF31-84F1C5D4AC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38700" y="40005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6E47A73B-6BB6-462F-B446-D9E9844A02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0" y="40005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20497EA8-8852-4058-94FB-8B951D10C6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0" y="40005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6F4D9AF6-82F1-4420-8450-3514FDA79A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91200" y="40005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91A41FF8-0DDC-485A-9201-F30239DECF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40005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958B8827-300C-47E2-8B98-3825959CCE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40005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EDEE21AF-3804-40F7-BA27-C913F2AA39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43053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35ACBACE-1D20-4360-887E-9B8FBADEC0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48100" y="43053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B63720BE-E5DE-4AD8-A70A-40414558E0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0" y="43053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7AFEFD34-CD3D-4D7B-92BA-896F78FB4E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95800" y="43053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50158FCF-DECC-43BD-87B0-621E7913B8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38700" y="43053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BC23F2FD-D7D0-4556-8759-87B5C96C2C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0" y="43053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FE5DA481-2BED-4C21-A128-5192C5CFBF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0" y="43053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D7A36AB2-EEE2-40CE-8278-68E0A5C53B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91200" y="43053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A038C11D-213D-4994-95E7-E1CFA9159B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43053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9A19ABF0-CDE0-4C04-85A6-A06C2080C9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43053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8CDED768-9300-4631-A536-C13F2C8625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46482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559C150B-BB84-49E0-A90E-96356130F9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48100" y="46482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D915B3C8-2BCD-411C-9B89-27AF7E4AFB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0" y="46482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94AFAC5C-E659-4207-871F-10C8ACFCEC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95800" y="46482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7F0CE273-916C-410C-9262-F0A10104D3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38700" y="46482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86A13456-82A0-4BD3-A3A9-83C8A8EC80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0" y="46482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77522C0E-65E7-4AD5-A795-D6901CEDB2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0" y="46482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7105831C-AD0D-446A-9DAC-1F2E293B75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91200" y="46482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FFA0D792-1227-4161-AFD9-2A18D061DE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46482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42" name="">
            <a:extLst xmlns:a="http://schemas.openxmlformats.org/drawingml/2006/main">
              <a:ext uri="{FF2B5EF4-FFF2-40B4-BE49-F238E27FC236}">
                <a16:creationId xmlns:a16="http://schemas.microsoft.com/office/drawing/2014/main" id="{08E6EE99-1183-4C0F-B235-75E09EA249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46482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43" name="">
            <a:extLst xmlns:a="http://schemas.openxmlformats.org/drawingml/2006/main">
              <a:ext uri="{FF2B5EF4-FFF2-40B4-BE49-F238E27FC236}">
                <a16:creationId xmlns:a16="http://schemas.microsoft.com/office/drawing/2014/main" id="{E10EBA39-A79E-4641-9AD4-092784DB10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49530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44" name="">
            <a:extLst xmlns:a="http://schemas.openxmlformats.org/drawingml/2006/main">
              <a:ext uri="{FF2B5EF4-FFF2-40B4-BE49-F238E27FC236}">
                <a16:creationId xmlns:a16="http://schemas.microsoft.com/office/drawing/2014/main" id="{890F2231-E51B-4FD8-BEDB-AF322591F5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48100" y="49530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45" name="">
            <a:extLst xmlns:a="http://schemas.openxmlformats.org/drawingml/2006/main">
              <a:ext uri="{FF2B5EF4-FFF2-40B4-BE49-F238E27FC236}">
                <a16:creationId xmlns:a16="http://schemas.microsoft.com/office/drawing/2014/main" id="{9F8CD8F8-3A74-4A27-A5ED-F7944AF73A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0" y="49530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46" name="">
            <a:extLst xmlns:a="http://schemas.openxmlformats.org/drawingml/2006/main">
              <a:ext uri="{FF2B5EF4-FFF2-40B4-BE49-F238E27FC236}">
                <a16:creationId xmlns:a16="http://schemas.microsoft.com/office/drawing/2014/main" id="{376867C0-36B4-431C-AFA3-ADA83A1306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95800" y="49530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47" name="">
            <a:extLst xmlns:a="http://schemas.openxmlformats.org/drawingml/2006/main">
              <a:ext uri="{FF2B5EF4-FFF2-40B4-BE49-F238E27FC236}">
                <a16:creationId xmlns:a16="http://schemas.microsoft.com/office/drawing/2014/main" id="{41F8244E-C82E-4476-B8A2-65799B12C3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38700" y="49530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48" name="">
            <a:extLst xmlns:a="http://schemas.openxmlformats.org/drawingml/2006/main">
              <a:ext uri="{FF2B5EF4-FFF2-40B4-BE49-F238E27FC236}">
                <a16:creationId xmlns:a16="http://schemas.microsoft.com/office/drawing/2014/main" id="{F07B09D9-A626-49D4-9DA2-B856A8B34E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0" y="49530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49" name="">
            <a:extLst xmlns:a="http://schemas.openxmlformats.org/drawingml/2006/main">
              <a:ext uri="{FF2B5EF4-FFF2-40B4-BE49-F238E27FC236}">
                <a16:creationId xmlns:a16="http://schemas.microsoft.com/office/drawing/2014/main" id="{0E9DD826-A035-4FEA-AC44-ED30ACF338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0" y="49530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50" name="">
            <a:extLst xmlns:a="http://schemas.openxmlformats.org/drawingml/2006/main">
              <a:ext uri="{FF2B5EF4-FFF2-40B4-BE49-F238E27FC236}">
                <a16:creationId xmlns:a16="http://schemas.microsoft.com/office/drawing/2014/main" id="{36FE8B5A-D08E-4F4B-BBC5-FBB870D10F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91200" y="49530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51" name="">
            <a:extLst xmlns:a="http://schemas.openxmlformats.org/drawingml/2006/main">
              <a:ext uri="{FF2B5EF4-FFF2-40B4-BE49-F238E27FC236}">
                <a16:creationId xmlns:a16="http://schemas.microsoft.com/office/drawing/2014/main" id="{3BA93715-A26D-4798-8AF3-920C3EC25E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49530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52" name="">
            <a:extLst xmlns:a="http://schemas.openxmlformats.org/drawingml/2006/main">
              <a:ext uri="{FF2B5EF4-FFF2-40B4-BE49-F238E27FC236}">
                <a16:creationId xmlns:a16="http://schemas.microsoft.com/office/drawing/2014/main" id="{2559E3A4-2B22-458E-A94F-11EF82D325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49530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53" name="">
            <a:extLst xmlns:a="http://schemas.openxmlformats.org/drawingml/2006/main">
              <a:ext uri="{FF2B5EF4-FFF2-40B4-BE49-F238E27FC236}">
                <a16:creationId xmlns:a16="http://schemas.microsoft.com/office/drawing/2014/main" id="{28B6E958-FD50-4D15-A033-D8567F24DE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52959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54" name="">
            <a:extLst xmlns:a="http://schemas.openxmlformats.org/drawingml/2006/main">
              <a:ext uri="{FF2B5EF4-FFF2-40B4-BE49-F238E27FC236}">
                <a16:creationId xmlns:a16="http://schemas.microsoft.com/office/drawing/2014/main" id="{127353FC-7E76-4068-A658-A25534CD7D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48100" y="52959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55" name="">
            <a:extLst xmlns:a="http://schemas.openxmlformats.org/drawingml/2006/main">
              <a:ext uri="{FF2B5EF4-FFF2-40B4-BE49-F238E27FC236}">
                <a16:creationId xmlns:a16="http://schemas.microsoft.com/office/drawing/2014/main" id="{AE362893-5D65-4659-BB5D-4CC904675E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0" y="52959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56" name="">
            <a:extLst xmlns:a="http://schemas.openxmlformats.org/drawingml/2006/main">
              <a:ext uri="{FF2B5EF4-FFF2-40B4-BE49-F238E27FC236}">
                <a16:creationId xmlns:a16="http://schemas.microsoft.com/office/drawing/2014/main" id="{79881EFE-E87E-458E-A8C7-9666DA9A80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95800" y="52959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57" name="">
            <a:extLst xmlns:a="http://schemas.openxmlformats.org/drawingml/2006/main">
              <a:ext uri="{FF2B5EF4-FFF2-40B4-BE49-F238E27FC236}">
                <a16:creationId xmlns:a16="http://schemas.microsoft.com/office/drawing/2014/main" id="{E55844B7-8086-449F-895F-6BBF5A4011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38700" y="52959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58" name="">
            <a:extLst xmlns:a="http://schemas.openxmlformats.org/drawingml/2006/main">
              <a:ext uri="{FF2B5EF4-FFF2-40B4-BE49-F238E27FC236}">
                <a16:creationId xmlns:a16="http://schemas.microsoft.com/office/drawing/2014/main" id="{EB92F2AB-3C21-4E85-958D-90E17B43F4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0" y="52959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59" name="">
            <a:extLst xmlns:a="http://schemas.openxmlformats.org/drawingml/2006/main">
              <a:ext uri="{FF2B5EF4-FFF2-40B4-BE49-F238E27FC236}">
                <a16:creationId xmlns:a16="http://schemas.microsoft.com/office/drawing/2014/main" id="{49F3BEAE-931B-4282-839B-87A40D301F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0" y="52959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60" name="">
            <a:extLst xmlns:a="http://schemas.openxmlformats.org/drawingml/2006/main">
              <a:ext uri="{FF2B5EF4-FFF2-40B4-BE49-F238E27FC236}">
                <a16:creationId xmlns:a16="http://schemas.microsoft.com/office/drawing/2014/main" id="{05F27F47-AE6B-4971-B8AF-D5672F4EC7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91200" y="52959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61" name="">
            <a:extLst xmlns:a="http://schemas.openxmlformats.org/drawingml/2006/main">
              <a:ext uri="{FF2B5EF4-FFF2-40B4-BE49-F238E27FC236}">
                <a16:creationId xmlns:a16="http://schemas.microsoft.com/office/drawing/2014/main" id="{1A5F0EBE-6163-4F67-8EC5-2B48304BF6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52959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62" name="">
            <a:extLst xmlns:a="http://schemas.openxmlformats.org/drawingml/2006/main">
              <a:ext uri="{FF2B5EF4-FFF2-40B4-BE49-F238E27FC236}">
                <a16:creationId xmlns:a16="http://schemas.microsoft.com/office/drawing/2014/main" id="{92B83210-7739-4664-B6C6-6FB6ABD36A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52959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63" name="">
            <a:extLst xmlns:a="http://schemas.openxmlformats.org/drawingml/2006/main">
              <a:ext uri="{FF2B5EF4-FFF2-40B4-BE49-F238E27FC236}">
                <a16:creationId xmlns:a16="http://schemas.microsoft.com/office/drawing/2014/main" id="{F8BEB0F0-7B33-423B-9C72-AE0E758AC1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56007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64" name="">
            <a:extLst xmlns:a="http://schemas.openxmlformats.org/drawingml/2006/main">
              <a:ext uri="{FF2B5EF4-FFF2-40B4-BE49-F238E27FC236}">
                <a16:creationId xmlns:a16="http://schemas.microsoft.com/office/drawing/2014/main" id="{10A5CBA7-F2C1-4A4A-892E-0853418D20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48100" y="56007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65" name="">
            <a:extLst xmlns:a="http://schemas.openxmlformats.org/drawingml/2006/main">
              <a:ext uri="{FF2B5EF4-FFF2-40B4-BE49-F238E27FC236}">
                <a16:creationId xmlns:a16="http://schemas.microsoft.com/office/drawing/2014/main" id="{D4A6A365-AD1B-4A70-AF1D-BC4571517C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0" y="56007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66" name="">
            <a:extLst xmlns:a="http://schemas.openxmlformats.org/drawingml/2006/main">
              <a:ext uri="{FF2B5EF4-FFF2-40B4-BE49-F238E27FC236}">
                <a16:creationId xmlns:a16="http://schemas.microsoft.com/office/drawing/2014/main" id="{77E106ED-01F1-4568-B7DF-211718DAFD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95800" y="56007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67" name="">
            <a:extLst xmlns:a="http://schemas.openxmlformats.org/drawingml/2006/main">
              <a:ext uri="{FF2B5EF4-FFF2-40B4-BE49-F238E27FC236}">
                <a16:creationId xmlns:a16="http://schemas.microsoft.com/office/drawing/2014/main" id="{899098A1-412A-4939-AD8C-DE63879931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38700" y="56007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68" name="">
            <a:extLst xmlns:a="http://schemas.openxmlformats.org/drawingml/2006/main">
              <a:ext uri="{FF2B5EF4-FFF2-40B4-BE49-F238E27FC236}">
                <a16:creationId xmlns:a16="http://schemas.microsoft.com/office/drawing/2014/main" id="{2FC98969-A5EB-4106-821D-D6C1DF7998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0" y="56007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69" name="">
            <a:extLst xmlns:a="http://schemas.openxmlformats.org/drawingml/2006/main">
              <a:ext uri="{FF2B5EF4-FFF2-40B4-BE49-F238E27FC236}">
                <a16:creationId xmlns:a16="http://schemas.microsoft.com/office/drawing/2014/main" id="{FAF2E062-858A-471F-9024-D1BF79D18C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0" y="56007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70" name="">
            <a:extLst xmlns:a="http://schemas.openxmlformats.org/drawingml/2006/main">
              <a:ext uri="{FF2B5EF4-FFF2-40B4-BE49-F238E27FC236}">
                <a16:creationId xmlns:a16="http://schemas.microsoft.com/office/drawing/2014/main" id="{D3024C51-F98A-4122-9121-3080711E92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91200" y="56007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71" name="">
            <a:extLst xmlns:a="http://schemas.openxmlformats.org/drawingml/2006/main">
              <a:ext uri="{FF2B5EF4-FFF2-40B4-BE49-F238E27FC236}">
                <a16:creationId xmlns:a16="http://schemas.microsoft.com/office/drawing/2014/main" id="{313D4192-9188-4FD4-8430-B44E6DD442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56007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72" name="">
            <a:extLst xmlns:a="http://schemas.openxmlformats.org/drawingml/2006/main">
              <a:ext uri="{FF2B5EF4-FFF2-40B4-BE49-F238E27FC236}">
                <a16:creationId xmlns:a16="http://schemas.microsoft.com/office/drawing/2014/main" id="{F3F551E3-3575-4860-8378-2E127560AC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56007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73" name="">
            <a:extLst xmlns:a="http://schemas.openxmlformats.org/drawingml/2006/main">
              <a:ext uri="{FF2B5EF4-FFF2-40B4-BE49-F238E27FC236}">
                <a16:creationId xmlns:a16="http://schemas.microsoft.com/office/drawing/2014/main" id="{71BDE969-D4FC-43F7-A431-278B3DF301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59436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74" name="">
            <a:extLst xmlns:a="http://schemas.openxmlformats.org/drawingml/2006/main">
              <a:ext uri="{FF2B5EF4-FFF2-40B4-BE49-F238E27FC236}">
                <a16:creationId xmlns:a16="http://schemas.microsoft.com/office/drawing/2014/main" id="{7737989C-E249-4BF3-BE10-4AFCB66667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48100" y="59436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75" name="">
            <a:extLst xmlns:a="http://schemas.openxmlformats.org/drawingml/2006/main">
              <a:ext uri="{FF2B5EF4-FFF2-40B4-BE49-F238E27FC236}">
                <a16:creationId xmlns:a16="http://schemas.microsoft.com/office/drawing/2014/main" id="{212EC1B5-65E1-465B-A48C-C4D443A0DF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0" y="59436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76" name="">
            <a:extLst xmlns:a="http://schemas.openxmlformats.org/drawingml/2006/main">
              <a:ext uri="{FF2B5EF4-FFF2-40B4-BE49-F238E27FC236}">
                <a16:creationId xmlns:a16="http://schemas.microsoft.com/office/drawing/2014/main" id="{4F72A57E-BAC7-46E7-8609-5BDB267FE2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95800" y="59436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77" name="">
            <a:extLst xmlns:a="http://schemas.openxmlformats.org/drawingml/2006/main">
              <a:ext uri="{FF2B5EF4-FFF2-40B4-BE49-F238E27FC236}">
                <a16:creationId xmlns:a16="http://schemas.microsoft.com/office/drawing/2014/main" id="{7CE90B74-FDBB-4549-959C-6716D66BB5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38700" y="59436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78" name="">
            <a:extLst xmlns:a="http://schemas.openxmlformats.org/drawingml/2006/main">
              <a:ext uri="{FF2B5EF4-FFF2-40B4-BE49-F238E27FC236}">
                <a16:creationId xmlns:a16="http://schemas.microsoft.com/office/drawing/2014/main" id="{B94BBFA6-560A-4161-B925-3ADDFA5A98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0" y="59436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79" name="">
            <a:extLst xmlns:a="http://schemas.openxmlformats.org/drawingml/2006/main">
              <a:ext uri="{FF2B5EF4-FFF2-40B4-BE49-F238E27FC236}">
                <a16:creationId xmlns:a16="http://schemas.microsoft.com/office/drawing/2014/main" id="{E0631348-5387-433E-9C46-A8F1A8BD08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0" y="59436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80" name="">
            <a:extLst xmlns:a="http://schemas.openxmlformats.org/drawingml/2006/main">
              <a:ext uri="{FF2B5EF4-FFF2-40B4-BE49-F238E27FC236}">
                <a16:creationId xmlns:a16="http://schemas.microsoft.com/office/drawing/2014/main" id="{D114B01C-7953-4FF7-900E-7E52A674E0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91200" y="59436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81" name="">
            <a:extLst xmlns:a="http://schemas.openxmlformats.org/drawingml/2006/main">
              <a:ext uri="{FF2B5EF4-FFF2-40B4-BE49-F238E27FC236}">
                <a16:creationId xmlns:a16="http://schemas.microsoft.com/office/drawing/2014/main" id="{4A4CE4CD-F8A9-4F31-9F53-8D5A9FE95B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59436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82" name="">
            <a:extLst xmlns:a="http://schemas.openxmlformats.org/drawingml/2006/main">
              <a:ext uri="{FF2B5EF4-FFF2-40B4-BE49-F238E27FC236}">
                <a16:creationId xmlns:a16="http://schemas.microsoft.com/office/drawing/2014/main" id="{3EB8065D-B558-4619-8434-8DCB59B2E7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59436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83" name="">
            <a:extLst xmlns:a="http://schemas.openxmlformats.org/drawingml/2006/main">
              <a:ext uri="{FF2B5EF4-FFF2-40B4-BE49-F238E27FC236}">
                <a16:creationId xmlns:a16="http://schemas.microsoft.com/office/drawing/2014/main" id="{0F4E9E3E-8F3E-4627-9A0D-F968B2BF30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62484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84" name="">
            <a:extLst xmlns:a="http://schemas.openxmlformats.org/drawingml/2006/main">
              <a:ext uri="{FF2B5EF4-FFF2-40B4-BE49-F238E27FC236}">
                <a16:creationId xmlns:a16="http://schemas.microsoft.com/office/drawing/2014/main" id="{19E539A3-D8CB-4B52-B754-F675642636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48100" y="62484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85" name="">
            <a:extLst xmlns:a="http://schemas.openxmlformats.org/drawingml/2006/main">
              <a:ext uri="{FF2B5EF4-FFF2-40B4-BE49-F238E27FC236}">
                <a16:creationId xmlns:a16="http://schemas.microsoft.com/office/drawing/2014/main" id="{79EE39B4-B2D5-4190-8CFD-9680C9D2A4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0" y="62484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86" name="">
            <a:extLst xmlns:a="http://schemas.openxmlformats.org/drawingml/2006/main">
              <a:ext uri="{FF2B5EF4-FFF2-40B4-BE49-F238E27FC236}">
                <a16:creationId xmlns:a16="http://schemas.microsoft.com/office/drawing/2014/main" id="{F3CB7A65-EDC2-4B0E-89D5-875FB7BED3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95800" y="62484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87" name="">
            <a:extLst xmlns:a="http://schemas.openxmlformats.org/drawingml/2006/main">
              <a:ext uri="{FF2B5EF4-FFF2-40B4-BE49-F238E27FC236}">
                <a16:creationId xmlns:a16="http://schemas.microsoft.com/office/drawing/2014/main" id="{71075192-3125-4867-B436-DE22C47004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38700" y="62484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88" name="">
            <a:extLst xmlns:a="http://schemas.openxmlformats.org/drawingml/2006/main">
              <a:ext uri="{FF2B5EF4-FFF2-40B4-BE49-F238E27FC236}">
                <a16:creationId xmlns:a16="http://schemas.microsoft.com/office/drawing/2014/main" id="{CEA7E6A4-6E1C-45CF-9B2D-253FC8D320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0" y="62484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89" name="">
            <a:extLst xmlns:a="http://schemas.openxmlformats.org/drawingml/2006/main">
              <a:ext uri="{FF2B5EF4-FFF2-40B4-BE49-F238E27FC236}">
                <a16:creationId xmlns:a16="http://schemas.microsoft.com/office/drawing/2014/main" id="{36D309D7-4E0E-4601-8A54-88DE2F7666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0" y="62484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90" name="">
            <a:extLst xmlns:a="http://schemas.openxmlformats.org/drawingml/2006/main">
              <a:ext uri="{FF2B5EF4-FFF2-40B4-BE49-F238E27FC236}">
                <a16:creationId xmlns:a16="http://schemas.microsoft.com/office/drawing/2014/main" id="{DADED471-B416-422E-9868-0AEA7675DB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91200" y="62484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91" name="">
            <a:extLst xmlns:a="http://schemas.openxmlformats.org/drawingml/2006/main">
              <a:ext uri="{FF2B5EF4-FFF2-40B4-BE49-F238E27FC236}">
                <a16:creationId xmlns:a16="http://schemas.microsoft.com/office/drawing/2014/main" id="{6A79B067-0AB8-49EE-A31F-68EE21ADF8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62484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92" name="">
            <a:extLst xmlns:a="http://schemas.openxmlformats.org/drawingml/2006/main">
              <a:ext uri="{FF2B5EF4-FFF2-40B4-BE49-F238E27FC236}">
                <a16:creationId xmlns:a16="http://schemas.microsoft.com/office/drawing/2014/main" id="{6FFB7150-454A-4E26-B54C-AD2393B20B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62484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93" name="">
            <a:extLst xmlns:a="http://schemas.openxmlformats.org/drawingml/2006/main">
              <a:ext uri="{FF2B5EF4-FFF2-40B4-BE49-F238E27FC236}">
                <a16:creationId xmlns:a16="http://schemas.microsoft.com/office/drawing/2014/main" id="{666270FC-FC94-47EE-A9CA-997FD8792C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65913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94" name="">
            <a:extLst xmlns:a="http://schemas.openxmlformats.org/drawingml/2006/main">
              <a:ext uri="{FF2B5EF4-FFF2-40B4-BE49-F238E27FC236}">
                <a16:creationId xmlns:a16="http://schemas.microsoft.com/office/drawing/2014/main" id="{4B315BD6-8887-47C6-A525-BAF9FF5334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48100" y="65913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95" name="">
            <a:extLst xmlns:a="http://schemas.openxmlformats.org/drawingml/2006/main">
              <a:ext uri="{FF2B5EF4-FFF2-40B4-BE49-F238E27FC236}">
                <a16:creationId xmlns:a16="http://schemas.microsoft.com/office/drawing/2014/main" id="{25BF006F-1CE4-4F38-A0C8-3BE09F08D8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0" y="65913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96" name="">
            <a:extLst xmlns:a="http://schemas.openxmlformats.org/drawingml/2006/main">
              <a:ext uri="{FF2B5EF4-FFF2-40B4-BE49-F238E27FC236}">
                <a16:creationId xmlns:a16="http://schemas.microsoft.com/office/drawing/2014/main" id="{B7709F0F-0140-487D-B76F-FD16D6A9ED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95800" y="65913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97" name="">
            <a:extLst xmlns:a="http://schemas.openxmlformats.org/drawingml/2006/main">
              <a:ext uri="{FF2B5EF4-FFF2-40B4-BE49-F238E27FC236}">
                <a16:creationId xmlns:a16="http://schemas.microsoft.com/office/drawing/2014/main" id="{2ECDC930-5384-496A-8518-D166FAE2EE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38700" y="65913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98" name="">
            <a:extLst xmlns:a="http://schemas.openxmlformats.org/drawingml/2006/main">
              <a:ext uri="{FF2B5EF4-FFF2-40B4-BE49-F238E27FC236}">
                <a16:creationId xmlns:a16="http://schemas.microsoft.com/office/drawing/2014/main" id="{43CB662F-5DFE-4BD4-8A3B-BD676518CF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0" y="65913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99" name="">
            <a:extLst xmlns:a="http://schemas.openxmlformats.org/drawingml/2006/main">
              <a:ext uri="{FF2B5EF4-FFF2-40B4-BE49-F238E27FC236}">
                <a16:creationId xmlns:a16="http://schemas.microsoft.com/office/drawing/2014/main" id="{DFC141EA-FD1C-4772-9EC9-7321310C87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0" y="65913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100" name="">
            <a:extLst xmlns:a="http://schemas.openxmlformats.org/drawingml/2006/main">
              <a:ext uri="{FF2B5EF4-FFF2-40B4-BE49-F238E27FC236}">
                <a16:creationId xmlns:a16="http://schemas.microsoft.com/office/drawing/2014/main" id="{04BAC5FC-B130-4AA3-AC41-2D5426FCE4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91200" y="65913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101" name="">
            <a:extLst xmlns:a="http://schemas.openxmlformats.org/drawingml/2006/main">
              <a:ext uri="{FF2B5EF4-FFF2-40B4-BE49-F238E27FC236}">
                <a16:creationId xmlns:a16="http://schemas.microsoft.com/office/drawing/2014/main" id="{77D2987D-D6C9-4C08-8F63-32F33D5393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65913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102" name="">
            <a:extLst xmlns:a="http://schemas.openxmlformats.org/drawingml/2006/main">
              <a:ext uri="{FF2B5EF4-FFF2-40B4-BE49-F238E27FC236}">
                <a16:creationId xmlns:a16="http://schemas.microsoft.com/office/drawing/2014/main" id="{66D44238-609B-431C-8990-9E3F0752A7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65913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103" name="">
            <a:extLst xmlns:a="http://schemas.openxmlformats.org/drawingml/2006/main">
              <a:ext uri="{FF2B5EF4-FFF2-40B4-BE49-F238E27FC236}">
                <a16:creationId xmlns:a16="http://schemas.microsoft.com/office/drawing/2014/main" id="{777D7E8B-5DAC-4B50-BBEC-61D9752AF0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68961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104" name="">
            <a:extLst xmlns:a="http://schemas.openxmlformats.org/drawingml/2006/main">
              <a:ext uri="{FF2B5EF4-FFF2-40B4-BE49-F238E27FC236}">
                <a16:creationId xmlns:a16="http://schemas.microsoft.com/office/drawing/2014/main" id="{0ED76740-A069-4E18-A5D1-2BD0512F76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48100" y="68961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105" name="">
            <a:extLst xmlns:a="http://schemas.openxmlformats.org/drawingml/2006/main">
              <a:ext uri="{FF2B5EF4-FFF2-40B4-BE49-F238E27FC236}">
                <a16:creationId xmlns:a16="http://schemas.microsoft.com/office/drawing/2014/main" id="{285DB887-EDCD-44BC-A30B-C4B282D01F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0" y="68961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106" name="">
            <a:extLst xmlns:a="http://schemas.openxmlformats.org/drawingml/2006/main">
              <a:ext uri="{FF2B5EF4-FFF2-40B4-BE49-F238E27FC236}">
                <a16:creationId xmlns:a16="http://schemas.microsoft.com/office/drawing/2014/main" id="{10CF06CA-76DD-4727-AE3D-DC6D05F569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95800" y="68961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107" name="">
            <a:extLst xmlns:a="http://schemas.openxmlformats.org/drawingml/2006/main">
              <a:ext uri="{FF2B5EF4-FFF2-40B4-BE49-F238E27FC236}">
                <a16:creationId xmlns:a16="http://schemas.microsoft.com/office/drawing/2014/main" id="{63CB2AB6-893D-48B2-9E72-BEAEC3F77F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38700" y="68961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108" name="">
            <a:extLst xmlns:a="http://schemas.openxmlformats.org/drawingml/2006/main">
              <a:ext uri="{FF2B5EF4-FFF2-40B4-BE49-F238E27FC236}">
                <a16:creationId xmlns:a16="http://schemas.microsoft.com/office/drawing/2014/main" id="{D8C64623-693D-4F45-9CD1-2B00C55BCE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0" y="68961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109" name="">
            <a:extLst xmlns:a="http://schemas.openxmlformats.org/drawingml/2006/main">
              <a:ext uri="{FF2B5EF4-FFF2-40B4-BE49-F238E27FC236}">
                <a16:creationId xmlns:a16="http://schemas.microsoft.com/office/drawing/2014/main" id="{73785044-4244-45B0-B728-B137010A0F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0" y="68961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110" name="">
            <a:extLst xmlns:a="http://schemas.openxmlformats.org/drawingml/2006/main">
              <a:ext uri="{FF2B5EF4-FFF2-40B4-BE49-F238E27FC236}">
                <a16:creationId xmlns:a16="http://schemas.microsoft.com/office/drawing/2014/main" id="{5D0F8A9D-851F-4F0F-861B-2BE369E376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91200" y="68961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111" name="">
            <a:extLst xmlns:a="http://schemas.openxmlformats.org/drawingml/2006/main">
              <a:ext uri="{FF2B5EF4-FFF2-40B4-BE49-F238E27FC236}">
                <a16:creationId xmlns:a16="http://schemas.microsoft.com/office/drawing/2014/main" id="{2509C2CA-813C-4C72-82DB-03689475F9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68961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112" name="">
            <a:extLst xmlns:a="http://schemas.openxmlformats.org/drawingml/2006/main">
              <a:ext uri="{FF2B5EF4-FFF2-40B4-BE49-F238E27FC236}">
                <a16:creationId xmlns:a16="http://schemas.microsoft.com/office/drawing/2014/main" id="{4E420841-169B-49B4-A9B6-233BFF27D8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68961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113" name="">
            <a:extLst xmlns:a="http://schemas.openxmlformats.org/drawingml/2006/main">
              <a:ext uri="{FF2B5EF4-FFF2-40B4-BE49-F238E27FC236}">
                <a16:creationId xmlns:a16="http://schemas.microsoft.com/office/drawing/2014/main" id="{92DB0DD1-15EA-49EF-9D8C-C777C8448F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76350" y="7562850"/>
            <a:ext cx="1562100" cy="1143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3750" b="1">
                <a:solidFill>
                  <a:srgbClr val="F5F7FA"/>
                </a:solidFill>
              </a:defRPr>
            </a:pPr>
            <a:r>
              <a:rPr sz="3750" b="1">
                <a:solidFill>
                  <a:srgbClr val="F5F7FA"/>
                </a:solidFill>
              </a:rPr>
              <a:t>100 TB</a:t>
            </a:r>
          </a:p>
        </p:txBody>
      </p:sp>
      <p:sp>
        <p:nvSpPr>
          <p:cNvPr id="114" name="">
            <a:extLst xmlns:a="http://schemas.openxmlformats.org/drawingml/2006/main">
              <a:ext uri="{FF2B5EF4-FFF2-40B4-BE49-F238E27FC236}">
                <a16:creationId xmlns:a16="http://schemas.microsoft.com/office/drawing/2014/main" id="{3911A80E-1221-4974-80B5-5FCEEA83D2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009900" y="8515350"/>
            <a:ext cx="594360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>
                <a:solidFill>
                  <a:srgbClr val="7F8795"/>
                </a:solidFill>
              </a:defRPr>
            </a:pPr>
            <a:r>
              <a:rPr sz="1275">
                <a:solidFill>
                  <a:srgbClr val="7F8795"/>
                </a:solidFill>
              </a:rPr>
              <a:t>raw footprint before Jam</a:t>
            </a:r>
          </a:p>
        </p:txBody>
      </p:sp>
      <p:sp>
        <p:nvSpPr>
          <p:cNvPr id="115" name="">
            <a:extLst xmlns:a="http://schemas.openxmlformats.org/drawingml/2006/main">
              <a:ext uri="{FF2B5EF4-FFF2-40B4-BE49-F238E27FC236}">
                <a16:creationId xmlns:a16="http://schemas.microsoft.com/office/drawing/2014/main" id="{5EFF701A-9884-4E78-B8D5-B63D4FF9A7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0" y="3486150"/>
            <a:ext cx="123825" cy="123825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116" name="">
            <a:extLst xmlns:a="http://schemas.openxmlformats.org/drawingml/2006/main">
              <a:ext uri="{FF2B5EF4-FFF2-40B4-BE49-F238E27FC236}">
                <a16:creationId xmlns:a16="http://schemas.microsoft.com/office/drawing/2014/main" id="{83BF4995-18CC-4AE7-A016-BAB12F6BEA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82150" y="3448050"/>
            <a:ext cx="744855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125" b="1">
                <a:solidFill>
                  <a:srgbClr val="58E3B3"/>
                </a:solidFill>
              </a:defRPr>
            </a:pPr>
            <a:r>
              <a:rPr sz="1125" b="1">
                <a:solidFill>
                  <a:srgbClr val="58E3B3"/>
                </a:solidFill>
              </a:rPr>
              <a:t>JAM - SAME LOGICAL DATA</a:t>
            </a:r>
          </a:p>
        </p:txBody>
      </p:sp>
      <p:sp>
        <p:nvSpPr>
          <p:cNvPr id="117" name="">
            <a:extLst xmlns:a="http://schemas.openxmlformats.org/drawingml/2006/main">
              <a:ext uri="{FF2B5EF4-FFF2-40B4-BE49-F238E27FC236}">
                <a16:creationId xmlns:a16="http://schemas.microsoft.com/office/drawing/2014/main" id="{0C411789-ED8C-4DE0-B784-45E4C8765E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0" y="3783330"/>
            <a:ext cx="7677150" cy="3619500"/>
          </a:xfrm>
          <a:prstGeom xmlns:a="http://schemas.openxmlformats.org/drawingml/2006/main" prst="roundRect">
            <a:avLst>
              <a:gd name="adj" fmla="val 526"/>
            </a:avLst>
          </a:prstGeom>
          <a:solidFill xmlns:a="http://schemas.openxmlformats.org/drawingml/2006/main">
            <a:srgbClr val="0F1219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118" name="">
            <a:extLst xmlns:a="http://schemas.openxmlformats.org/drawingml/2006/main">
              <a:ext uri="{FF2B5EF4-FFF2-40B4-BE49-F238E27FC236}">
                <a16:creationId xmlns:a16="http://schemas.microsoft.com/office/drawing/2014/main" id="{63A593EB-F35A-4505-8949-C5F416BA56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582400" y="40005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119" name="">
            <a:extLst xmlns:a="http://schemas.openxmlformats.org/drawingml/2006/main">
              <a:ext uri="{FF2B5EF4-FFF2-40B4-BE49-F238E27FC236}">
                <a16:creationId xmlns:a16="http://schemas.microsoft.com/office/drawing/2014/main" id="{E4CBEBB5-4B18-466C-A804-7EA44B6896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925300" y="40005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120" name="">
            <a:extLst xmlns:a="http://schemas.openxmlformats.org/drawingml/2006/main">
              <a:ext uri="{FF2B5EF4-FFF2-40B4-BE49-F238E27FC236}">
                <a16:creationId xmlns:a16="http://schemas.microsoft.com/office/drawing/2014/main" id="{4F9C4D58-838A-4178-8018-31CACC2B9C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230100" y="40005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121" name="">
            <a:extLst xmlns:a="http://schemas.openxmlformats.org/drawingml/2006/main">
              <a:ext uri="{FF2B5EF4-FFF2-40B4-BE49-F238E27FC236}">
                <a16:creationId xmlns:a16="http://schemas.microsoft.com/office/drawing/2014/main" id="{719B5966-9999-47EB-87AC-3982046F64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573000" y="40005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122" name="">
            <a:extLst xmlns:a="http://schemas.openxmlformats.org/drawingml/2006/main">
              <a:ext uri="{FF2B5EF4-FFF2-40B4-BE49-F238E27FC236}">
                <a16:creationId xmlns:a16="http://schemas.microsoft.com/office/drawing/2014/main" id="{850C2629-48CC-4FC9-848D-2D04248B61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877800" y="40005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123" name="">
            <a:extLst xmlns:a="http://schemas.openxmlformats.org/drawingml/2006/main">
              <a:ext uri="{FF2B5EF4-FFF2-40B4-BE49-F238E27FC236}">
                <a16:creationId xmlns:a16="http://schemas.microsoft.com/office/drawing/2014/main" id="{39869517-3292-4283-8D12-0C4AF9F71F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220700" y="40005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124" name="">
            <a:extLst xmlns:a="http://schemas.openxmlformats.org/drawingml/2006/main">
              <a:ext uri="{FF2B5EF4-FFF2-40B4-BE49-F238E27FC236}">
                <a16:creationId xmlns:a16="http://schemas.microsoft.com/office/drawing/2014/main" id="{A1B335F4-911D-44D8-9624-B2FDC3CD8B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525500" y="40005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125" name="">
            <a:extLst xmlns:a="http://schemas.openxmlformats.org/drawingml/2006/main">
              <a:ext uri="{FF2B5EF4-FFF2-40B4-BE49-F238E27FC236}">
                <a16:creationId xmlns:a16="http://schemas.microsoft.com/office/drawing/2014/main" id="{9B645602-D4D1-4655-BC76-D5EC581408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868400" y="40005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126" name="">
            <a:extLst xmlns:a="http://schemas.openxmlformats.org/drawingml/2006/main">
              <a:ext uri="{FF2B5EF4-FFF2-40B4-BE49-F238E27FC236}">
                <a16:creationId xmlns:a16="http://schemas.microsoft.com/office/drawing/2014/main" id="{6BDC9F44-9452-4967-8F5A-83A7154EDA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173200" y="40005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127" name="">
            <a:extLst xmlns:a="http://schemas.openxmlformats.org/drawingml/2006/main">
              <a:ext uri="{FF2B5EF4-FFF2-40B4-BE49-F238E27FC236}">
                <a16:creationId xmlns:a16="http://schemas.microsoft.com/office/drawing/2014/main" id="{426C2A29-FE35-47BD-9E7E-BC4BB838AD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516100" y="40005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128" name="">
            <a:extLst xmlns:a="http://schemas.openxmlformats.org/drawingml/2006/main">
              <a:ext uri="{FF2B5EF4-FFF2-40B4-BE49-F238E27FC236}">
                <a16:creationId xmlns:a16="http://schemas.microsoft.com/office/drawing/2014/main" id="{978134E5-D967-4715-9372-626B5802CB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582400" y="43053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129" name="">
            <a:extLst xmlns:a="http://schemas.openxmlformats.org/drawingml/2006/main">
              <a:ext uri="{FF2B5EF4-FFF2-40B4-BE49-F238E27FC236}">
                <a16:creationId xmlns:a16="http://schemas.microsoft.com/office/drawing/2014/main" id="{221D1DB8-7BBB-4A35-80A9-ED5FA53E5D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925300" y="43053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130" name="">
            <a:extLst xmlns:a="http://schemas.openxmlformats.org/drawingml/2006/main">
              <a:ext uri="{FF2B5EF4-FFF2-40B4-BE49-F238E27FC236}">
                <a16:creationId xmlns:a16="http://schemas.microsoft.com/office/drawing/2014/main" id="{5D6D5309-CB95-401F-B46B-65F6D1D236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230100" y="43053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131" name="">
            <a:extLst xmlns:a="http://schemas.openxmlformats.org/drawingml/2006/main">
              <a:ext uri="{FF2B5EF4-FFF2-40B4-BE49-F238E27FC236}">
                <a16:creationId xmlns:a16="http://schemas.microsoft.com/office/drawing/2014/main" id="{8B9092CD-7376-41C0-9935-A9D9A11AC1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573000" y="43053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132" name="">
            <a:extLst xmlns:a="http://schemas.openxmlformats.org/drawingml/2006/main">
              <a:ext uri="{FF2B5EF4-FFF2-40B4-BE49-F238E27FC236}">
                <a16:creationId xmlns:a16="http://schemas.microsoft.com/office/drawing/2014/main" id="{904D0728-1E9D-427F-A3CC-1BDE00EC0F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877800" y="43053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133" name="">
            <a:extLst xmlns:a="http://schemas.openxmlformats.org/drawingml/2006/main">
              <a:ext uri="{FF2B5EF4-FFF2-40B4-BE49-F238E27FC236}">
                <a16:creationId xmlns:a16="http://schemas.microsoft.com/office/drawing/2014/main" id="{90060973-1049-4B58-B409-0397E2DB9B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220700" y="43053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134" name="">
            <a:extLst xmlns:a="http://schemas.openxmlformats.org/drawingml/2006/main">
              <a:ext uri="{FF2B5EF4-FFF2-40B4-BE49-F238E27FC236}">
                <a16:creationId xmlns:a16="http://schemas.microsoft.com/office/drawing/2014/main" id="{40D4C56E-557C-4AD7-A1D2-7438A66AC3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525500" y="43053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135" name="">
            <a:extLst xmlns:a="http://schemas.openxmlformats.org/drawingml/2006/main">
              <a:ext uri="{FF2B5EF4-FFF2-40B4-BE49-F238E27FC236}">
                <a16:creationId xmlns:a16="http://schemas.microsoft.com/office/drawing/2014/main" id="{CA9F0FCB-43FA-4DEA-B288-C19BEA5750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868400" y="43053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136" name="">
            <a:extLst xmlns:a="http://schemas.openxmlformats.org/drawingml/2006/main">
              <a:ext uri="{FF2B5EF4-FFF2-40B4-BE49-F238E27FC236}">
                <a16:creationId xmlns:a16="http://schemas.microsoft.com/office/drawing/2014/main" id="{5751CB17-8C21-49F9-B0F5-733128A429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173200" y="43053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137" name="">
            <a:extLst xmlns:a="http://schemas.openxmlformats.org/drawingml/2006/main">
              <a:ext uri="{FF2B5EF4-FFF2-40B4-BE49-F238E27FC236}">
                <a16:creationId xmlns:a16="http://schemas.microsoft.com/office/drawing/2014/main" id="{487CE7C6-0F70-48E4-98BE-06F82670D3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516100" y="43053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138" name="">
            <a:extLst xmlns:a="http://schemas.openxmlformats.org/drawingml/2006/main">
              <a:ext uri="{FF2B5EF4-FFF2-40B4-BE49-F238E27FC236}">
                <a16:creationId xmlns:a16="http://schemas.microsoft.com/office/drawing/2014/main" id="{D94D188A-9546-4AF9-A176-57B11EAF51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582400" y="46482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139" name="">
            <a:extLst xmlns:a="http://schemas.openxmlformats.org/drawingml/2006/main">
              <a:ext uri="{FF2B5EF4-FFF2-40B4-BE49-F238E27FC236}">
                <a16:creationId xmlns:a16="http://schemas.microsoft.com/office/drawing/2014/main" id="{7A6ECCCD-E8AD-420A-B319-49FC0471F7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925300" y="46482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140" name="">
            <a:extLst xmlns:a="http://schemas.openxmlformats.org/drawingml/2006/main">
              <a:ext uri="{FF2B5EF4-FFF2-40B4-BE49-F238E27FC236}">
                <a16:creationId xmlns:a16="http://schemas.microsoft.com/office/drawing/2014/main" id="{6750949A-F3AD-4665-A263-D552BC8BEB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230100" y="46482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141" name="">
            <a:extLst xmlns:a="http://schemas.openxmlformats.org/drawingml/2006/main">
              <a:ext uri="{FF2B5EF4-FFF2-40B4-BE49-F238E27FC236}">
                <a16:creationId xmlns:a16="http://schemas.microsoft.com/office/drawing/2014/main" id="{2E8B3D13-3025-49F0-ACB3-2EF1D4C017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573000" y="46482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142" name="">
            <a:extLst xmlns:a="http://schemas.openxmlformats.org/drawingml/2006/main">
              <a:ext uri="{FF2B5EF4-FFF2-40B4-BE49-F238E27FC236}">
                <a16:creationId xmlns:a16="http://schemas.microsoft.com/office/drawing/2014/main" id="{5A6AD376-82C3-4813-8C0C-4B3839AB5B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877800" y="46482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143" name="">
            <a:extLst xmlns:a="http://schemas.openxmlformats.org/drawingml/2006/main">
              <a:ext uri="{FF2B5EF4-FFF2-40B4-BE49-F238E27FC236}">
                <a16:creationId xmlns:a16="http://schemas.microsoft.com/office/drawing/2014/main" id="{24EAE408-BC58-47AB-B9D1-595F98A1E1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220700" y="46482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144" name="">
            <a:extLst xmlns:a="http://schemas.openxmlformats.org/drawingml/2006/main">
              <a:ext uri="{FF2B5EF4-FFF2-40B4-BE49-F238E27FC236}">
                <a16:creationId xmlns:a16="http://schemas.microsoft.com/office/drawing/2014/main" id="{5338EA6C-AEF7-4262-B65A-E5F85BCCA3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525500" y="46482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145" name="">
            <a:extLst xmlns:a="http://schemas.openxmlformats.org/drawingml/2006/main">
              <a:ext uri="{FF2B5EF4-FFF2-40B4-BE49-F238E27FC236}">
                <a16:creationId xmlns:a16="http://schemas.microsoft.com/office/drawing/2014/main" id="{9767A202-876A-46D9-B765-19C7F2CCAE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868400" y="46482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146" name="">
            <a:extLst xmlns:a="http://schemas.openxmlformats.org/drawingml/2006/main">
              <a:ext uri="{FF2B5EF4-FFF2-40B4-BE49-F238E27FC236}">
                <a16:creationId xmlns:a16="http://schemas.microsoft.com/office/drawing/2014/main" id="{610E6A21-0A48-4135-8F7D-2037EEFCA4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173200" y="46482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147" name="">
            <a:extLst xmlns:a="http://schemas.openxmlformats.org/drawingml/2006/main">
              <a:ext uri="{FF2B5EF4-FFF2-40B4-BE49-F238E27FC236}">
                <a16:creationId xmlns:a16="http://schemas.microsoft.com/office/drawing/2014/main" id="{0860DCB8-8D4B-40B7-BDBF-466E045BEA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516100" y="46482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148" name="">
            <a:extLst xmlns:a="http://schemas.openxmlformats.org/drawingml/2006/main">
              <a:ext uri="{FF2B5EF4-FFF2-40B4-BE49-F238E27FC236}">
                <a16:creationId xmlns:a16="http://schemas.microsoft.com/office/drawing/2014/main" id="{95CABFDB-03B9-435F-87B1-5F9BA73658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582400" y="49530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149" name="">
            <a:extLst xmlns:a="http://schemas.openxmlformats.org/drawingml/2006/main">
              <a:ext uri="{FF2B5EF4-FFF2-40B4-BE49-F238E27FC236}">
                <a16:creationId xmlns:a16="http://schemas.microsoft.com/office/drawing/2014/main" id="{9DF16C1E-CA2F-467C-B406-1C14F44C7E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925300" y="49530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150" name="">
            <a:extLst xmlns:a="http://schemas.openxmlformats.org/drawingml/2006/main">
              <a:ext uri="{FF2B5EF4-FFF2-40B4-BE49-F238E27FC236}">
                <a16:creationId xmlns:a16="http://schemas.microsoft.com/office/drawing/2014/main" id="{9AA4110D-167C-4D84-8C54-73F10EA514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230100" y="49530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151" name="">
            <a:extLst xmlns:a="http://schemas.openxmlformats.org/drawingml/2006/main">
              <a:ext uri="{FF2B5EF4-FFF2-40B4-BE49-F238E27FC236}">
                <a16:creationId xmlns:a16="http://schemas.microsoft.com/office/drawing/2014/main" id="{E68AF3E5-A876-4BB4-9E9A-BE403D84C7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573000" y="49530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152" name="">
            <a:extLst xmlns:a="http://schemas.openxmlformats.org/drawingml/2006/main">
              <a:ext uri="{FF2B5EF4-FFF2-40B4-BE49-F238E27FC236}">
                <a16:creationId xmlns:a16="http://schemas.microsoft.com/office/drawing/2014/main" id="{9A687F50-4A59-4DED-A05B-C97FCE92C3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877800" y="49530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153" name="">
            <a:extLst xmlns:a="http://schemas.openxmlformats.org/drawingml/2006/main">
              <a:ext uri="{FF2B5EF4-FFF2-40B4-BE49-F238E27FC236}">
                <a16:creationId xmlns:a16="http://schemas.microsoft.com/office/drawing/2014/main" id="{65B3883E-A82F-457A-B4B8-13449007F7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220700" y="49530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154" name="">
            <a:extLst xmlns:a="http://schemas.openxmlformats.org/drawingml/2006/main">
              <a:ext uri="{FF2B5EF4-FFF2-40B4-BE49-F238E27FC236}">
                <a16:creationId xmlns:a16="http://schemas.microsoft.com/office/drawing/2014/main" id="{AE385AA6-933D-4073-AF4A-DC5C8F8D28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525500" y="49530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155" name="">
            <a:extLst xmlns:a="http://schemas.openxmlformats.org/drawingml/2006/main">
              <a:ext uri="{FF2B5EF4-FFF2-40B4-BE49-F238E27FC236}">
                <a16:creationId xmlns:a16="http://schemas.microsoft.com/office/drawing/2014/main" id="{2498E6BE-E994-4E89-9ACE-33073FCF1F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868400" y="49530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156" name="">
            <a:extLst xmlns:a="http://schemas.openxmlformats.org/drawingml/2006/main">
              <a:ext uri="{FF2B5EF4-FFF2-40B4-BE49-F238E27FC236}">
                <a16:creationId xmlns:a16="http://schemas.microsoft.com/office/drawing/2014/main" id="{C78BD283-2E1B-4F90-9AAD-DFD436A447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173200" y="49530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157" name="">
            <a:extLst xmlns:a="http://schemas.openxmlformats.org/drawingml/2006/main">
              <a:ext uri="{FF2B5EF4-FFF2-40B4-BE49-F238E27FC236}">
                <a16:creationId xmlns:a16="http://schemas.microsoft.com/office/drawing/2014/main" id="{3F1AA4B9-F1C1-4EA6-9278-357BB8E0BB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516100" y="49530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158" name="">
            <a:extLst xmlns:a="http://schemas.openxmlformats.org/drawingml/2006/main">
              <a:ext uri="{FF2B5EF4-FFF2-40B4-BE49-F238E27FC236}">
                <a16:creationId xmlns:a16="http://schemas.microsoft.com/office/drawing/2014/main" id="{1CB649AF-F282-4464-98B8-EDEB79F820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582400" y="52959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159" name="">
            <a:extLst xmlns:a="http://schemas.openxmlformats.org/drawingml/2006/main">
              <a:ext uri="{FF2B5EF4-FFF2-40B4-BE49-F238E27FC236}">
                <a16:creationId xmlns:a16="http://schemas.microsoft.com/office/drawing/2014/main" id="{65D39A58-A526-4E36-9E00-B0F6823A17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925300" y="52959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160" name="">
            <a:extLst xmlns:a="http://schemas.openxmlformats.org/drawingml/2006/main">
              <a:ext uri="{FF2B5EF4-FFF2-40B4-BE49-F238E27FC236}">
                <a16:creationId xmlns:a16="http://schemas.microsoft.com/office/drawing/2014/main" id="{8CF69C29-E44C-4C36-8D86-E22A4AC473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230100" y="52959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161" name="">
            <a:extLst xmlns:a="http://schemas.openxmlformats.org/drawingml/2006/main">
              <a:ext uri="{FF2B5EF4-FFF2-40B4-BE49-F238E27FC236}">
                <a16:creationId xmlns:a16="http://schemas.microsoft.com/office/drawing/2014/main" id="{9CA1B3E6-1948-4227-A81D-BABFE20B85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573000" y="52959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162" name="">
            <a:extLst xmlns:a="http://schemas.openxmlformats.org/drawingml/2006/main">
              <a:ext uri="{FF2B5EF4-FFF2-40B4-BE49-F238E27FC236}">
                <a16:creationId xmlns:a16="http://schemas.microsoft.com/office/drawing/2014/main" id="{08D52877-89D4-4B2F-ADD0-68C1504674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877800" y="52959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163" name="">
            <a:extLst xmlns:a="http://schemas.openxmlformats.org/drawingml/2006/main">
              <a:ext uri="{FF2B5EF4-FFF2-40B4-BE49-F238E27FC236}">
                <a16:creationId xmlns:a16="http://schemas.microsoft.com/office/drawing/2014/main" id="{0C4CBE01-A92C-4B9B-A4E8-3B631AB176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220700" y="52959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164" name="">
            <a:extLst xmlns:a="http://schemas.openxmlformats.org/drawingml/2006/main">
              <a:ext uri="{FF2B5EF4-FFF2-40B4-BE49-F238E27FC236}">
                <a16:creationId xmlns:a16="http://schemas.microsoft.com/office/drawing/2014/main" id="{0A24C9EB-CC60-418A-A288-A0B77AAF9B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525500" y="52959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165" name="">
            <a:extLst xmlns:a="http://schemas.openxmlformats.org/drawingml/2006/main">
              <a:ext uri="{FF2B5EF4-FFF2-40B4-BE49-F238E27FC236}">
                <a16:creationId xmlns:a16="http://schemas.microsoft.com/office/drawing/2014/main" id="{58913CBE-6679-42A9-841A-026426C91D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868400" y="52959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166" name="">
            <a:extLst xmlns:a="http://schemas.openxmlformats.org/drawingml/2006/main">
              <a:ext uri="{FF2B5EF4-FFF2-40B4-BE49-F238E27FC236}">
                <a16:creationId xmlns:a16="http://schemas.microsoft.com/office/drawing/2014/main" id="{5A6889C4-5AF8-4F69-BAEB-12F61FA0A5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173200" y="52959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167" name="">
            <a:extLst xmlns:a="http://schemas.openxmlformats.org/drawingml/2006/main">
              <a:ext uri="{FF2B5EF4-FFF2-40B4-BE49-F238E27FC236}">
                <a16:creationId xmlns:a16="http://schemas.microsoft.com/office/drawing/2014/main" id="{821DA7A3-85A5-4610-996E-0E6D686077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516100" y="52959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168" name="">
            <a:extLst xmlns:a="http://schemas.openxmlformats.org/drawingml/2006/main">
              <a:ext uri="{FF2B5EF4-FFF2-40B4-BE49-F238E27FC236}">
                <a16:creationId xmlns:a16="http://schemas.microsoft.com/office/drawing/2014/main" id="{0DBD0AD0-18DF-4C0E-B0DA-38D07B2CC2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582400" y="56007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169" name="">
            <a:extLst xmlns:a="http://schemas.openxmlformats.org/drawingml/2006/main">
              <a:ext uri="{FF2B5EF4-FFF2-40B4-BE49-F238E27FC236}">
                <a16:creationId xmlns:a16="http://schemas.microsoft.com/office/drawing/2014/main" id="{E7C5B19E-9863-40C8-B81B-14272C2352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925300" y="56007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170" name="">
            <a:extLst xmlns:a="http://schemas.openxmlformats.org/drawingml/2006/main">
              <a:ext uri="{FF2B5EF4-FFF2-40B4-BE49-F238E27FC236}">
                <a16:creationId xmlns:a16="http://schemas.microsoft.com/office/drawing/2014/main" id="{47E29058-DB0E-49D9-91DC-7B295016DD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230100" y="56007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171" name="">
            <a:extLst xmlns:a="http://schemas.openxmlformats.org/drawingml/2006/main">
              <a:ext uri="{FF2B5EF4-FFF2-40B4-BE49-F238E27FC236}">
                <a16:creationId xmlns:a16="http://schemas.microsoft.com/office/drawing/2014/main" id="{6CDF32DE-E914-4161-BDA4-E6859898BD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573000" y="56007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172" name="">
            <a:extLst xmlns:a="http://schemas.openxmlformats.org/drawingml/2006/main">
              <a:ext uri="{FF2B5EF4-FFF2-40B4-BE49-F238E27FC236}">
                <a16:creationId xmlns:a16="http://schemas.microsoft.com/office/drawing/2014/main" id="{1CB95874-4743-4ACD-A26E-6B5C901213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877800" y="56007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173" name="">
            <a:extLst xmlns:a="http://schemas.openxmlformats.org/drawingml/2006/main">
              <a:ext uri="{FF2B5EF4-FFF2-40B4-BE49-F238E27FC236}">
                <a16:creationId xmlns:a16="http://schemas.microsoft.com/office/drawing/2014/main" id="{08CC7ED2-1412-4D93-8EFF-41A42F5FE8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220700" y="56007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174" name="">
            <a:extLst xmlns:a="http://schemas.openxmlformats.org/drawingml/2006/main">
              <a:ext uri="{FF2B5EF4-FFF2-40B4-BE49-F238E27FC236}">
                <a16:creationId xmlns:a16="http://schemas.microsoft.com/office/drawing/2014/main" id="{BF88965D-3D53-49C1-ABAE-251F4B8898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525500" y="56007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175" name="">
            <a:extLst xmlns:a="http://schemas.openxmlformats.org/drawingml/2006/main">
              <a:ext uri="{FF2B5EF4-FFF2-40B4-BE49-F238E27FC236}">
                <a16:creationId xmlns:a16="http://schemas.microsoft.com/office/drawing/2014/main" id="{FF732C8D-0FF3-4428-B108-29B968BDE9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868400" y="56007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176" name="">
            <a:extLst xmlns:a="http://schemas.openxmlformats.org/drawingml/2006/main">
              <a:ext uri="{FF2B5EF4-FFF2-40B4-BE49-F238E27FC236}">
                <a16:creationId xmlns:a16="http://schemas.microsoft.com/office/drawing/2014/main" id="{84AA4231-06A8-4C06-9527-BA81A14FFF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173200" y="56007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177" name="">
            <a:extLst xmlns:a="http://schemas.openxmlformats.org/drawingml/2006/main">
              <a:ext uri="{FF2B5EF4-FFF2-40B4-BE49-F238E27FC236}">
                <a16:creationId xmlns:a16="http://schemas.microsoft.com/office/drawing/2014/main" id="{D3DDA478-0F7C-49D5-8FEF-8A7C5575DD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516100" y="56007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178" name="">
            <a:extLst xmlns:a="http://schemas.openxmlformats.org/drawingml/2006/main">
              <a:ext uri="{FF2B5EF4-FFF2-40B4-BE49-F238E27FC236}">
                <a16:creationId xmlns:a16="http://schemas.microsoft.com/office/drawing/2014/main" id="{E110445E-9C93-437A-90F6-3491046CDA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582400" y="59436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179" name="">
            <a:extLst xmlns:a="http://schemas.openxmlformats.org/drawingml/2006/main">
              <a:ext uri="{FF2B5EF4-FFF2-40B4-BE49-F238E27FC236}">
                <a16:creationId xmlns:a16="http://schemas.microsoft.com/office/drawing/2014/main" id="{CD4AD90D-5114-41A2-B422-94D213E8CE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925300" y="59436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180" name="">
            <a:extLst xmlns:a="http://schemas.openxmlformats.org/drawingml/2006/main">
              <a:ext uri="{FF2B5EF4-FFF2-40B4-BE49-F238E27FC236}">
                <a16:creationId xmlns:a16="http://schemas.microsoft.com/office/drawing/2014/main" id="{4C0504A2-447E-4113-971F-F5E4FD55B4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230100" y="59436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181" name="">
            <a:extLst xmlns:a="http://schemas.openxmlformats.org/drawingml/2006/main">
              <a:ext uri="{FF2B5EF4-FFF2-40B4-BE49-F238E27FC236}">
                <a16:creationId xmlns:a16="http://schemas.microsoft.com/office/drawing/2014/main" id="{0BB4E2D4-0090-452E-8B95-741DCDFE44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573000" y="59436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182" name="">
            <a:extLst xmlns:a="http://schemas.openxmlformats.org/drawingml/2006/main">
              <a:ext uri="{FF2B5EF4-FFF2-40B4-BE49-F238E27FC236}">
                <a16:creationId xmlns:a16="http://schemas.microsoft.com/office/drawing/2014/main" id="{C7A58AA1-327E-4B99-B140-13BEE25AC0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877800" y="59436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183" name="">
            <a:extLst xmlns:a="http://schemas.openxmlformats.org/drawingml/2006/main">
              <a:ext uri="{FF2B5EF4-FFF2-40B4-BE49-F238E27FC236}">
                <a16:creationId xmlns:a16="http://schemas.microsoft.com/office/drawing/2014/main" id="{A02FDEA9-456D-410D-84A3-330DECC775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220700" y="59436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184" name="">
            <a:extLst xmlns:a="http://schemas.openxmlformats.org/drawingml/2006/main">
              <a:ext uri="{FF2B5EF4-FFF2-40B4-BE49-F238E27FC236}">
                <a16:creationId xmlns:a16="http://schemas.microsoft.com/office/drawing/2014/main" id="{71C7F301-5A45-4C41-A86E-A7B19551DF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525500" y="59436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185" name="">
            <a:extLst xmlns:a="http://schemas.openxmlformats.org/drawingml/2006/main">
              <a:ext uri="{FF2B5EF4-FFF2-40B4-BE49-F238E27FC236}">
                <a16:creationId xmlns:a16="http://schemas.microsoft.com/office/drawing/2014/main" id="{10B6F4D1-2708-4A3B-8BD4-F36B0B9AC3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868400" y="59436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186" name="">
            <a:extLst xmlns:a="http://schemas.openxmlformats.org/drawingml/2006/main">
              <a:ext uri="{FF2B5EF4-FFF2-40B4-BE49-F238E27FC236}">
                <a16:creationId xmlns:a16="http://schemas.microsoft.com/office/drawing/2014/main" id="{BFE333B9-58A5-4DCB-94EF-28B254179C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173200" y="59436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187" name="">
            <a:extLst xmlns:a="http://schemas.openxmlformats.org/drawingml/2006/main">
              <a:ext uri="{FF2B5EF4-FFF2-40B4-BE49-F238E27FC236}">
                <a16:creationId xmlns:a16="http://schemas.microsoft.com/office/drawing/2014/main" id="{09C0578E-67CE-4D7F-82D9-25C63056D8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516100" y="59436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188" name="">
            <a:extLst xmlns:a="http://schemas.openxmlformats.org/drawingml/2006/main">
              <a:ext uri="{FF2B5EF4-FFF2-40B4-BE49-F238E27FC236}">
                <a16:creationId xmlns:a16="http://schemas.microsoft.com/office/drawing/2014/main" id="{25BC2F5F-A00D-44D6-90F2-CDA9EBC3FC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582400" y="62484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189" name="">
            <a:extLst xmlns:a="http://schemas.openxmlformats.org/drawingml/2006/main">
              <a:ext uri="{FF2B5EF4-FFF2-40B4-BE49-F238E27FC236}">
                <a16:creationId xmlns:a16="http://schemas.microsoft.com/office/drawing/2014/main" id="{A3C1F55A-CA11-406B-9CD0-798BA09C7E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925300" y="62484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190" name="">
            <a:extLst xmlns:a="http://schemas.openxmlformats.org/drawingml/2006/main">
              <a:ext uri="{FF2B5EF4-FFF2-40B4-BE49-F238E27FC236}">
                <a16:creationId xmlns:a16="http://schemas.microsoft.com/office/drawing/2014/main" id="{C43883E8-4A66-465C-8159-2768DFC4EC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230100" y="62484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191" name="">
            <a:extLst xmlns:a="http://schemas.openxmlformats.org/drawingml/2006/main">
              <a:ext uri="{FF2B5EF4-FFF2-40B4-BE49-F238E27FC236}">
                <a16:creationId xmlns:a16="http://schemas.microsoft.com/office/drawing/2014/main" id="{63A3BA5C-F297-4ACA-A8B1-A6B6CD2B15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573000" y="62484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192" name="">
            <a:extLst xmlns:a="http://schemas.openxmlformats.org/drawingml/2006/main">
              <a:ext uri="{FF2B5EF4-FFF2-40B4-BE49-F238E27FC236}">
                <a16:creationId xmlns:a16="http://schemas.microsoft.com/office/drawing/2014/main" id="{1B3B593E-276E-40EC-8168-C9342740FD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877800" y="62484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193" name="">
            <a:extLst xmlns:a="http://schemas.openxmlformats.org/drawingml/2006/main">
              <a:ext uri="{FF2B5EF4-FFF2-40B4-BE49-F238E27FC236}">
                <a16:creationId xmlns:a16="http://schemas.microsoft.com/office/drawing/2014/main" id="{1E668A81-B9E4-4429-B83D-6FC907DDD2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220700" y="62484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194" name="">
            <a:extLst xmlns:a="http://schemas.openxmlformats.org/drawingml/2006/main">
              <a:ext uri="{FF2B5EF4-FFF2-40B4-BE49-F238E27FC236}">
                <a16:creationId xmlns:a16="http://schemas.microsoft.com/office/drawing/2014/main" id="{17B7473B-0E8F-488E-BBF5-CB754612D2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525500" y="62484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195" name="">
            <a:extLst xmlns:a="http://schemas.openxmlformats.org/drawingml/2006/main">
              <a:ext uri="{FF2B5EF4-FFF2-40B4-BE49-F238E27FC236}">
                <a16:creationId xmlns:a16="http://schemas.microsoft.com/office/drawing/2014/main" id="{4BD6B5FB-9735-40D5-A510-0A6C7AB48D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868400" y="62484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196" name="">
            <a:extLst xmlns:a="http://schemas.openxmlformats.org/drawingml/2006/main">
              <a:ext uri="{FF2B5EF4-FFF2-40B4-BE49-F238E27FC236}">
                <a16:creationId xmlns:a16="http://schemas.microsoft.com/office/drawing/2014/main" id="{BB280262-5D2C-4E53-A155-ED764322F3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173200" y="62484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197" name="">
            <a:extLst xmlns:a="http://schemas.openxmlformats.org/drawingml/2006/main">
              <a:ext uri="{FF2B5EF4-FFF2-40B4-BE49-F238E27FC236}">
                <a16:creationId xmlns:a16="http://schemas.microsoft.com/office/drawing/2014/main" id="{0B9A10BA-F01D-40C7-8A7A-DD29E3B908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516100" y="62484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198" name="">
            <a:extLst xmlns:a="http://schemas.openxmlformats.org/drawingml/2006/main">
              <a:ext uri="{FF2B5EF4-FFF2-40B4-BE49-F238E27FC236}">
                <a16:creationId xmlns:a16="http://schemas.microsoft.com/office/drawing/2014/main" id="{EC0E2CFB-6781-47E2-A8D4-617C944A11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582400" y="65913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199" name="">
            <a:extLst xmlns:a="http://schemas.openxmlformats.org/drawingml/2006/main">
              <a:ext uri="{FF2B5EF4-FFF2-40B4-BE49-F238E27FC236}">
                <a16:creationId xmlns:a16="http://schemas.microsoft.com/office/drawing/2014/main" id="{3F2D6BFA-28C1-4A21-AD94-06FB888ABF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925300" y="65913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200" name="">
            <a:extLst xmlns:a="http://schemas.openxmlformats.org/drawingml/2006/main">
              <a:ext uri="{FF2B5EF4-FFF2-40B4-BE49-F238E27FC236}">
                <a16:creationId xmlns:a16="http://schemas.microsoft.com/office/drawing/2014/main" id="{088C0694-FC58-4A3C-8EF8-33FBFE126C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230100" y="65913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201" name="">
            <a:extLst xmlns:a="http://schemas.openxmlformats.org/drawingml/2006/main">
              <a:ext uri="{FF2B5EF4-FFF2-40B4-BE49-F238E27FC236}">
                <a16:creationId xmlns:a16="http://schemas.microsoft.com/office/drawing/2014/main" id="{A63FA3D1-8CB3-4780-A66F-6AD99F2676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573000" y="65913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202" name="">
            <a:extLst xmlns:a="http://schemas.openxmlformats.org/drawingml/2006/main">
              <a:ext uri="{FF2B5EF4-FFF2-40B4-BE49-F238E27FC236}">
                <a16:creationId xmlns:a16="http://schemas.microsoft.com/office/drawing/2014/main" id="{9A23042C-42F1-4447-9CDC-1960AE7B30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877800" y="65913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203" name="">
            <a:extLst xmlns:a="http://schemas.openxmlformats.org/drawingml/2006/main">
              <a:ext uri="{FF2B5EF4-FFF2-40B4-BE49-F238E27FC236}">
                <a16:creationId xmlns:a16="http://schemas.microsoft.com/office/drawing/2014/main" id="{2B98F34E-5717-4258-A810-EF1A40A78A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220700" y="65913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204" name="">
            <a:extLst xmlns:a="http://schemas.openxmlformats.org/drawingml/2006/main">
              <a:ext uri="{FF2B5EF4-FFF2-40B4-BE49-F238E27FC236}">
                <a16:creationId xmlns:a16="http://schemas.microsoft.com/office/drawing/2014/main" id="{61D3A770-4332-4EAF-9DB3-FE23984A83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525500" y="65913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205" name="">
            <a:extLst xmlns:a="http://schemas.openxmlformats.org/drawingml/2006/main">
              <a:ext uri="{FF2B5EF4-FFF2-40B4-BE49-F238E27FC236}">
                <a16:creationId xmlns:a16="http://schemas.microsoft.com/office/drawing/2014/main" id="{5B0F119B-AE43-4534-9560-92C2351AAC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868400" y="65913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206" name="">
            <a:extLst xmlns:a="http://schemas.openxmlformats.org/drawingml/2006/main">
              <a:ext uri="{FF2B5EF4-FFF2-40B4-BE49-F238E27FC236}">
                <a16:creationId xmlns:a16="http://schemas.microsoft.com/office/drawing/2014/main" id="{D3773D6D-85D3-45AC-A759-FFA2E68C84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173200" y="65913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207" name="">
            <a:extLst xmlns:a="http://schemas.openxmlformats.org/drawingml/2006/main">
              <a:ext uri="{FF2B5EF4-FFF2-40B4-BE49-F238E27FC236}">
                <a16:creationId xmlns:a16="http://schemas.microsoft.com/office/drawing/2014/main" id="{9A1E696F-23DE-4574-8CA4-F216998E21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516100" y="65913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208" name="">
            <a:extLst xmlns:a="http://schemas.openxmlformats.org/drawingml/2006/main">
              <a:ext uri="{FF2B5EF4-FFF2-40B4-BE49-F238E27FC236}">
                <a16:creationId xmlns:a16="http://schemas.microsoft.com/office/drawing/2014/main" id="{36A168A6-040C-4D8C-93AC-7E377A2999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582400" y="68961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209" name="">
            <a:extLst xmlns:a="http://schemas.openxmlformats.org/drawingml/2006/main">
              <a:ext uri="{FF2B5EF4-FFF2-40B4-BE49-F238E27FC236}">
                <a16:creationId xmlns:a16="http://schemas.microsoft.com/office/drawing/2014/main" id="{87AC6A7E-2418-4146-B46A-8C8B6D5A15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925300" y="68961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210" name="">
            <a:extLst xmlns:a="http://schemas.openxmlformats.org/drawingml/2006/main">
              <a:ext uri="{FF2B5EF4-FFF2-40B4-BE49-F238E27FC236}">
                <a16:creationId xmlns:a16="http://schemas.microsoft.com/office/drawing/2014/main" id="{6B5907A4-2B03-42BB-80B7-B9800FF256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230100" y="68961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211" name="">
            <a:extLst xmlns:a="http://schemas.openxmlformats.org/drawingml/2006/main">
              <a:ext uri="{FF2B5EF4-FFF2-40B4-BE49-F238E27FC236}">
                <a16:creationId xmlns:a16="http://schemas.microsoft.com/office/drawing/2014/main" id="{D0117F56-6F49-4494-BA2D-83A9428517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573000" y="68961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212" name="">
            <a:extLst xmlns:a="http://schemas.openxmlformats.org/drawingml/2006/main">
              <a:ext uri="{FF2B5EF4-FFF2-40B4-BE49-F238E27FC236}">
                <a16:creationId xmlns:a16="http://schemas.microsoft.com/office/drawing/2014/main" id="{BD289C03-9CDB-49E3-8EBC-6939C478BD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877800" y="68961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213" name="">
            <a:extLst xmlns:a="http://schemas.openxmlformats.org/drawingml/2006/main">
              <a:ext uri="{FF2B5EF4-FFF2-40B4-BE49-F238E27FC236}">
                <a16:creationId xmlns:a16="http://schemas.microsoft.com/office/drawing/2014/main" id="{0C9DF62E-5BCD-4576-AB0C-C8B6AB0839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220700" y="68961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214" name="">
            <a:extLst xmlns:a="http://schemas.openxmlformats.org/drawingml/2006/main">
              <a:ext uri="{FF2B5EF4-FFF2-40B4-BE49-F238E27FC236}">
                <a16:creationId xmlns:a16="http://schemas.microsoft.com/office/drawing/2014/main" id="{6A9B8AB7-563A-4140-B2FD-ACDAE8E642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525500" y="68961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215" name="">
            <a:extLst xmlns:a="http://schemas.openxmlformats.org/drawingml/2006/main">
              <a:ext uri="{FF2B5EF4-FFF2-40B4-BE49-F238E27FC236}">
                <a16:creationId xmlns:a16="http://schemas.microsoft.com/office/drawing/2014/main" id="{3A738BA5-E74E-4239-BC36-8CB2936BB7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868400" y="68961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216" name="">
            <a:extLst xmlns:a="http://schemas.openxmlformats.org/drawingml/2006/main">
              <a:ext uri="{FF2B5EF4-FFF2-40B4-BE49-F238E27FC236}">
                <a16:creationId xmlns:a16="http://schemas.microsoft.com/office/drawing/2014/main" id="{17FC2250-B19A-484F-ADBB-CF1C5E37D2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173200" y="68961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217" name="">
            <a:extLst xmlns:a="http://schemas.openxmlformats.org/drawingml/2006/main">
              <a:ext uri="{FF2B5EF4-FFF2-40B4-BE49-F238E27FC236}">
                <a16:creationId xmlns:a16="http://schemas.microsoft.com/office/drawing/2014/main" id="{745F35BF-E1FD-44D6-BFAF-859E0DC5D6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516100" y="6896100"/>
            <a:ext cx="276225" cy="276225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218" name="">
            <a:extLst xmlns:a="http://schemas.openxmlformats.org/drawingml/2006/main">
              <a:ext uri="{FF2B5EF4-FFF2-40B4-BE49-F238E27FC236}">
                <a16:creationId xmlns:a16="http://schemas.microsoft.com/office/drawing/2014/main" id="{309213D3-25C1-48F1-83E4-EF4341CCEB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0" y="7562850"/>
            <a:ext cx="1295400" cy="1143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3750" b="1">
                <a:solidFill>
                  <a:srgbClr val="58E3B3"/>
                </a:solidFill>
              </a:defRPr>
            </a:pPr>
            <a:r>
              <a:rPr sz="3750" b="1">
                <a:solidFill>
                  <a:srgbClr val="58E3B3"/>
                </a:solidFill>
              </a:rPr>
              <a:t>35 TB</a:t>
            </a:r>
          </a:p>
        </p:txBody>
      </p:sp>
      <p:sp>
        <p:nvSpPr>
          <p:cNvPr id="219" name="">
            <a:extLst xmlns:a="http://schemas.openxmlformats.org/drawingml/2006/main">
              <a:ext uri="{FF2B5EF4-FFF2-40B4-BE49-F238E27FC236}">
                <a16:creationId xmlns:a16="http://schemas.microsoft.com/office/drawing/2014/main" id="{AC26AF6D-186B-470D-8B0B-143AB3C679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801350" y="8515350"/>
            <a:ext cx="621030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>
                <a:solidFill>
                  <a:srgbClr val="7F8795"/>
                </a:solidFill>
              </a:defRPr>
            </a:pPr>
            <a:r>
              <a:rPr sz="1275">
                <a:solidFill>
                  <a:srgbClr val="7F8795"/>
                </a:solidFill>
              </a:rPr>
              <a:t>typical-workload footprint after Jam</a:t>
            </a:r>
          </a:p>
        </p:txBody>
      </p:sp>
      <p:sp>
        <p:nvSpPr>
          <p:cNvPr id="220" name="">
            <a:extLst xmlns:a="http://schemas.openxmlformats.org/drawingml/2006/main">
              <a:ext uri="{FF2B5EF4-FFF2-40B4-BE49-F238E27FC236}">
                <a16:creationId xmlns:a16="http://schemas.microsoft.com/office/drawing/2014/main" id="{C31760C0-1463-4D65-82D7-9A7C279D09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9544050"/>
            <a:ext cx="11430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221" name="">
            <a:extLst xmlns:a="http://schemas.openxmlformats.org/drawingml/2006/main">
              <a:ext uri="{FF2B5EF4-FFF2-40B4-BE49-F238E27FC236}">
                <a16:creationId xmlns:a16="http://schemas.microsoft.com/office/drawing/2014/main" id="{8BD5569A-34A4-45B2-ACC5-D40BE76173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247900" y="9486900"/>
            <a:ext cx="14573250" cy="15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00">
                <a:solidFill>
                  <a:srgbClr val="535B69"/>
                </a:solidFill>
              </a:defRPr>
            </a:pPr>
            <a:r>
              <a:rPr sz="900">
                <a:solidFill>
                  <a:srgbClr val="535B69"/>
                </a:solidFill>
              </a:rPr>
              <a:t>Customer brief | May 2026 | Confidential</a:t>
            </a:r>
          </a:p>
        </p:txBody>
      </p:sp>
      <p:sp>
        <p:nvSpPr>
          <p:cNvPr id="222" name="">
            <a:extLst xmlns:a="http://schemas.openxmlformats.org/drawingml/2006/main">
              <a:ext uri="{FF2B5EF4-FFF2-40B4-BE49-F238E27FC236}">
                <a16:creationId xmlns:a16="http://schemas.microsoft.com/office/drawing/2014/main" id="{BC516F52-C047-4632-9822-AA48232F00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049750" y="9429750"/>
            <a:ext cx="36195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535B69"/>
                </a:solidFill>
              </a:defRPr>
            </a:pPr>
            <a:r>
              <a:rPr sz="900" b="1">
                <a:solidFill>
                  <a:srgbClr val="535B69"/>
                </a:solidFill>
              </a:rPr>
              <a:t>08 / 17</a:t>
            </a:r>
          </a:p>
        </p:txBody>
      </p:sp>
    </p:spTree>
    <p:extLst>
      <p:ext uri="{BB962C8B-B14F-4D97-AF65-F5344CB8AC3E}">
        <p14:creationId xmlns:p14="http://schemas.microsoft.com/office/powerpoint/2010/main" val="981485728"/>
      </p:ext>
    </p:extLst>
  </p:cSld>
</p:sld>
</file>

<file path=ppt/slides/slide9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background">
            <a:extLst xmlns:a="http://schemas.openxmlformats.org/drawingml/2006/main">
              <a:ext uri="{FF2B5EF4-FFF2-40B4-BE49-F238E27FC236}">
                <a16:creationId xmlns:a16="http://schemas.microsoft.com/office/drawing/2014/main" id="{AF21CC3B-2D1C-444A-86F6-6D60FE76C3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8288000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50608"/>
          </a:solidFill>
        </p:spPr>
      </p:sp>
      <p:sp>
        <p:nvSpPr>
          <p:cNvPr id="2" name="left-glow">
            <a:extLst xmlns:a="http://schemas.openxmlformats.org/drawingml/2006/main">
              <a:ext uri="{FF2B5EF4-FFF2-40B4-BE49-F238E27FC236}">
                <a16:creationId xmlns:a16="http://schemas.microsoft.com/office/drawing/2014/main" id="{8620BF27-70F3-4095-A0CF-D375EAC196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95250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A78BFA"/>
          </a:solidFill>
          <a:ln xmlns:a="http://schemas.openxmlformats.org/drawingml/2006/main" w="0">
            <a:solidFill>
              <a:srgbClr val="A78BFA"/>
            </a:solidFill>
            <a:prstDash val="solid"/>
          </a:ln>
        </p:spPr>
      </p:sp>
      <p:pic>
        <p:nvPicPr>
          <p:cNvPr id="3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476ce5120f584bfb"/>
          <a:stretch xmlns:a="http://schemas.openxmlformats.org/drawingml/2006/main"/>
        </p:blipFill>
        <p:spPr>
          <a:xfrm xmlns:a="http://schemas.openxmlformats.org/drawingml/2006/main">
            <a:off x="876300" y="614853"/>
            <a:ext cx="285750" cy="199043"/>
          </a:xfrm>
          <a:prstGeom xmlns:a="http://schemas.openxmlformats.org/drawingml/2006/main" prst="rect">
            <a:avLst/>
          </a:prstGeom>
        </p:spPr>
      </p:pic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FC5BE3F3-37D9-429F-9F3D-C5ECE30728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95400" y="590550"/>
            <a:ext cx="895350" cy="2286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575" b="1">
                <a:solidFill>
                  <a:srgbClr val="F5F7FA"/>
                </a:solidFill>
              </a:defRPr>
            </a:pPr>
            <a:r>
              <a:rPr sz="1575" b="1">
                <a:solidFill>
                  <a:srgbClr val="F5F7FA"/>
                </a:solidFill>
              </a:rPr>
              <a:t>Cithorum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0730292D-7FCA-4DAD-B22A-F4503B79D2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324100" y="628650"/>
            <a:ext cx="685800" cy="15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75" b="1">
                <a:solidFill>
                  <a:srgbClr val="535B69"/>
                </a:solidFill>
              </a:defRPr>
            </a:pPr>
            <a:r>
              <a:rPr sz="975" b="1">
                <a:solidFill>
                  <a:srgbClr val="535B69"/>
                </a:solidFill>
              </a:rPr>
              <a:t>Jam Engine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A7CC8988-67BA-42A2-9692-2BBBF7E397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1162050"/>
            <a:ext cx="16535400" cy="171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A78BFA"/>
                </a:solidFill>
              </a:defRPr>
            </a:pPr>
            <a:r>
              <a:rPr sz="1050" b="1">
                <a:solidFill>
                  <a:srgbClr val="A78BFA"/>
                </a:solidFill>
              </a:rPr>
              <a:t>PROOF 2 · STORAGE ECONOMICS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A2812B89-C2E6-4264-9A05-4C58197A59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1485900"/>
            <a:ext cx="14478000" cy="12382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4050" b="1">
                <a:solidFill>
                  <a:srgbClr val="F5F7FA"/>
                </a:solidFill>
              </a:defRPr>
            </a:pPr>
            <a:r>
              <a:rPr sz="4050" b="1">
                <a:solidFill>
                  <a:srgbClr val="F5F7FA"/>
                </a:solidFill>
              </a:rPr>
              <a:t>USD $5/TB-month is up to 80% below AWS S3 Standard list.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28092014-4770-4779-BD78-09368487DB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895600"/>
            <a:ext cx="11049000" cy="533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725">
                <a:solidFill>
                  <a:srgbClr val="B9C0CA"/>
                </a:solidFill>
              </a:defRPr>
            </a:pPr>
            <a:r>
              <a:rPr sz="1725">
                <a:solidFill>
                  <a:srgbClr val="B9C0CA"/>
                </a:solidFill>
              </a:rPr>
              <a:t>Once the footprint is measured, fewer bytes can be translated into storage, bandwidth, energy, and hardware savings.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0EE68F55-02AD-4311-A39C-F4F0BDB4FA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3703320"/>
            <a:ext cx="16535400" cy="5394960"/>
          </a:xfrm>
          <a:prstGeom xmlns:a="http://schemas.openxmlformats.org/drawingml/2006/main" prst="roundRect">
            <a:avLst>
              <a:gd name="adj" fmla="val 353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30384A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C687FACF-77D7-4C0C-BCFE-CC60524F7F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3943350"/>
            <a:ext cx="15925800" cy="15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75" b="1">
                <a:solidFill>
                  <a:srgbClr val="A78BFA"/>
                </a:solidFill>
              </a:defRPr>
            </a:pPr>
            <a:r>
              <a:rPr sz="975" b="1">
                <a:solidFill>
                  <a:srgbClr val="A78BFA"/>
                </a:solidFill>
              </a:rPr>
              <a:t>COST PER TB-MONTH BENCHMARK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3C300376-EED9-40DD-9B1E-734DD34488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4210050"/>
            <a:ext cx="15925800" cy="381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400" b="1">
                <a:solidFill>
                  <a:srgbClr val="F5F7FA"/>
                </a:solidFill>
              </a:defRPr>
            </a:pPr>
            <a:r>
              <a:rPr sz="2400" b="1">
                <a:solidFill>
                  <a:srgbClr val="F5F7FA"/>
                </a:solidFill>
              </a:rPr>
              <a:t>Jam scenario shows up to 80% lower storage list-price exposure.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FAC0E2A9-3E7C-479A-A0D5-2A3F74060C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4838700"/>
            <a:ext cx="2476500" cy="2286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500" b="0">
                <a:solidFill>
                  <a:srgbClr val="B9C0CA"/>
                </a:solidFill>
              </a:defRPr>
            </a:pPr>
            <a:r>
              <a:rPr sz="1500" b="0">
                <a:solidFill>
                  <a:srgbClr val="B9C0CA"/>
                </a:solidFill>
              </a:rPr>
              <a:t>AWS S3 Standard · US East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5C0718B1-54A5-4ECE-BB5F-CAA36C966F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86200" y="4724400"/>
            <a:ext cx="11658600" cy="457200"/>
          </a:xfrm>
          <a:prstGeom xmlns:a="http://schemas.openxmlformats.org/drawingml/2006/main" prst="roundRect">
            <a:avLst>
              <a:gd name="adj" fmla="val 4167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CF70FD1C-9503-40A0-AEC7-26635EB11A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48100" y="4743450"/>
            <a:ext cx="10687050" cy="438150"/>
          </a:xfrm>
          <a:prstGeom xmlns:a="http://schemas.openxmlformats.org/drawingml/2006/main" prst="roundRect">
            <a:avLst>
              <a:gd name="adj" fmla="val 4348"/>
            </a:avLst>
          </a:prstGeom>
          <a:solidFill xmlns:a="http://schemas.openxmlformats.org/drawingml/2006/main">
            <a:srgbClr val="FF9661"/>
          </a:solidFill>
          <a:ln xmlns:a="http://schemas.openxmlformats.org/drawingml/2006/main" w="0">
            <a:solidFill>
              <a:srgbClr val="FF9661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22A55559-42B1-491A-9639-686285C5EB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19550" y="4876800"/>
            <a:ext cx="1034415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125" b="1">
                <a:solidFill>
                  <a:srgbClr val="050608"/>
                </a:solidFill>
              </a:defRPr>
            </a:pPr>
            <a:r>
              <a:rPr sz="1125" b="1">
                <a:solidFill>
                  <a:srgbClr val="050608"/>
                </a:solidFill>
              </a:rPr>
              <a:t>USD $23.55 / TB-mo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F121C6E1-491B-48EE-943F-396E2E1086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659100" y="4838700"/>
            <a:ext cx="914400" cy="2286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425" b="1">
                <a:solidFill>
                  <a:srgbClr val="F5F7FA"/>
                </a:solidFill>
              </a:defRPr>
            </a:pPr>
            <a:r>
              <a:rPr sz="1425" b="1">
                <a:solidFill>
                  <a:srgbClr val="F5F7FA"/>
                </a:solidFill>
              </a:rPr>
              <a:t>$23.55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6467CD27-BBC8-4434-8EA2-076E8034F4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5486400"/>
            <a:ext cx="2476500" cy="2286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500" b="0">
                <a:solidFill>
                  <a:srgbClr val="B9C0CA"/>
                </a:solidFill>
              </a:defRPr>
            </a:pPr>
            <a:r>
              <a:rPr sz="1500" b="0">
                <a:solidFill>
                  <a:srgbClr val="B9C0CA"/>
                </a:solidFill>
              </a:rPr>
              <a:t>AWS S3 Standard · Mumbai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A89458A2-5440-403E-9899-94B2A6EE17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86200" y="5410200"/>
            <a:ext cx="11658600" cy="457200"/>
          </a:xfrm>
          <a:prstGeom xmlns:a="http://schemas.openxmlformats.org/drawingml/2006/main" prst="roundRect">
            <a:avLst>
              <a:gd name="adj" fmla="val 4167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B969C3DD-0060-4C8C-ACA0-321F415BFA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48100" y="5391150"/>
            <a:ext cx="11620500" cy="438150"/>
          </a:xfrm>
          <a:prstGeom xmlns:a="http://schemas.openxmlformats.org/drawingml/2006/main" prst="roundRect">
            <a:avLst>
              <a:gd name="adj" fmla="val 4348"/>
            </a:avLst>
          </a:prstGeom>
          <a:solidFill xmlns:a="http://schemas.openxmlformats.org/drawingml/2006/main">
            <a:srgbClr val="FF6B6B"/>
          </a:solidFill>
          <a:ln xmlns:a="http://schemas.openxmlformats.org/drawingml/2006/main" w="0">
            <a:solidFill>
              <a:srgbClr val="FF6B6B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6992B96C-C8AF-443F-A6CF-FF092E6B8F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19550" y="5524500"/>
            <a:ext cx="1127760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125" b="1">
                <a:solidFill>
                  <a:srgbClr val="050608"/>
                </a:solidFill>
              </a:defRPr>
            </a:pPr>
            <a:r>
              <a:rPr sz="1125" b="1">
                <a:solidFill>
                  <a:srgbClr val="050608"/>
                </a:solidFill>
              </a:rPr>
              <a:t>USD $25.60 / TB-mo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37183A6F-99D3-4969-A755-89A9DC0FA4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659100" y="5486400"/>
            <a:ext cx="914400" cy="2286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425" b="1">
                <a:solidFill>
                  <a:srgbClr val="F5F7FA"/>
                </a:solidFill>
              </a:defRPr>
            </a:pPr>
            <a:r>
              <a:rPr sz="1425" b="1">
                <a:solidFill>
                  <a:srgbClr val="F5F7FA"/>
                </a:solidFill>
              </a:rPr>
              <a:t>$25.60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27B75803-736C-4DAB-9346-57E1E416EB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6134100"/>
            <a:ext cx="2476500" cy="2286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500" b="0">
                <a:solidFill>
                  <a:srgbClr val="B9C0CA"/>
                </a:solidFill>
              </a:defRPr>
            </a:pPr>
            <a:r>
              <a:rPr sz="1500" b="0">
                <a:solidFill>
                  <a:srgbClr val="B9C0CA"/>
                </a:solidFill>
              </a:rPr>
              <a:t>Azure Blob Hot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2BF8D1A5-D4DA-44E1-97A4-996E9B37D6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86200" y="6019800"/>
            <a:ext cx="11658600" cy="457200"/>
          </a:xfrm>
          <a:prstGeom xmlns:a="http://schemas.openxmlformats.org/drawingml/2006/main" prst="roundRect">
            <a:avLst>
              <a:gd name="adj" fmla="val 4167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2C5FCE52-C5BF-4275-9118-58EE7FE568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48100" y="6038850"/>
            <a:ext cx="9534525" cy="438150"/>
          </a:xfrm>
          <a:prstGeom xmlns:a="http://schemas.openxmlformats.org/drawingml/2006/main" prst="roundRect">
            <a:avLst>
              <a:gd name="adj" fmla="val 4348"/>
            </a:avLst>
          </a:prstGeom>
          <a:solidFill xmlns:a="http://schemas.openxmlformats.org/drawingml/2006/main">
            <a:srgbClr val="FFBC65"/>
          </a:solidFill>
          <a:ln xmlns:a="http://schemas.openxmlformats.org/drawingml/2006/main" w="0">
            <a:solidFill>
              <a:srgbClr val="FFBC65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2E587F11-609B-4C68-9C43-E567547DA1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19550" y="6172200"/>
            <a:ext cx="920115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125" b="1">
                <a:solidFill>
                  <a:srgbClr val="050608"/>
                </a:solidFill>
              </a:defRPr>
            </a:pPr>
            <a:r>
              <a:rPr sz="1125" b="1">
                <a:solidFill>
                  <a:srgbClr val="050608"/>
                </a:solidFill>
              </a:rPr>
              <a:t>USD $21.00 / TB-mo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31AB79A3-9C80-4906-976B-B82050E0CA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659100" y="6134100"/>
            <a:ext cx="914400" cy="2286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425" b="1">
                <a:solidFill>
                  <a:srgbClr val="F5F7FA"/>
                </a:solidFill>
              </a:defRPr>
            </a:pPr>
            <a:r>
              <a:rPr sz="1425" b="1">
                <a:solidFill>
                  <a:srgbClr val="F5F7FA"/>
                </a:solidFill>
              </a:rPr>
              <a:t>$21.00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8F2A7506-5D91-4D16-BD8A-DCF03F3A89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6781800"/>
            <a:ext cx="2476500" cy="2286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500" b="0">
                <a:solidFill>
                  <a:srgbClr val="B9C0CA"/>
                </a:solidFill>
              </a:defRPr>
            </a:pPr>
            <a:r>
              <a:rPr sz="1500" b="0">
                <a:solidFill>
                  <a:srgbClr val="B9C0CA"/>
                </a:solidFill>
              </a:rPr>
              <a:t>GCP Standard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6B8F6392-FBC8-499C-B20E-2A52B542A3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86200" y="6705600"/>
            <a:ext cx="11658600" cy="457200"/>
          </a:xfrm>
          <a:prstGeom xmlns:a="http://schemas.openxmlformats.org/drawingml/2006/main" prst="roundRect">
            <a:avLst>
              <a:gd name="adj" fmla="val 4167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C77E49ED-2D9F-4B5E-84DB-71CA229AE4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48100" y="6686550"/>
            <a:ext cx="9077325" cy="438150"/>
          </a:xfrm>
          <a:prstGeom xmlns:a="http://schemas.openxmlformats.org/drawingml/2006/main" prst="roundRect">
            <a:avLst>
              <a:gd name="adj" fmla="val 4348"/>
            </a:avLst>
          </a:prstGeom>
          <a:solidFill xmlns:a="http://schemas.openxmlformats.org/drawingml/2006/main">
            <a:srgbClr val="FFBC65"/>
          </a:solidFill>
          <a:ln xmlns:a="http://schemas.openxmlformats.org/drawingml/2006/main" w="0">
            <a:solidFill>
              <a:srgbClr val="FFBC65"/>
            </a:solidFill>
            <a:prstDash val="solid"/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ABD54157-2527-4736-BA8E-4AEDBEB2A9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19550" y="6819900"/>
            <a:ext cx="874395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125" b="1">
                <a:solidFill>
                  <a:srgbClr val="050608"/>
                </a:solidFill>
              </a:defRPr>
            </a:pPr>
            <a:r>
              <a:rPr sz="1125" b="1">
                <a:solidFill>
                  <a:srgbClr val="050608"/>
                </a:solidFill>
              </a:rPr>
              <a:t>USD $20.00 / TB-mo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E52477AA-24AD-4FE0-97F0-1187358D86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659100" y="6781800"/>
            <a:ext cx="914400" cy="2286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425" b="1">
                <a:solidFill>
                  <a:srgbClr val="F5F7FA"/>
                </a:solidFill>
              </a:defRPr>
            </a:pPr>
            <a:r>
              <a:rPr sz="1425" b="1">
                <a:solidFill>
                  <a:srgbClr val="F5F7FA"/>
                </a:solidFill>
              </a:rPr>
              <a:t>$20.00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D861B092-4006-4A00-88B2-FE89B5AD87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7429500"/>
            <a:ext cx="2476500" cy="2286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500" b="1">
                <a:solidFill>
                  <a:srgbClr val="58E3B3"/>
                </a:solidFill>
              </a:defRPr>
            </a:pPr>
            <a:r>
              <a:rPr sz="1500" b="1">
                <a:solidFill>
                  <a:srgbClr val="58E3B3"/>
                </a:solidFill>
              </a:rPr>
              <a:t>Jam storage benchmark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95B6D0BE-279B-4DF5-A25C-C215BD89C0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86200" y="7315200"/>
            <a:ext cx="11658600" cy="457200"/>
          </a:xfrm>
          <a:prstGeom xmlns:a="http://schemas.openxmlformats.org/drawingml/2006/main" prst="roundRect">
            <a:avLst>
              <a:gd name="adj" fmla="val 4167"/>
            </a:avLst>
          </a:prstGeom>
          <a:solidFill xmlns:a="http://schemas.openxmlformats.org/drawingml/2006/main">
            <a:srgbClr val="090B10"/>
          </a:solidFill>
          <a:ln xmlns:a="http://schemas.openxmlformats.org/drawingml/2006/main" w="9525">
            <a:solidFill>
              <a:srgbClr val="242B3A"/>
            </a:solidFill>
            <a:prstDash val="solid"/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E7DD27FC-29C8-4AB1-81B8-B05912B0E1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48100" y="7334250"/>
            <a:ext cx="2266950" cy="438150"/>
          </a:xfrm>
          <a:prstGeom xmlns:a="http://schemas.openxmlformats.org/drawingml/2006/main" prst="roundRect">
            <a:avLst>
              <a:gd name="adj" fmla="val 4348"/>
            </a:avLst>
          </a:prstGeom>
          <a:solidFill xmlns:a="http://schemas.openxmlformats.org/drawingml/2006/main">
            <a:srgbClr val="58E3B3"/>
          </a:solidFill>
          <a:ln xmlns:a="http://schemas.openxmlformats.org/drawingml/2006/main" w="0">
            <a:solidFill>
              <a:srgbClr val="58E3B3"/>
            </a:solidFill>
            <a:prstDash val="solid"/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FCA152A9-6B94-4685-ADA9-4FDD98957E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19550" y="7467600"/>
            <a:ext cx="192405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125" b="1">
                <a:solidFill>
                  <a:srgbClr val="08100D"/>
                </a:solidFill>
              </a:defRPr>
            </a:pPr>
            <a:r>
              <a:rPr sz="1125" b="1">
                <a:solidFill>
                  <a:srgbClr val="08100D"/>
                </a:solidFill>
              </a:rPr>
              <a:t>USD $5.00 / TB-mo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8763BAE1-9C25-4812-BA5B-9EB42B5A33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659100" y="7429500"/>
            <a:ext cx="914400" cy="2286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425" b="1">
                <a:solidFill>
                  <a:srgbClr val="58E3B3"/>
                </a:solidFill>
              </a:defRPr>
            </a:pPr>
            <a:r>
              <a:rPr sz="1425" b="1">
                <a:solidFill>
                  <a:srgbClr val="58E3B3"/>
                </a:solidFill>
              </a:rPr>
              <a:t>$5.00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901AD373-9354-43F9-80F8-6A4640192B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7924800"/>
            <a:ext cx="1592580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00">
                <a:solidFill>
                  <a:srgbClr val="7F8795"/>
                </a:solidFill>
              </a:defRPr>
            </a:pPr>
            <a:r>
              <a:rPr sz="1200">
                <a:solidFill>
                  <a:srgbClr val="7F8795"/>
                </a:solidFill>
              </a:rPr>
              <a:t>Public benchmark reference across major cloud storage list prices; pilot reporting translates measured byte reduction into customer-specific storage economics.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5D96408E-CE53-43B5-B539-0FE458F8C5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9544050"/>
            <a:ext cx="11430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A78BFA"/>
          </a:solidFill>
          <a:ln xmlns:a="http://schemas.openxmlformats.org/drawingml/2006/main" w="0">
            <a:solidFill>
              <a:srgbClr val="A78BFA"/>
            </a:solidFill>
            <a:prstDash val="solid"/>
          </a:ln>
        </p:spPr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CC57AABA-30D8-4584-8830-91C6D3DC82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247900" y="9486900"/>
            <a:ext cx="14573250" cy="15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00">
                <a:solidFill>
                  <a:srgbClr val="535B69"/>
                </a:solidFill>
              </a:defRPr>
            </a:pPr>
            <a:r>
              <a:rPr sz="900">
                <a:solidFill>
                  <a:srgbClr val="535B69"/>
                </a:solidFill>
              </a:rPr>
              <a:t>Customer brief | May 2026 | Confidential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80FB2161-5E5D-4D5E-824E-2F64AE09D2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049750" y="9429750"/>
            <a:ext cx="36195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535B69"/>
                </a:solidFill>
              </a:defRPr>
            </a:pPr>
            <a:r>
              <a:rPr sz="900" b="1">
                <a:solidFill>
                  <a:srgbClr val="535B69"/>
                </a:solidFill>
              </a:rPr>
              <a:t>09 / 17</a:t>
            </a:r>
          </a:p>
        </p:txBody>
      </p:sp>
    </p:spTree>
    <p:extLst>
      <p:ext uri="{BB962C8B-B14F-4D97-AF65-F5344CB8AC3E}">
        <p14:creationId xmlns:p14="http://schemas.microsoft.com/office/powerpoint/2010/main" val="1502711084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2026-05-07T14:46:14.6740000Z</dcterms:created>
  <dcterms:modified xsi:type="dcterms:W3CDTF">2026-05-07T14:46:14.6740000Z</dcterms:modified>
</coreProperties>
</file>