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eab6b55dee34699" /><Relationship Type="http://schemas.openxmlformats.org/officeDocument/2006/relationships/extended-properties" Target="/docProps/app.xml" Id="R0e57fe42a26247d4" /><Relationship Type="http://schemas.openxmlformats.org/officeDocument/2006/relationships/officeDocument" Target="/ppt/presentation.xml" Id="Ra9ea2c70c9c849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11371557224f5c"/>
  </p:sldMasterIdLst>
  <p:notesMasterIdLst>
    <p:notesMasterId xmlns:r="http://schemas.openxmlformats.org/officeDocument/2006/relationships" r:id="R4e13199c9247494c"/>
  </p:notesMasterIdLst>
  <p:sldIdLst>
    <p:sldId xmlns:r="http://schemas.openxmlformats.org/officeDocument/2006/relationships" id="256" r:id="R4b987065d32641c3"/>
    <p:sldId xmlns:r="http://schemas.openxmlformats.org/officeDocument/2006/relationships" id="257" r:id="Rb21831d59a9b4217"/>
    <p:sldId xmlns:r="http://schemas.openxmlformats.org/officeDocument/2006/relationships" id="258" r:id="R0cf54ef1ded041a8"/>
    <p:sldId xmlns:r="http://schemas.openxmlformats.org/officeDocument/2006/relationships" id="259" r:id="R6dba823be07144ef"/>
    <p:sldId xmlns:r="http://schemas.openxmlformats.org/officeDocument/2006/relationships" id="260" r:id="Rda0864aa7e5f4ada"/>
    <p:sldId xmlns:r="http://schemas.openxmlformats.org/officeDocument/2006/relationships" id="261" r:id="R4fe5d7980b9e4d98"/>
    <p:sldId xmlns:r="http://schemas.openxmlformats.org/officeDocument/2006/relationships" id="262" r:id="R9f41e75b0adb48b6"/>
    <p:sldId xmlns:r="http://schemas.openxmlformats.org/officeDocument/2006/relationships" id="263" r:id="R18384e80389a41af"/>
    <p:sldId xmlns:r="http://schemas.openxmlformats.org/officeDocument/2006/relationships" id="264" r:id="R7dc6dadfce3147f7"/>
    <p:sldId xmlns:r="http://schemas.openxmlformats.org/officeDocument/2006/relationships" id="265" r:id="Rfb0432307bd74ec5"/>
    <p:sldId xmlns:r="http://schemas.openxmlformats.org/officeDocument/2006/relationships" id="266" r:id="Re32d710264cd4f14"/>
    <p:sldId xmlns:r="http://schemas.openxmlformats.org/officeDocument/2006/relationships" id="267" r:id="R276145d5d62045e9"/>
    <p:sldId xmlns:r="http://schemas.openxmlformats.org/officeDocument/2006/relationships" id="268" r:id="R287d69ccfd9b4ed1"/>
    <p:sldId xmlns:r="http://schemas.openxmlformats.org/officeDocument/2006/relationships" id="269" r:id="R2484bf9effed4cb1"/>
    <p:sldId xmlns:r="http://schemas.openxmlformats.org/officeDocument/2006/relationships" id="270" r:id="R6811776c56274b0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1371557224f5c" /><Relationship Type="http://schemas.openxmlformats.org/officeDocument/2006/relationships/theme" Target="/ppt/theme/theme1.xml" Id="R341ec62de4eb4145" /><Relationship Type="http://schemas.openxmlformats.org/officeDocument/2006/relationships/notesMaster" Target="/ppt/notesMasters/notesMaster1.xml" Id="R4e13199c9247494c" /><Relationship Type="http://schemas.openxmlformats.org/officeDocument/2006/relationships/presProps" Target="/ppt/presProps.xml" Id="Rcb8eb01ba25c4f1c" /><Relationship Type="http://schemas.openxmlformats.org/officeDocument/2006/relationships/viewProps" Target="/ppt/viewProps.xml" Id="R76decedd93164e9f" /><Relationship Type="http://schemas.openxmlformats.org/officeDocument/2006/relationships/tableStyles" Target="/ppt/tableStyles.xml" Id="Radb731d286b64e84" /><Relationship Type="http://schemas.openxmlformats.org/officeDocument/2006/relationships/slide" Target="/ppt/slides/slide1.xml" Id="R4b987065d32641c3" /><Relationship Type="http://schemas.openxmlformats.org/officeDocument/2006/relationships/slide" Target="/ppt/slides/slide2.xml" Id="Rb21831d59a9b4217" /><Relationship Type="http://schemas.openxmlformats.org/officeDocument/2006/relationships/slide" Target="/ppt/slides/slide3.xml" Id="R0cf54ef1ded041a8" /><Relationship Type="http://schemas.openxmlformats.org/officeDocument/2006/relationships/slide" Target="/ppt/slides/slide4.xml" Id="R6dba823be07144ef" /><Relationship Type="http://schemas.openxmlformats.org/officeDocument/2006/relationships/slide" Target="/ppt/slides/slide5.xml" Id="Rda0864aa7e5f4ada" /><Relationship Type="http://schemas.openxmlformats.org/officeDocument/2006/relationships/slide" Target="/ppt/slides/slide6.xml" Id="R4fe5d7980b9e4d98" /><Relationship Type="http://schemas.openxmlformats.org/officeDocument/2006/relationships/slide" Target="/ppt/slides/slide7.xml" Id="R9f41e75b0adb48b6" /><Relationship Type="http://schemas.openxmlformats.org/officeDocument/2006/relationships/slide" Target="/ppt/slides/slide8.xml" Id="R18384e80389a41af" /><Relationship Type="http://schemas.openxmlformats.org/officeDocument/2006/relationships/slide" Target="/ppt/slides/slide9.xml" Id="R7dc6dadfce3147f7" /><Relationship Type="http://schemas.openxmlformats.org/officeDocument/2006/relationships/slide" Target="/ppt/slides/slide10.xml" Id="Rfb0432307bd74ec5" /><Relationship Type="http://schemas.openxmlformats.org/officeDocument/2006/relationships/slide" Target="/ppt/slides/slide11.xml" Id="Re32d710264cd4f14" /><Relationship Type="http://schemas.openxmlformats.org/officeDocument/2006/relationships/slide" Target="/ppt/slides/slide12.xml" Id="R276145d5d62045e9" /><Relationship Type="http://schemas.openxmlformats.org/officeDocument/2006/relationships/slide" Target="/ppt/slides/slide13.xml" Id="R287d69ccfd9b4ed1" /><Relationship Type="http://schemas.openxmlformats.org/officeDocument/2006/relationships/slide" Target="/ppt/slides/slide14.xml" Id="R2484bf9effed4cb1" /><Relationship Type="http://schemas.openxmlformats.org/officeDocument/2006/relationships/slide" Target="/ppt/slides/slide15.xml" Id="R6811776c56274b0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b221a77195ba4b8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7f225ebe0be4f5a" /><Relationship Type="http://schemas.openxmlformats.org/officeDocument/2006/relationships/notesMaster" Target="/ppt/notesMasters/notesMaster1.xml" Id="Rcd9599f9ff5e48bc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cdc7c0dc53d542cd" /><Relationship Type="http://schemas.openxmlformats.org/officeDocument/2006/relationships/notesMaster" Target="/ppt/notesMasters/notesMaster1.xml" Id="Rc7159d5118dd48cc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b4ff4fe92b3f4bb2" /><Relationship Type="http://schemas.openxmlformats.org/officeDocument/2006/relationships/notesMaster" Target="/ppt/notesMasters/notesMaster1.xml" Id="R97ae83f78e5a433e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1a76f1759a14413" /><Relationship Type="http://schemas.openxmlformats.org/officeDocument/2006/relationships/notesMaster" Target="/ppt/notesMasters/notesMaster1.xml" Id="R1475fd050ce8498b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bd2fb881a52e4f5f" /><Relationship Type="http://schemas.openxmlformats.org/officeDocument/2006/relationships/notesMaster" Target="/ppt/notesMasters/notesMaster1.xml" Id="R9216a0266ea34ae8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2dc008c5d49d42d2" /><Relationship Type="http://schemas.openxmlformats.org/officeDocument/2006/relationships/notesMaster" Target="/ppt/notesMasters/notesMaster1.xml" Id="R9dfb629575c2436b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5d442d7739c94e0a" /><Relationship Type="http://schemas.openxmlformats.org/officeDocument/2006/relationships/notesMaster" Target="/ppt/notesMasters/notesMaster1.xml" Id="R0e93b337a8e448e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8f19f54c8b441f3" /><Relationship Type="http://schemas.openxmlformats.org/officeDocument/2006/relationships/notesMaster" Target="/ppt/notesMasters/notesMaster1.xml" Id="R578e10caf5704e3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735ed9ac8f349ad" /><Relationship Type="http://schemas.openxmlformats.org/officeDocument/2006/relationships/notesMaster" Target="/ppt/notesMasters/notesMaster1.xml" Id="R610db7566c99478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f80118a3e0f49ed" /><Relationship Type="http://schemas.openxmlformats.org/officeDocument/2006/relationships/notesMaster" Target="/ppt/notesMasters/notesMaster1.xml" Id="R0f2268b75d23411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181bb7c7a434808" /><Relationship Type="http://schemas.openxmlformats.org/officeDocument/2006/relationships/notesMaster" Target="/ppt/notesMasters/notesMaster1.xml" Id="R0f18c93a32434aae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b1cff1f728b4fdc" /><Relationship Type="http://schemas.openxmlformats.org/officeDocument/2006/relationships/notesMaster" Target="/ppt/notesMasters/notesMaster1.xml" Id="Rdd42a02d0367486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6efef9bf44e4ceb" /><Relationship Type="http://schemas.openxmlformats.org/officeDocument/2006/relationships/notesMaster" Target="/ppt/notesMasters/notesMaster1.xml" Id="Rbc1b93a79b6c44d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1d932f6570e4311" /><Relationship Type="http://schemas.openxmlformats.org/officeDocument/2006/relationships/notesMaster" Target="/ppt/notesMasters/notesMaster1.xml" Id="R767dc49a374c427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2cce441a64704a39" /><Relationship Type="http://schemas.openxmlformats.org/officeDocument/2006/relationships/notesMaster" Target="/ppt/notesMasters/notesMaster1.xml" Id="Rf0e9ddde11d6442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5f3b42da04ea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76a803bbc4a42" /></Relationships>
</file>

<file path=ppt/slideLayouts/slideLayout1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Layouts/slideLayout2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Layouts/slideLayout3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554fa91b64ed9" /><Relationship Type="http://schemas.openxmlformats.org/officeDocument/2006/relationships/theme" Target="/ppt/theme/theme1.xml" Id="R13ab01deeb03420a" /><Relationship Type="http://schemas.openxmlformats.org/officeDocument/2006/relationships/slideLayout" Target="/ppt/slideLayouts/slideLayout2.xml" Id="R9e8e5c2d7dc847b7" /><Relationship Type="http://schemas.openxmlformats.org/officeDocument/2006/relationships/slideLayout" Target="/ppt/slideLayouts/slideLayout3.xml" Id="R95068be1f2534b8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8" r:id="R471554fa91b64ed9"/>
    <p:sldLayoutId xmlns:r="http://schemas.openxmlformats.org/officeDocument/2006/relationships" id="2147483649" r:id="R9e8e5c2d7dc847b7"/>
    <p:sldLayoutId xmlns:r="http://schemas.openxmlformats.org/officeDocument/2006/relationships" id="2147483650" r:id="R95068be1f2534b8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0fbd4a6d54de4f17" /><Relationship Type="http://schemas.openxmlformats.org/officeDocument/2006/relationships/image" Target="/ppt/media/image.png" Id="R73ba2a3f169e49e8" /><Relationship Type="http://schemas.openxmlformats.org/officeDocument/2006/relationships/notesSlide" Target="/ppt/notesSlides/notesSlide1.xml" Id="R7c7cbc121ab849a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86070200d3a744dd" /><Relationship Type="http://schemas.openxmlformats.org/officeDocument/2006/relationships/image" Target="/ppt/media/image15.png" Id="R07ded465b3394d05" /><Relationship Type="http://schemas.openxmlformats.org/officeDocument/2006/relationships/notesSlide" Target="/ppt/notesSlides/notesSlide10.xml" Id="Rf3b7f634b5be456f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066fd8aeaa68464f" /><Relationship Type="http://schemas.openxmlformats.org/officeDocument/2006/relationships/notesSlide" Target="/ppt/notesSlides/notesSlide11.xml" Id="R43c3968e241c4d16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b19c347245c04108" /><Relationship Type="http://schemas.openxmlformats.org/officeDocument/2006/relationships/notesSlide" Target="/ppt/notesSlides/notesSlide12.xml" Id="R3ba5eda176bf4bb5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a7a238d71324488" /><Relationship Type="http://schemas.openxmlformats.org/officeDocument/2006/relationships/notesSlide" Target="/ppt/notesSlides/notesSlide13.xml" Id="Rc4af6b849aa0463f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fe4b49eb96a04f61" /><Relationship Type="http://schemas.openxmlformats.org/officeDocument/2006/relationships/notesSlide" Target="/ppt/notesSlides/notesSlide14.xml" Id="Rb0cc08e22b1a4b99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ee8fc43d0b5945c5" /><Relationship Type="http://schemas.openxmlformats.org/officeDocument/2006/relationships/notesSlide" Target="/ppt/notesSlides/notesSlide15.xml" Id="Rb9acd027fa71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ceeb9d4354985" /><Relationship Type="http://schemas.openxmlformats.org/officeDocument/2006/relationships/image" Target="/ppt/media/image2.png" Id="R1246632647134766" /><Relationship Type="http://schemas.openxmlformats.org/officeDocument/2006/relationships/notesSlide" Target="/ppt/notesSlides/notesSlide2.xml" Id="R5fa8c60ffbea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52f514c4a4df8" /><Relationship Type="http://schemas.openxmlformats.org/officeDocument/2006/relationships/image" Target="/ppt/media/image3.png" Id="R066e3cac3415477d" /><Relationship Type="http://schemas.openxmlformats.org/officeDocument/2006/relationships/notesSlide" Target="/ppt/notesSlides/notesSlide3.xml" Id="R1ec11aa93739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613ca247d4d9a" /><Relationship Type="http://schemas.openxmlformats.org/officeDocument/2006/relationships/image" Target="/ppt/media/image4.png" Id="R2b4e8163d7fc4a8c" /><Relationship Type="http://schemas.openxmlformats.org/officeDocument/2006/relationships/notesSlide" Target="/ppt/notesSlides/notesSlide4.xml" Id="R2bd31d37b4a1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3f2426b12ec04432" /><Relationship Type="http://schemas.openxmlformats.org/officeDocument/2006/relationships/notesSlide" Target="/ppt/notesSlides/notesSlide5.xml" Id="R48547034bde5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60fb56709a4d47a6" /><Relationship Type="http://schemas.openxmlformats.org/officeDocument/2006/relationships/notesSlide" Target="/ppt/notesSlides/notesSlide6.xml" Id="R67a4d011cab440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a729af2b9f1c49bb" /><Relationship Type="http://schemas.openxmlformats.org/officeDocument/2006/relationships/notesSlide" Target="/ppt/notesSlides/notesSlide7.xml" Id="R99399aec524749a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fb01a512c6e4f83" /><Relationship Type="http://schemas.openxmlformats.org/officeDocument/2006/relationships/image" Target="/ppt/media/image5.png" Id="R57757708273844d8" /><Relationship Type="http://schemas.openxmlformats.org/officeDocument/2006/relationships/image" Target="/ppt/media/image6.png" Id="R107fe52b05114ac7" /><Relationship Type="http://schemas.openxmlformats.org/officeDocument/2006/relationships/image" Target="/ppt/media/image7.png" Id="R4476084e1363469c" /><Relationship Type="http://schemas.openxmlformats.org/officeDocument/2006/relationships/image" Target="/ppt/media/image8.png" Id="Rfda03dbf130f4597" /><Relationship Type="http://schemas.openxmlformats.org/officeDocument/2006/relationships/image" Target="/ppt/media/image9.png" Id="R1aadbb7dc3704ffc" /><Relationship Type="http://schemas.openxmlformats.org/officeDocument/2006/relationships/image" Target="/ppt/media/image10.png" Id="R2d6bc93663b84f01" /><Relationship Type="http://schemas.openxmlformats.org/officeDocument/2006/relationships/image" Target="/ppt/media/image11.png" Id="Rd40631743abd4772" /><Relationship Type="http://schemas.openxmlformats.org/officeDocument/2006/relationships/image" Target="/ppt/media/image12.png" Id="Rdf3107c582684c18" /><Relationship Type="http://schemas.openxmlformats.org/officeDocument/2006/relationships/image" Target="/ppt/media/image13.png" Id="R6bf3ed47dafa4522" /><Relationship Type="http://schemas.openxmlformats.org/officeDocument/2006/relationships/notesSlide" Target="/ppt/notesSlides/notesSlide8.xml" Id="Rfbd83d8a631f445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055cbc2e2f634ef8" /><Relationship Type="http://schemas.openxmlformats.org/officeDocument/2006/relationships/image" Target="/ppt/media/image14.png" Id="R92f129bd3ba8454e" /><Relationship Type="http://schemas.openxmlformats.org/officeDocument/2006/relationships/notesSlide" Target="/ppt/notesSlides/notesSlide9.xml" Id="Rb3f0c9f2356c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56B495E-A15F-408E-968B-9B2635076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17F936-0B6D-4A55-973E-117431D4C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3ba2a3f169e49e8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B98D89-5D8F-4450-BDD7-A0D6F398B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322D69-4A88-47AA-A0E8-7249C7F402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D6AEB7-0F7C-4D3D-9A0F-5112F43A2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952500"/>
            <a:ext cx="44386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INVESTOR OVERVIEW / JAM FIRST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166F8C-693B-4758-82D6-43A6AF2D9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219200"/>
            <a:ext cx="4438650" cy="1485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225" b="1">
                <a:solidFill>
                  <a:srgbClr val="F5F7FA"/>
                </a:solidFill>
              </a:defRPr>
            </a:pPr>
            <a:r>
              <a:rPr sz="3225" b="1">
                <a:solidFill>
                  <a:srgbClr val="F5F7FA"/>
                </a:solidFill>
              </a:rPr>
              <a:t>Cithorum turns data footprint into infrastructure margin.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90E3D8-91A5-4F4E-8B30-02982891A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876550"/>
            <a:ext cx="4438650" cy="514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BEC5CF"/>
                </a:solidFill>
              </a:defRPr>
            </a:pPr>
            <a:r>
              <a:rPr sz="1125">
                <a:solidFill>
                  <a:srgbClr val="BEC5CF"/>
                </a:solidFill>
              </a:rPr>
              <a:t>Jam is the ready compression engine. Cithorum Cloud proves the capacity and cost wedge. Ops KG turns the infrastructure into auditable operating intelligence.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C92542F-3E57-4FE2-985C-B9104A600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3558540"/>
            <a:ext cx="1524000" cy="2667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68B886B-F771-4B2A-BEDC-2AE1DF556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0"/>
            <a:ext cx="13525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INR 3-5 Cr now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688305D-3E66-4E58-BD74-A4339BAF1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3558540"/>
            <a:ext cx="1581150" cy="2667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7CC84BC-8704-4636-B395-E8C1C9471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3619500"/>
            <a:ext cx="14097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up to INR 12.5 Cr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C0C734D-911A-40A3-99BC-3E5DFCB0B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3996690"/>
            <a:ext cx="2174462" cy="952500"/>
          </a:xfrm>
          <a:prstGeom xmlns:a="http://schemas.openxmlformats.org/drawingml/2006/main" prst="roundRect">
            <a:avLst>
              <a:gd name="adj" fmla="val 200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5DE45CD-8604-4CF4-AFEE-D23146D55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114800"/>
            <a:ext cx="1905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58E3B3"/>
                </a:solidFill>
              </a:defRPr>
            </a:pPr>
            <a:r>
              <a:rPr sz="1875" b="1">
                <a:solidFill>
                  <a:srgbClr val="58E3B3"/>
                </a:solidFill>
              </a:rPr>
              <a:t>up to 100x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D79DFE9-CCDF-41D9-8345-3EF89CA19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47675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BACKUP-TIER COMPRESSION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F6B7EC-65DF-4772-98F3-06EDE846A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66725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123 GB to ~1.18 GB backup-class workload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AFE2419-BD7B-4084-95E8-FD6B2A384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062" y="3996690"/>
            <a:ext cx="2174462" cy="952500"/>
          </a:xfrm>
          <a:prstGeom xmlns:a="http://schemas.openxmlformats.org/drawingml/2006/main" prst="roundRect">
            <a:avLst>
              <a:gd name="adj" fmla="val 200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A96E209-4C22-453A-A030-A8118541F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4114800"/>
            <a:ext cx="1905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A78BFA"/>
                </a:solidFill>
              </a:defRPr>
            </a:pPr>
            <a:r>
              <a:rPr sz="1875" b="1">
                <a:solidFill>
                  <a:srgbClr val="A78BFA"/>
                </a:solidFill>
              </a:rPr>
              <a:t>up to 80%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4D5E99-F4A4-45A3-97E1-015C0968E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447675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LOWER THAN AWS S3 STANDARD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7BB8390-9F2C-4776-BB44-2D38819B9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466725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$5/TB-month public benchmark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9D2800A-351C-4AB6-899A-B11B48FEC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044440"/>
            <a:ext cx="2174462" cy="952500"/>
          </a:xfrm>
          <a:prstGeom xmlns:a="http://schemas.openxmlformats.org/drawingml/2006/main" prst="roundRect">
            <a:avLst>
              <a:gd name="adj" fmla="val 200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8746A61-0721-4E69-93D1-51A445CF6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162550"/>
            <a:ext cx="1905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62ADFF"/>
                </a:solidFill>
              </a:defRPr>
            </a:pPr>
            <a:r>
              <a:rPr sz="1875" b="1">
                <a:solidFill>
                  <a:srgbClr val="62ADFF"/>
                </a:solidFill>
              </a:rPr>
              <a:t>More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6944642-F1FE-4489-BA54-B0F829A1E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52450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EFFECTIVE CAPACITY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0A7FCA5-7DA2-4C77-B720-1D536AD70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1500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same hardware stores more logical data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9995492-025C-40D8-8B62-299C4E6E7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062" y="5044440"/>
            <a:ext cx="2174462" cy="952500"/>
          </a:xfrm>
          <a:prstGeom xmlns:a="http://schemas.openxmlformats.org/drawingml/2006/main" prst="roundRect">
            <a:avLst>
              <a:gd name="adj" fmla="val 200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CB22F35-FDAD-4663-A3E7-70E109537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5162550"/>
            <a:ext cx="1905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FBC65"/>
                </a:solidFill>
              </a:defRPr>
            </a:pPr>
            <a:r>
              <a:rPr sz="1875" b="1">
                <a:solidFill>
                  <a:srgbClr val="FFBC65"/>
                </a:solidFill>
              </a:rPr>
              <a:t>~45%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65751D1-69AB-4AB4-BFF7-F5C2D2234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552450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LOWER FACILITY ENERGY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3E1740B-9E09-4C87-9EBF-DAB7273DC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5715000"/>
            <a:ext cx="19050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facility draw delta tied to fewer bytes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683FE9A-F258-4E84-8422-8B9A26D21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82374" y="781050"/>
            <a:ext cx="6395276" cy="5372100"/>
          </a:xfrm>
          <a:prstGeom xmlns:a="http://schemas.openxmlformats.org/drawingml/2006/main" prst="roundRect">
            <a:avLst>
              <a:gd name="adj" fmla="val 35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3F80649-22BA-446C-8563-184CBDADD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952500"/>
            <a:ext cx="59817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STORAGE FOOTPRINT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F5F296E-A94E-46E1-920D-A10D7E323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1162050"/>
            <a:ext cx="59817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5F7FA"/>
                </a:solidFill>
              </a:defRPr>
            </a:pPr>
            <a:r>
              <a:rPr sz="1875" b="1">
                <a:solidFill>
                  <a:srgbClr val="F5F7FA"/>
                </a:solidFill>
              </a:rPr>
              <a:t>100 TB raw ingest can behave like 35 TB at typical-workload reduction.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96DEFC6-F824-4D57-A0D8-43A1FC804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1828800"/>
            <a:ext cx="28956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F9661"/>
                </a:solidFill>
              </a:defRPr>
            </a:pPr>
            <a:r>
              <a:rPr sz="638" b="1">
                <a:solidFill>
                  <a:srgbClr val="FF9661"/>
                </a:solidFill>
              </a:rPr>
              <a:t>LEGACY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6B6F63F-DC17-41E0-93BB-E41923564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91924" y="2009851"/>
            <a:ext cx="2892838" cy="2781300"/>
          </a:xfrm>
          <a:prstGeom xmlns:a="http://schemas.openxmlformats.org/drawingml/2006/main" prst="roundRect">
            <a:avLst>
              <a:gd name="adj" fmla="val 68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7286FBA-5D37-4255-91AC-8CFD1A94D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0A6972E-66A8-49BE-8E1F-A826B5205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511A7BE-4A18-43F8-A3F5-AB14FD192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1DEAB23-9508-4E42-BF69-48EC43CFB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F654D59-FB61-451D-94AD-2907EF8A9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CB10C4C-4791-4CCF-9047-76CC19815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3B80627-6544-4301-BA84-0E846A3FC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EF39702-79CE-4048-9E90-42B0B74BE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556813D-8FE6-4F5D-A958-EA5B4862E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E259959-7B38-4CE1-BE42-3F0A1CA16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74B894A-2299-45B6-9AB6-615C1F50B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BD5DFEC4-54B9-40FB-A195-F044D1190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BFC8EE1-D6FD-42F3-94B6-5911E52A5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5BA1E5CE-A0DA-4BD0-9DD9-1FEEC38E5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0181232-6885-489E-A1A0-952E195A5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C47DEDDA-F9B4-46E8-981E-D2CF9917B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B17755B2-4A6F-413C-A7CF-E1F217363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AD112499-8C20-49F2-B0CD-E67ABB5FF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75A0844-2659-4204-B641-0ABFA2AAB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CFC7FEFF-7D22-4308-82F3-7A757D122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DE5784D2-2ED3-4675-B7F7-0F21AD324A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845C24F0-C414-45D6-AC46-89CA3DA08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31D25C6-627C-472D-BAD2-2467ED59F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8CEA4D1E-D723-45C8-AA7C-934BD5CE1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CB01BB81-AEA2-40CC-83F0-23157EC7F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EB66F0E3-50D0-4035-90D6-7D3094F0D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48AC8704-E0BD-42C4-A212-5D0B0A139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5B392A62-F4CA-4444-85B9-97AE6B0F7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9AA21429-6220-4E75-9A37-36D6495BB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3506F81E-6407-441E-A370-E566BFAB6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DC3FFF6A-790E-4AB8-A7D7-03CE59AB6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00289A76-FC2E-4256-B7F4-EC0D1CAD6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ECDE121F-3146-45BD-912F-3E218F635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C01E2492-F73A-442C-BA1A-7EE2045BE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44CCA4AE-DA00-482C-B92B-53AAAE9A4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ADF2D384-F123-4303-84B5-E834B602E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E7EBE7F3-4778-452D-A3E6-25F471A43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55AC1F36-BC6D-47C5-A187-1A0210DBA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7C0DC560-FD0C-4BDD-A210-4FE66AD45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8F3FD9B4-4C50-4657-9F8D-6345F79ED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F707451A-A5A0-464E-9C88-95A3AF626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C53A3109-82CA-43E8-954A-ACB972612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0417B68B-3C0A-4465-9BFD-57F7896F2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20B8DE74-E694-4E8B-B401-6A75C9C7E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71170674-AF08-4EE7-9C00-A71DB8ADF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C3C12A14-330F-4918-B1CF-B0B7D52D5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89922FC5-D187-463D-8224-C545D3F7E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3717329F-57D7-4531-9E99-2AD95127E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D429905E-D899-4739-A6D2-A3C9640A8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6FEEC76F-166D-481F-82A7-2F229266C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C3EAD5F3-37F7-4083-9F89-C5B3F9DAA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C6F74C26-6E40-412B-A506-DB9B7DEC2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3D1F359D-952E-4682-83D3-9AF2D3D9E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11F5F41C-C40B-46F8-8C20-97A99C330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0A7138B3-4555-41DD-BF22-A7465CC19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28BF0705-997F-47A0-8191-58B910E12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8A250B2E-8E9D-4110-90EA-A867A34B7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4E76158F-6F89-4ED7-8606-6E38ACDF4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A0305323-372A-4C45-A332-C3A598B12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D17322E0-3785-4512-8B2E-E8809D86C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4A7948EA-C45C-41CB-8A7F-C6A1E5375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05BD1A6E-1B87-456F-8FA6-9B67C3F2B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C62FC53F-A054-4D1C-9C97-3B1B4D0B8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57BC150F-0A19-4BCA-8E25-0358FAE8A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E4A4658B-BB64-43BC-9CA0-D1CCEDDBE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043038B3-468A-49AA-B22B-38F9BBBC7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D6618FDE-8014-4549-AAB8-7F01A821C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1C338D60-978E-41F5-BAA9-7B974AB95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555E69C3-785C-4815-907F-CE952E0F9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76034446-CB9B-4E38-85B5-2C13AC0B9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FFCBE236-0BE2-4631-967C-98AFB256A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4D34CB9E-4444-40A7-8180-71E61357B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5CB0A053-34CB-4C57-8E83-DCBD5FB36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846B509A-8E28-4E5A-9964-75B0438D2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DFEB4D28-5D14-446C-B77B-8E6744E55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722FC050-30E3-405E-806A-4F7213F9D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EECA93BA-463A-401E-8DD6-906D296EF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6630C181-16AC-414A-ACB2-905A2F42F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B3E67F14-84BE-46B4-A7C8-BBB198D55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113077AF-965B-49AC-BEC6-F260E098A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9DB1ADBB-9A5C-4714-B085-3E00AE2D3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5" name="">
            <a:extLst xmlns:a="http://schemas.openxmlformats.org/drawingml/2006/main">
              <a:ext uri="{FF2B5EF4-FFF2-40B4-BE49-F238E27FC236}">
                <a16:creationId xmlns:a16="http://schemas.microsoft.com/office/drawing/2014/main" id="{658E01F2-87FC-4B98-A6B9-3F8A91328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6" name="">
            <a:extLst xmlns:a="http://schemas.openxmlformats.org/drawingml/2006/main">
              <a:ext uri="{FF2B5EF4-FFF2-40B4-BE49-F238E27FC236}">
                <a16:creationId xmlns:a16="http://schemas.microsoft.com/office/drawing/2014/main" id="{7A031BF7-9BE6-4507-886D-D2E99FA31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7" name="">
            <a:extLst xmlns:a="http://schemas.openxmlformats.org/drawingml/2006/main">
              <a:ext uri="{FF2B5EF4-FFF2-40B4-BE49-F238E27FC236}">
                <a16:creationId xmlns:a16="http://schemas.microsoft.com/office/drawing/2014/main" id="{F076B6B7-29B6-462A-BF94-7B425BAF8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8" name="">
            <a:extLst xmlns:a="http://schemas.openxmlformats.org/drawingml/2006/main">
              <a:ext uri="{FF2B5EF4-FFF2-40B4-BE49-F238E27FC236}">
                <a16:creationId xmlns:a16="http://schemas.microsoft.com/office/drawing/2014/main" id="{041E9E6D-BD4D-4C5B-80D7-E15DE7935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9" name="">
            <a:extLst xmlns:a="http://schemas.openxmlformats.org/drawingml/2006/main">
              <a:ext uri="{FF2B5EF4-FFF2-40B4-BE49-F238E27FC236}">
                <a16:creationId xmlns:a16="http://schemas.microsoft.com/office/drawing/2014/main" id="{87B75643-8AA7-466C-8B23-01F15DAD0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0" name="">
            <a:extLst xmlns:a="http://schemas.openxmlformats.org/drawingml/2006/main">
              <a:ext uri="{FF2B5EF4-FFF2-40B4-BE49-F238E27FC236}">
                <a16:creationId xmlns:a16="http://schemas.microsoft.com/office/drawing/2014/main" id="{D3E4CE54-F521-467A-A8EC-FB52FDF00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1" name="">
            <a:extLst xmlns:a="http://schemas.openxmlformats.org/drawingml/2006/main">
              <a:ext uri="{FF2B5EF4-FFF2-40B4-BE49-F238E27FC236}">
                <a16:creationId xmlns:a16="http://schemas.microsoft.com/office/drawing/2014/main" id="{C4F4BCD5-6E74-4A0E-82CA-6BCCDCE50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2" name="">
            <a:extLst xmlns:a="http://schemas.openxmlformats.org/drawingml/2006/main">
              <a:ext uri="{FF2B5EF4-FFF2-40B4-BE49-F238E27FC236}">
                <a16:creationId xmlns:a16="http://schemas.microsoft.com/office/drawing/2014/main" id="{30C4EBD7-1B41-46B3-BE49-2EB3F6B95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3" name="">
            <a:extLst xmlns:a="http://schemas.openxmlformats.org/drawingml/2006/main">
              <a:ext uri="{FF2B5EF4-FFF2-40B4-BE49-F238E27FC236}">
                <a16:creationId xmlns:a16="http://schemas.microsoft.com/office/drawing/2014/main" id="{12F64059-1397-4760-929B-DAD3F565A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4" name="">
            <a:extLst xmlns:a="http://schemas.openxmlformats.org/drawingml/2006/main">
              <a:ext uri="{FF2B5EF4-FFF2-40B4-BE49-F238E27FC236}">
                <a16:creationId xmlns:a16="http://schemas.microsoft.com/office/drawing/2014/main" id="{F8FCA082-C88C-42BC-84D9-7D19471B0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5" name="">
            <a:extLst xmlns:a="http://schemas.openxmlformats.org/drawingml/2006/main">
              <a:ext uri="{FF2B5EF4-FFF2-40B4-BE49-F238E27FC236}">
                <a16:creationId xmlns:a16="http://schemas.microsoft.com/office/drawing/2014/main" id="{5133A36C-617F-489F-89AC-B7575895E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6" name="">
            <a:extLst xmlns:a="http://schemas.openxmlformats.org/drawingml/2006/main">
              <a:ext uri="{FF2B5EF4-FFF2-40B4-BE49-F238E27FC236}">
                <a16:creationId xmlns:a16="http://schemas.microsoft.com/office/drawing/2014/main" id="{FA7B942D-101F-4F0E-9CD5-B9A8F249F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7" name="">
            <a:extLst xmlns:a="http://schemas.openxmlformats.org/drawingml/2006/main">
              <a:ext uri="{FF2B5EF4-FFF2-40B4-BE49-F238E27FC236}">
                <a16:creationId xmlns:a16="http://schemas.microsoft.com/office/drawing/2014/main" id="{147B9553-9D08-4CF0-87B6-A91BDB255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8" name="">
            <a:extLst xmlns:a="http://schemas.openxmlformats.org/drawingml/2006/main">
              <a:ext uri="{FF2B5EF4-FFF2-40B4-BE49-F238E27FC236}">
                <a16:creationId xmlns:a16="http://schemas.microsoft.com/office/drawing/2014/main" id="{C03085A0-6652-4424-A82E-CE5D60D13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29" name="">
            <a:extLst xmlns:a="http://schemas.openxmlformats.org/drawingml/2006/main">
              <a:ext uri="{FF2B5EF4-FFF2-40B4-BE49-F238E27FC236}">
                <a16:creationId xmlns:a16="http://schemas.microsoft.com/office/drawing/2014/main" id="{34B0076E-5E3B-47C1-82A2-B19E236B2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30" name="">
            <a:extLst xmlns:a="http://schemas.openxmlformats.org/drawingml/2006/main">
              <a:ext uri="{FF2B5EF4-FFF2-40B4-BE49-F238E27FC236}">
                <a16:creationId xmlns:a16="http://schemas.microsoft.com/office/drawing/2014/main" id="{E8AB3FE5-949A-4AAF-B630-EE8EC0E60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31" name="">
            <a:extLst xmlns:a="http://schemas.openxmlformats.org/drawingml/2006/main">
              <a:ext uri="{FF2B5EF4-FFF2-40B4-BE49-F238E27FC236}">
                <a16:creationId xmlns:a16="http://schemas.microsoft.com/office/drawing/2014/main" id="{9E1BC4AE-1086-466C-AE44-6B42339D7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32" name="">
            <a:extLst xmlns:a="http://schemas.openxmlformats.org/drawingml/2006/main">
              <a:ext uri="{FF2B5EF4-FFF2-40B4-BE49-F238E27FC236}">
                <a16:creationId xmlns:a16="http://schemas.microsoft.com/office/drawing/2014/main" id="{6659C93C-7475-4AD2-864D-935775CEA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33" name="">
            <a:extLst xmlns:a="http://schemas.openxmlformats.org/drawingml/2006/main">
              <a:ext uri="{FF2B5EF4-FFF2-40B4-BE49-F238E27FC236}">
                <a16:creationId xmlns:a16="http://schemas.microsoft.com/office/drawing/2014/main" id="{EC5C0BCA-4628-43F3-9D5C-A5838F2A8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34" name="">
            <a:extLst xmlns:a="http://schemas.openxmlformats.org/drawingml/2006/main">
              <a:ext uri="{FF2B5EF4-FFF2-40B4-BE49-F238E27FC236}">
                <a16:creationId xmlns:a16="http://schemas.microsoft.com/office/drawing/2014/main" id="{483C0D38-1D03-4049-950F-EDB6C4DDE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876800"/>
            <a:ext cx="28956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5F7FA"/>
                </a:solidFill>
              </a:defRPr>
            </a:pPr>
            <a:r>
              <a:rPr sz="1875" b="1">
                <a:solidFill>
                  <a:srgbClr val="F5F7FA"/>
                </a:solidFill>
              </a:rPr>
              <a:t>100 TB</a:t>
            </a:r>
          </a:p>
        </p:txBody>
      </p:sp>
      <p:sp>
        <p:nvSpPr>
          <p:cNvPr id="135" name="">
            <a:extLst xmlns:a="http://schemas.openxmlformats.org/drawingml/2006/main">
              <a:ext uri="{FF2B5EF4-FFF2-40B4-BE49-F238E27FC236}">
                <a16:creationId xmlns:a16="http://schemas.microsoft.com/office/drawing/2014/main" id="{20BBFBA4-690B-40F8-AC1F-673EED89C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1828800"/>
            <a:ext cx="28956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58E3B3"/>
                </a:solidFill>
              </a:defRPr>
            </a:pPr>
            <a:r>
              <a:rPr sz="638" b="1">
                <a:solidFill>
                  <a:srgbClr val="58E3B3"/>
                </a:solidFill>
              </a:rPr>
              <a:t>JAM</a:t>
            </a:r>
          </a:p>
        </p:txBody>
      </p:sp>
      <p:sp>
        <p:nvSpPr>
          <p:cNvPr id="136" name="">
            <a:extLst xmlns:a="http://schemas.openxmlformats.org/drawingml/2006/main">
              <a:ext uri="{FF2B5EF4-FFF2-40B4-BE49-F238E27FC236}">
                <a16:creationId xmlns:a16="http://schemas.microsoft.com/office/drawing/2014/main" id="{679AE514-8F00-463B-ABB0-A2BB150D5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5262" y="2009851"/>
            <a:ext cx="2892838" cy="2781300"/>
          </a:xfrm>
          <a:prstGeom xmlns:a="http://schemas.openxmlformats.org/drawingml/2006/main" prst="roundRect">
            <a:avLst>
              <a:gd name="adj" fmla="val 68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37" name="">
            <a:extLst xmlns:a="http://schemas.openxmlformats.org/drawingml/2006/main">
              <a:ext uri="{FF2B5EF4-FFF2-40B4-BE49-F238E27FC236}">
                <a16:creationId xmlns:a16="http://schemas.microsoft.com/office/drawing/2014/main" id="{63449F53-9311-48F0-94C7-97F7E0819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8" name="">
            <a:extLst xmlns:a="http://schemas.openxmlformats.org/drawingml/2006/main">
              <a:ext uri="{FF2B5EF4-FFF2-40B4-BE49-F238E27FC236}">
                <a16:creationId xmlns:a16="http://schemas.microsoft.com/office/drawing/2014/main" id="{A68371A9-280A-4215-B55D-5D5AD45B4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9" name="">
            <a:extLst xmlns:a="http://schemas.openxmlformats.org/drawingml/2006/main">
              <a:ext uri="{FF2B5EF4-FFF2-40B4-BE49-F238E27FC236}">
                <a16:creationId xmlns:a16="http://schemas.microsoft.com/office/drawing/2014/main" id="{424B8EE2-ED63-41CE-81B5-05F36979A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0" name="">
            <a:extLst xmlns:a="http://schemas.openxmlformats.org/drawingml/2006/main">
              <a:ext uri="{FF2B5EF4-FFF2-40B4-BE49-F238E27FC236}">
                <a16:creationId xmlns:a16="http://schemas.microsoft.com/office/drawing/2014/main" id="{28734939-59E0-4720-BAE6-70D6DE5D3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1" name="">
            <a:extLst xmlns:a="http://schemas.openxmlformats.org/drawingml/2006/main">
              <a:ext uri="{FF2B5EF4-FFF2-40B4-BE49-F238E27FC236}">
                <a16:creationId xmlns:a16="http://schemas.microsoft.com/office/drawing/2014/main" id="{4AD8C358-D8D9-4D45-8A35-BBEBAA927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2" name="">
            <a:extLst xmlns:a="http://schemas.openxmlformats.org/drawingml/2006/main">
              <a:ext uri="{FF2B5EF4-FFF2-40B4-BE49-F238E27FC236}">
                <a16:creationId xmlns:a16="http://schemas.microsoft.com/office/drawing/2014/main" id="{1BC5C630-47A2-4FCD-A76F-008674F4A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3" name="">
            <a:extLst xmlns:a="http://schemas.openxmlformats.org/drawingml/2006/main">
              <a:ext uri="{FF2B5EF4-FFF2-40B4-BE49-F238E27FC236}">
                <a16:creationId xmlns:a16="http://schemas.microsoft.com/office/drawing/2014/main" id="{95EE527D-3D05-4539-AB24-A56567A20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4" name="">
            <a:extLst xmlns:a="http://schemas.openxmlformats.org/drawingml/2006/main">
              <a:ext uri="{FF2B5EF4-FFF2-40B4-BE49-F238E27FC236}">
                <a16:creationId xmlns:a16="http://schemas.microsoft.com/office/drawing/2014/main" id="{85B5C943-3A1B-45D5-8ED8-3928E408C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5" name="">
            <a:extLst xmlns:a="http://schemas.openxmlformats.org/drawingml/2006/main">
              <a:ext uri="{FF2B5EF4-FFF2-40B4-BE49-F238E27FC236}">
                <a16:creationId xmlns:a16="http://schemas.microsoft.com/office/drawing/2014/main" id="{134872AC-617B-42C0-BEC5-A41933083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6" name="">
            <a:extLst xmlns:a="http://schemas.openxmlformats.org/drawingml/2006/main">
              <a:ext uri="{FF2B5EF4-FFF2-40B4-BE49-F238E27FC236}">
                <a16:creationId xmlns:a16="http://schemas.microsoft.com/office/drawing/2014/main" id="{95A54948-EC72-4A06-8635-0EB31221B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171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7" name="">
            <a:extLst xmlns:a="http://schemas.openxmlformats.org/drawingml/2006/main">
              <a:ext uri="{FF2B5EF4-FFF2-40B4-BE49-F238E27FC236}">
                <a16:creationId xmlns:a16="http://schemas.microsoft.com/office/drawing/2014/main" id="{8084928B-D627-4606-ABA8-A501815D8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8" name="">
            <a:extLst xmlns:a="http://schemas.openxmlformats.org/drawingml/2006/main">
              <a:ext uri="{FF2B5EF4-FFF2-40B4-BE49-F238E27FC236}">
                <a16:creationId xmlns:a16="http://schemas.microsoft.com/office/drawing/2014/main" id="{C5839CE2-983E-436F-8FBB-CB9D9FE91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9" name="">
            <a:extLst xmlns:a="http://schemas.openxmlformats.org/drawingml/2006/main">
              <a:ext uri="{FF2B5EF4-FFF2-40B4-BE49-F238E27FC236}">
                <a16:creationId xmlns:a16="http://schemas.microsoft.com/office/drawing/2014/main" id="{2A8256D3-4215-4FF5-A315-699B9D24C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0" name="">
            <a:extLst xmlns:a="http://schemas.openxmlformats.org/drawingml/2006/main">
              <a:ext uri="{FF2B5EF4-FFF2-40B4-BE49-F238E27FC236}">
                <a16:creationId xmlns:a16="http://schemas.microsoft.com/office/drawing/2014/main" id="{E220EEA0-C68B-4F44-A8C4-0D5810643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1" name="">
            <a:extLst xmlns:a="http://schemas.openxmlformats.org/drawingml/2006/main">
              <a:ext uri="{FF2B5EF4-FFF2-40B4-BE49-F238E27FC236}">
                <a16:creationId xmlns:a16="http://schemas.microsoft.com/office/drawing/2014/main" id="{DDD29AE2-DEEB-4CA1-9F22-D373D140F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2" name="">
            <a:extLst xmlns:a="http://schemas.openxmlformats.org/drawingml/2006/main">
              <a:ext uri="{FF2B5EF4-FFF2-40B4-BE49-F238E27FC236}">
                <a16:creationId xmlns:a16="http://schemas.microsoft.com/office/drawing/2014/main" id="{E1CC1EC5-03C3-4911-8079-340023463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3" name="">
            <a:extLst xmlns:a="http://schemas.openxmlformats.org/drawingml/2006/main">
              <a:ext uri="{FF2B5EF4-FFF2-40B4-BE49-F238E27FC236}">
                <a16:creationId xmlns:a16="http://schemas.microsoft.com/office/drawing/2014/main" id="{01A5702F-14EF-492B-BBC9-202A469AD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4" name="">
            <a:extLst xmlns:a="http://schemas.openxmlformats.org/drawingml/2006/main">
              <a:ext uri="{FF2B5EF4-FFF2-40B4-BE49-F238E27FC236}">
                <a16:creationId xmlns:a16="http://schemas.microsoft.com/office/drawing/2014/main" id="{27C5A6FE-2AF7-44F1-AE27-DF0376D45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5" name="">
            <a:extLst xmlns:a="http://schemas.openxmlformats.org/drawingml/2006/main">
              <a:ext uri="{FF2B5EF4-FFF2-40B4-BE49-F238E27FC236}">
                <a16:creationId xmlns:a16="http://schemas.microsoft.com/office/drawing/2014/main" id="{83BF78A0-D6B3-4A74-B7CA-86C08B89C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6" name="">
            <a:extLst xmlns:a="http://schemas.openxmlformats.org/drawingml/2006/main">
              <a:ext uri="{FF2B5EF4-FFF2-40B4-BE49-F238E27FC236}">
                <a16:creationId xmlns:a16="http://schemas.microsoft.com/office/drawing/2014/main" id="{4F72E331-B3C2-42E4-BC8C-9F29C5939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4384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7" name="">
            <a:extLst xmlns:a="http://schemas.openxmlformats.org/drawingml/2006/main">
              <a:ext uri="{FF2B5EF4-FFF2-40B4-BE49-F238E27FC236}">
                <a16:creationId xmlns:a16="http://schemas.microsoft.com/office/drawing/2014/main" id="{16F64127-6083-4BC4-A154-276D364BA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8" name="">
            <a:extLst xmlns:a="http://schemas.openxmlformats.org/drawingml/2006/main">
              <a:ext uri="{FF2B5EF4-FFF2-40B4-BE49-F238E27FC236}">
                <a16:creationId xmlns:a16="http://schemas.microsoft.com/office/drawing/2014/main" id="{9FB71F36-192F-47DB-9787-520A1BD1F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9" name="">
            <a:extLst xmlns:a="http://schemas.openxmlformats.org/drawingml/2006/main">
              <a:ext uri="{FF2B5EF4-FFF2-40B4-BE49-F238E27FC236}">
                <a16:creationId xmlns:a16="http://schemas.microsoft.com/office/drawing/2014/main" id="{FBE1BF5F-8FD2-4D9F-9DDE-932FAD3C9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0" name="">
            <a:extLst xmlns:a="http://schemas.openxmlformats.org/drawingml/2006/main">
              <a:ext uri="{FF2B5EF4-FFF2-40B4-BE49-F238E27FC236}">
                <a16:creationId xmlns:a16="http://schemas.microsoft.com/office/drawing/2014/main" id="{1DF377A1-EC83-4592-BCB6-D8B9D6656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1" name="">
            <a:extLst xmlns:a="http://schemas.openxmlformats.org/drawingml/2006/main">
              <a:ext uri="{FF2B5EF4-FFF2-40B4-BE49-F238E27FC236}">
                <a16:creationId xmlns:a16="http://schemas.microsoft.com/office/drawing/2014/main" id="{F239687E-F8D6-4BD5-A451-DBE4C5D36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2" name="">
            <a:extLst xmlns:a="http://schemas.openxmlformats.org/drawingml/2006/main">
              <a:ext uri="{FF2B5EF4-FFF2-40B4-BE49-F238E27FC236}">
                <a16:creationId xmlns:a16="http://schemas.microsoft.com/office/drawing/2014/main" id="{8CFCF36A-5871-4219-A57A-EF5A216E0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3" name="">
            <a:extLst xmlns:a="http://schemas.openxmlformats.org/drawingml/2006/main">
              <a:ext uri="{FF2B5EF4-FFF2-40B4-BE49-F238E27FC236}">
                <a16:creationId xmlns:a16="http://schemas.microsoft.com/office/drawing/2014/main" id="{549D502B-8DCE-45DE-BF6E-4F60F44F3A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4" name="">
            <a:extLst xmlns:a="http://schemas.openxmlformats.org/drawingml/2006/main">
              <a:ext uri="{FF2B5EF4-FFF2-40B4-BE49-F238E27FC236}">
                <a16:creationId xmlns:a16="http://schemas.microsoft.com/office/drawing/2014/main" id="{F7D0E335-619C-4124-BA03-E8E0E3BD0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5" name="">
            <a:extLst xmlns:a="http://schemas.openxmlformats.org/drawingml/2006/main">
              <a:ext uri="{FF2B5EF4-FFF2-40B4-BE49-F238E27FC236}">
                <a16:creationId xmlns:a16="http://schemas.microsoft.com/office/drawing/2014/main" id="{3E8D3C39-0885-407F-A7EB-12690914E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6" name="">
            <a:extLst xmlns:a="http://schemas.openxmlformats.org/drawingml/2006/main">
              <a:ext uri="{FF2B5EF4-FFF2-40B4-BE49-F238E27FC236}">
                <a16:creationId xmlns:a16="http://schemas.microsoft.com/office/drawing/2014/main" id="{322AF25E-7197-4CA1-8370-7BFEC086E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667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7" name="">
            <a:extLst xmlns:a="http://schemas.openxmlformats.org/drawingml/2006/main">
              <a:ext uri="{FF2B5EF4-FFF2-40B4-BE49-F238E27FC236}">
                <a16:creationId xmlns:a16="http://schemas.microsoft.com/office/drawing/2014/main" id="{D5EA8E1A-86A2-424E-BCC0-67419B5D3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8" name="">
            <a:extLst xmlns:a="http://schemas.openxmlformats.org/drawingml/2006/main">
              <a:ext uri="{FF2B5EF4-FFF2-40B4-BE49-F238E27FC236}">
                <a16:creationId xmlns:a16="http://schemas.microsoft.com/office/drawing/2014/main" id="{E078705D-0F3F-48AB-9726-79D04B4EB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9" name="">
            <a:extLst xmlns:a="http://schemas.openxmlformats.org/drawingml/2006/main">
              <a:ext uri="{FF2B5EF4-FFF2-40B4-BE49-F238E27FC236}">
                <a16:creationId xmlns:a16="http://schemas.microsoft.com/office/drawing/2014/main" id="{16F7B66A-4F1E-4866-85FA-DDB048D33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0" name="">
            <a:extLst xmlns:a="http://schemas.openxmlformats.org/drawingml/2006/main">
              <a:ext uri="{FF2B5EF4-FFF2-40B4-BE49-F238E27FC236}">
                <a16:creationId xmlns:a16="http://schemas.microsoft.com/office/drawing/2014/main" id="{858FAA27-481E-41F2-8EB6-31EB55CC2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1" name="">
            <a:extLst xmlns:a="http://schemas.openxmlformats.org/drawingml/2006/main">
              <a:ext uri="{FF2B5EF4-FFF2-40B4-BE49-F238E27FC236}">
                <a16:creationId xmlns:a16="http://schemas.microsoft.com/office/drawing/2014/main" id="{A89680AA-4A65-42AC-A1AF-B84E7725D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2" name="">
            <a:extLst xmlns:a="http://schemas.openxmlformats.org/drawingml/2006/main">
              <a:ext uri="{FF2B5EF4-FFF2-40B4-BE49-F238E27FC236}">
                <a16:creationId xmlns:a16="http://schemas.microsoft.com/office/drawing/2014/main" id="{614802D1-6046-4437-8D0D-2D7422940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3" name="">
            <a:extLst xmlns:a="http://schemas.openxmlformats.org/drawingml/2006/main">
              <a:ext uri="{FF2B5EF4-FFF2-40B4-BE49-F238E27FC236}">
                <a16:creationId xmlns:a16="http://schemas.microsoft.com/office/drawing/2014/main" id="{11DFF5F2-FA3E-4692-A796-A19A96163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4" name="">
            <a:extLst xmlns:a="http://schemas.openxmlformats.org/drawingml/2006/main">
              <a:ext uri="{FF2B5EF4-FFF2-40B4-BE49-F238E27FC236}">
                <a16:creationId xmlns:a16="http://schemas.microsoft.com/office/drawing/2014/main" id="{709080CD-1786-4DAD-88E1-4ED078475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5" name="">
            <a:extLst xmlns:a="http://schemas.openxmlformats.org/drawingml/2006/main">
              <a:ext uri="{FF2B5EF4-FFF2-40B4-BE49-F238E27FC236}">
                <a16:creationId xmlns:a16="http://schemas.microsoft.com/office/drawing/2014/main" id="{9379DB92-CB70-48FE-BAE2-4933591A2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6" name="">
            <a:extLst xmlns:a="http://schemas.openxmlformats.org/drawingml/2006/main">
              <a:ext uri="{FF2B5EF4-FFF2-40B4-BE49-F238E27FC236}">
                <a16:creationId xmlns:a16="http://schemas.microsoft.com/office/drawing/2014/main" id="{09C1EB24-5E8F-47C3-9D1A-2D4A53376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9337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7" name="">
            <a:extLst xmlns:a="http://schemas.openxmlformats.org/drawingml/2006/main">
              <a:ext uri="{FF2B5EF4-FFF2-40B4-BE49-F238E27FC236}">
                <a16:creationId xmlns:a16="http://schemas.microsoft.com/office/drawing/2014/main" id="{AEA8AAF6-7811-4F2B-86F8-9412F9F74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8" name="">
            <a:extLst xmlns:a="http://schemas.openxmlformats.org/drawingml/2006/main">
              <a:ext uri="{FF2B5EF4-FFF2-40B4-BE49-F238E27FC236}">
                <a16:creationId xmlns:a16="http://schemas.microsoft.com/office/drawing/2014/main" id="{4C47CF50-02A2-4179-93F0-C1D23A6D3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79" name="">
            <a:extLst xmlns:a="http://schemas.openxmlformats.org/drawingml/2006/main">
              <a:ext uri="{FF2B5EF4-FFF2-40B4-BE49-F238E27FC236}">
                <a16:creationId xmlns:a16="http://schemas.microsoft.com/office/drawing/2014/main" id="{EA539156-F646-4B68-97A9-FA53E73F8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0" name="">
            <a:extLst xmlns:a="http://schemas.openxmlformats.org/drawingml/2006/main">
              <a:ext uri="{FF2B5EF4-FFF2-40B4-BE49-F238E27FC236}">
                <a16:creationId xmlns:a16="http://schemas.microsoft.com/office/drawing/2014/main" id="{BAEE7E39-4E91-409D-B733-8E94B19A9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1" name="">
            <a:extLst xmlns:a="http://schemas.openxmlformats.org/drawingml/2006/main">
              <a:ext uri="{FF2B5EF4-FFF2-40B4-BE49-F238E27FC236}">
                <a16:creationId xmlns:a16="http://schemas.microsoft.com/office/drawing/2014/main" id="{DD4DE828-1D3C-424C-B8D7-4174DEEC49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2" name="">
            <a:extLst xmlns:a="http://schemas.openxmlformats.org/drawingml/2006/main">
              <a:ext uri="{FF2B5EF4-FFF2-40B4-BE49-F238E27FC236}">
                <a16:creationId xmlns:a16="http://schemas.microsoft.com/office/drawing/2014/main" id="{AB729ACA-03C7-4C2B-BC99-C65E445112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3" name="">
            <a:extLst xmlns:a="http://schemas.openxmlformats.org/drawingml/2006/main">
              <a:ext uri="{FF2B5EF4-FFF2-40B4-BE49-F238E27FC236}">
                <a16:creationId xmlns:a16="http://schemas.microsoft.com/office/drawing/2014/main" id="{8692B1FE-68E0-4B02-A1BB-782E45532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4" name="">
            <a:extLst xmlns:a="http://schemas.openxmlformats.org/drawingml/2006/main">
              <a:ext uri="{FF2B5EF4-FFF2-40B4-BE49-F238E27FC236}">
                <a16:creationId xmlns:a16="http://schemas.microsoft.com/office/drawing/2014/main" id="{5BFF02B1-2A2C-46FE-BA67-FC484BD63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5" name="">
            <a:extLst xmlns:a="http://schemas.openxmlformats.org/drawingml/2006/main">
              <a:ext uri="{FF2B5EF4-FFF2-40B4-BE49-F238E27FC236}">
                <a16:creationId xmlns:a16="http://schemas.microsoft.com/office/drawing/2014/main" id="{C66EF5A0-EE68-4BA9-84E6-C7F630757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6" name="">
            <a:extLst xmlns:a="http://schemas.openxmlformats.org/drawingml/2006/main">
              <a:ext uri="{FF2B5EF4-FFF2-40B4-BE49-F238E27FC236}">
                <a16:creationId xmlns:a16="http://schemas.microsoft.com/office/drawing/2014/main" id="{F26C3A5E-CB43-4E2B-BD6A-45919C7E2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162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7" name="">
            <a:extLst xmlns:a="http://schemas.openxmlformats.org/drawingml/2006/main">
              <a:ext uri="{FF2B5EF4-FFF2-40B4-BE49-F238E27FC236}">
                <a16:creationId xmlns:a16="http://schemas.microsoft.com/office/drawing/2014/main" id="{872B67FF-2399-485C-B510-3E9E75398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8" name="">
            <a:extLst xmlns:a="http://schemas.openxmlformats.org/drawingml/2006/main">
              <a:ext uri="{FF2B5EF4-FFF2-40B4-BE49-F238E27FC236}">
                <a16:creationId xmlns:a16="http://schemas.microsoft.com/office/drawing/2014/main" id="{27899EA5-3077-4E4B-8838-FE5CEDB83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89" name="">
            <a:extLst xmlns:a="http://schemas.openxmlformats.org/drawingml/2006/main">
              <a:ext uri="{FF2B5EF4-FFF2-40B4-BE49-F238E27FC236}">
                <a16:creationId xmlns:a16="http://schemas.microsoft.com/office/drawing/2014/main" id="{47B117CE-C06B-4711-876F-0CA6CB8F8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0" name="">
            <a:extLst xmlns:a="http://schemas.openxmlformats.org/drawingml/2006/main">
              <a:ext uri="{FF2B5EF4-FFF2-40B4-BE49-F238E27FC236}">
                <a16:creationId xmlns:a16="http://schemas.microsoft.com/office/drawing/2014/main" id="{39C2F67B-0DBB-4485-9B2A-C1AF301F2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1" name="">
            <a:extLst xmlns:a="http://schemas.openxmlformats.org/drawingml/2006/main">
              <a:ext uri="{FF2B5EF4-FFF2-40B4-BE49-F238E27FC236}">
                <a16:creationId xmlns:a16="http://schemas.microsoft.com/office/drawing/2014/main" id="{2D03BE73-ED8E-430E-B271-522425B74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2" name="">
            <a:extLst xmlns:a="http://schemas.openxmlformats.org/drawingml/2006/main">
              <a:ext uri="{FF2B5EF4-FFF2-40B4-BE49-F238E27FC236}">
                <a16:creationId xmlns:a16="http://schemas.microsoft.com/office/drawing/2014/main" id="{46787274-4E6E-4D6E-91E3-4376921FB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3" name="">
            <a:extLst xmlns:a="http://schemas.openxmlformats.org/drawingml/2006/main">
              <a:ext uri="{FF2B5EF4-FFF2-40B4-BE49-F238E27FC236}">
                <a16:creationId xmlns:a16="http://schemas.microsoft.com/office/drawing/2014/main" id="{FB307E43-5247-4E9F-9DE6-4B5ABC340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4" name="">
            <a:extLst xmlns:a="http://schemas.openxmlformats.org/drawingml/2006/main">
              <a:ext uri="{FF2B5EF4-FFF2-40B4-BE49-F238E27FC236}">
                <a16:creationId xmlns:a16="http://schemas.microsoft.com/office/drawing/2014/main" id="{3B2F3DEB-953D-4E4E-B4EC-980C7E089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5" name="">
            <a:extLst xmlns:a="http://schemas.openxmlformats.org/drawingml/2006/main">
              <a:ext uri="{FF2B5EF4-FFF2-40B4-BE49-F238E27FC236}">
                <a16:creationId xmlns:a16="http://schemas.microsoft.com/office/drawing/2014/main" id="{794DE0A4-920C-4CFD-B015-6343FB924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6" name="">
            <a:extLst xmlns:a="http://schemas.openxmlformats.org/drawingml/2006/main">
              <a:ext uri="{FF2B5EF4-FFF2-40B4-BE49-F238E27FC236}">
                <a16:creationId xmlns:a16="http://schemas.microsoft.com/office/drawing/2014/main" id="{BB05FB2E-A148-4A63-952B-B6991D6F0F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4290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7" name="">
            <a:extLst xmlns:a="http://schemas.openxmlformats.org/drawingml/2006/main">
              <a:ext uri="{FF2B5EF4-FFF2-40B4-BE49-F238E27FC236}">
                <a16:creationId xmlns:a16="http://schemas.microsoft.com/office/drawing/2014/main" id="{41D3B5DE-772D-4488-AC85-F28479C2C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8" name="">
            <a:extLst xmlns:a="http://schemas.openxmlformats.org/drawingml/2006/main">
              <a:ext uri="{FF2B5EF4-FFF2-40B4-BE49-F238E27FC236}">
                <a16:creationId xmlns:a16="http://schemas.microsoft.com/office/drawing/2014/main" id="{5F4DC1C6-B71C-410F-BB52-1EF9E2960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199" name="">
            <a:extLst xmlns:a="http://schemas.openxmlformats.org/drawingml/2006/main">
              <a:ext uri="{FF2B5EF4-FFF2-40B4-BE49-F238E27FC236}">
                <a16:creationId xmlns:a16="http://schemas.microsoft.com/office/drawing/2014/main" id="{4474E2DC-FE0C-40E0-853B-FECC0CB15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0" name="">
            <a:extLst xmlns:a="http://schemas.openxmlformats.org/drawingml/2006/main">
              <a:ext uri="{FF2B5EF4-FFF2-40B4-BE49-F238E27FC236}">
                <a16:creationId xmlns:a16="http://schemas.microsoft.com/office/drawing/2014/main" id="{ED2A3034-4D69-4469-A51B-9BF0C48D3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1" name="">
            <a:extLst xmlns:a="http://schemas.openxmlformats.org/drawingml/2006/main">
              <a:ext uri="{FF2B5EF4-FFF2-40B4-BE49-F238E27FC236}">
                <a16:creationId xmlns:a16="http://schemas.microsoft.com/office/drawing/2014/main" id="{FB748E66-0390-4BBB-A4B1-8C04A2B12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2" name="">
            <a:extLst xmlns:a="http://schemas.openxmlformats.org/drawingml/2006/main">
              <a:ext uri="{FF2B5EF4-FFF2-40B4-BE49-F238E27FC236}">
                <a16:creationId xmlns:a16="http://schemas.microsoft.com/office/drawing/2014/main" id="{324DC996-50EA-4C00-8272-E67D24926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3" name="">
            <a:extLst xmlns:a="http://schemas.openxmlformats.org/drawingml/2006/main">
              <a:ext uri="{FF2B5EF4-FFF2-40B4-BE49-F238E27FC236}">
                <a16:creationId xmlns:a16="http://schemas.microsoft.com/office/drawing/2014/main" id="{D083D7A5-52D4-457E-9152-E10A6887F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4" name="">
            <a:extLst xmlns:a="http://schemas.openxmlformats.org/drawingml/2006/main">
              <a:ext uri="{FF2B5EF4-FFF2-40B4-BE49-F238E27FC236}">
                <a16:creationId xmlns:a16="http://schemas.microsoft.com/office/drawing/2014/main" id="{C1BEECAA-06E9-452F-AF1C-C1FEAD167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5" name="">
            <a:extLst xmlns:a="http://schemas.openxmlformats.org/drawingml/2006/main">
              <a:ext uri="{FF2B5EF4-FFF2-40B4-BE49-F238E27FC236}">
                <a16:creationId xmlns:a16="http://schemas.microsoft.com/office/drawing/2014/main" id="{4D4CF6F4-83BB-4D89-8F04-B63CFC1E9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6" name="">
            <a:extLst xmlns:a="http://schemas.openxmlformats.org/drawingml/2006/main">
              <a:ext uri="{FF2B5EF4-FFF2-40B4-BE49-F238E27FC236}">
                <a16:creationId xmlns:a16="http://schemas.microsoft.com/office/drawing/2014/main" id="{C2DCE8BD-2D1B-4C9F-A64F-FE4B8AE13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657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7" name="">
            <a:extLst xmlns:a="http://schemas.openxmlformats.org/drawingml/2006/main">
              <a:ext uri="{FF2B5EF4-FFF2-40B4-BE49-F238E27FC236}">
                <a16:creationId xmlns:a16="http://schemas.microsoft.com/office/drawing/2014/main" id="{F241738D-A47C-4CB5-960C-9B0FA7B15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8" name="">
            <a:extLst xmlns:a="http://schemas.openxmlformats.org/drawingml/2006/main">
              <a:ext uri="{FF2B5EF4-FFF2-40B4-BE49-F238E27FC236}">
                <a16:creationId xmlns:a16="http://schemas.microsoft.com/office/drawing/2014/main" id="{E9B15358-772D-4D82-8C55-5D0A7C75C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09" name="">
            <a:extLst xmlns:a="http://schemas.openxmlformats.org/drawingml/2006/main">
              <a:ext uri="{FF2B5EF4-FFF2-40B4-BE49-F238E27FC236}">
                <a16:creationId xmlns:a16="http://schemas.microsoft.com/office/drawing/2014/main" id="{51FBA92C-2F58-40A7-AA62-C79C82F5F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0" name="">
            <a:extLst xmlns:a="http://schemas.openxmlformats.org/drawingml/2006/main">
              <a:ext uri="{FF2B5EF4-FFF2-40B4-BE49-F238E27FC236}">
                <a16:creationId xmlns:a16="http://schemas.microsoft.com/office/drawing/2014/main" id="{2839411D-1261-4539-9D08-A347979CF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1" name="">
            <a:extLst xmlns:a="http://schemas.openxmlformats.org/drawingml/2006/main">
              <a:ext uri="{FF2B5EF4-FFF2-40B4-BE49-F238E27FC236}">
                <a16:creationId xmlns:a16="http://schemas.microsoft.com/office/drawing/2014/main" id="{6B8A61FE-735C-4054-88A9-C66CC9FDD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2" name="">
            <a:extLst xmlns:a="http://schemas.openxmlformats.org/drawingml/2006/main">
              <a:ext uri="{FF2B5EF4-FFF2-40B4-BE49-F238E27FC236}">
                <a16:creationId xmlns:a16="http://schemas.microsoft.com/office/drawing/2014/main" id="{71F5D3C5-9670-4E37-ABC9-3BE0138E6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3" name="">
            <a:extLst xmlns:a="http://schemas.openxmlformats.org/drawingml/2006/main">
              <a:ext uri="{FF2B5EF4-FFF2-40B4-BE49-F238E27FC236}">
                <a16:creationId xmlns:a16="http://schemas.microsoft.com/office/drawing/2014/main" id="{9E479ED4-6385-49F1-9A74-35F7BBEC9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4" name="">
            <a:extLst xmlns:a="http://schemas.openxmlformats.org/drawingml/2006/main">
              <a:ext uri="{FF2B5EF4-FFF2-40B4-BE49-F238E27FC236}">
                <a16:creationId xmlns:a16="http://schemas.microsoft.com/office/drawing/2014/main" id="{1914A63F-1C20-4EB7-BAB8-2BF48ADAE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5" name="">
            <a:extLst xmlns:a="http://schemas.openxmlformats.org/drawingml/2006/main">
              <a:ext uri="{FF2B5EF4-FFF2-40B4-BE49-F238E27FC236}">
                <a16:creationId xmlns:a16="http://schemas.microsoft.com/office/drawing/2014/main" id="{1051E674-24CA-44EE-A84F-8493EACEE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6" name="">
            <a:extLst xmlns:a="http://schemas.openxmlformats.org/drawingml/2006/main">
              <a:ext uri="{FF2B5EF4-FFF2-40B4-BE49-F238E27FC236}">
                <a16:creationId xmlns:a16="http://schemas.microsoft.com/office/drawing/2014/main" id="{E79090CC-E4DD-423C-BE0C-04C2EEBAE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9243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7" name="">
            <a:extLst xmlns:a="http://schemas.openxmlformats.org/drawingml/2006/main">
              <a:ext uri="{FF2B5EF4-FFF2-40B4-BE49-F238E27FC236}">
                <a16:creationId xmlns:a16="http://schemas.microsoft.com/office/drawing/2014/main" id="{6FD5846F-C1C6-4EE2-827A-D053441F1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8" name="">
            <a:extLst xmlns:a="http://schemas.openxmlformats.org/drawingml/2006/main">
              <a:ext uri="{FF2B5EF4-FFF2-40B4-BE49-F238E27FC236}">
                <a16:creationId xmlns:a16="http://schemas.microsoft.com/office/drawing/2014/main" id="{F2AF9047-558B-4DF7-BA34-57EBB43E7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19" name="">
            <a:extLst xmlns:a="http://schemas.openxmlformats.org/drawingml/2006/main">
              <a:ext uri="{FF2B5EF4-FFF2-40B4-BE49-F238E27FC236}">
                <a16:creationId xmlns:a16="http://schemas.microsoft.com/office/drawing/2014/main" id="{D9D5F7FF-B02A-4F61-8F49-063F46911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0" name="">
            <a:extLst xmlns:a="http://schemas.openxmlformats.org/drawingml/2006/main">
              <a:ext uri="{FF2B5EF4-FFF2-40B4-BE49-F238E27FC236}">
                <a16:creationId xmlns:a16="http://schemas.microsoft.com/office/drawing/2014/main" id="{1E7817F7-6D38-4FDF-862B-6CABE7382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1" name="">
            <a:extLst xmlns:a="http://schemas.openxmlformats.org/drawingml/2006/main">
              <a:ext uri="{FF2B5EF4-FFF2-40B4-BE49-F238E27FC236}">
                <a16:creationId xmlns:a16="http://schemas.microsoft.com/office/drawing/2014/main" id="{BB2C2E4B-C993-4956-BD1D-1574C3F15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2" name="">
            <a:extLst xmlns:a="http://schemas.openxmlformats.org/drawingml/2006/main">
              <a:ext uri="{FF2B5EF4-FFF2-40B4-BE49-F238E27FC236}">
                <a16:creationId xmlns:a16="http://schemas.microsoft.com/office/drawing/2014/main" id="{911700EF-8D9B-41CB-A7CB-E81DE3057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3" name="">
            <a:extLst xmlns:a="http://schemas.openxmlformats.org/drawingml/2006/main">
              <a:ext uri="{FF2B5EF4-FFF2-40B4-BE49-F238E27FC236}">
                <a16:creationId xmlns:a16="http://schemas.microsoft.com/office/drawing/2014/main" id="{B5189FC5-9260-43D2-8131-8F7A9F8E2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4" name="">
            <a:extLst xmlns:a="http://schemas.openxmlformats.org/drawingml/2006/main">
              <a:ext uri="{FF2B5EF4-FFF2-40B4-BE49-F238E27FC236}">
                <a16:creationId xmlns:a16="http://schemas.microsoft.com/office/drawing/2014/main" id="{0CFF1C04-BB95-46F0-9C77-1D4191F21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5" name="">
            <a:extLst xmlns:a="http://schemas.openxmlformats.org/drawingml/2006/main">
              <a:ext uri="{FF2B5EF4-FFF2-40B4-BE49-F238E27FC236}">
                <a16:creationId xmlns:a16="http://schemas.microsoft.com/office/drawing/2014/main" id="{D6DE60E6-39EA-4A73-B9CA-7E0C5A1F1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6" name="">
            <a:extLst xmlns:a="http://schemas.openxmlformats.org/drawingml/2006/main">
              <a:ext uri="{FF2B5EF4-FFF2-40B4-BE49-F238E27FC236}">
                <a16:creationId xmlns:a16="http://schemas.microsoft.com/office/drawing/2014/main" id="{3E78F9F6-36CF-4228-B00B-5F486267D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1529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7" name="">
            <a:extLst xmlns:a="http://schemas.openxmlformats.org/drawingml/2006/main">
              <a:ext uri="{FF2B5EF4-FFF2-40B4-BE49-F238E27FC236}">
                <a16:creationId xmlns:a16="http://schemas.microsoft.com/office/drawing/2014/main" id="{CDA9124D-B263-4172-A6F7-A0075173A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8" name="">
            <a:extLst xmlns:a="http://schemas.openxmlformats.org/drawingml/2006/main">
              <a:ext uri="{FF2B5EF4-FFF2-40B4-BE49-F238E27FC236}">
                <a16:creationId xmlns:a16="http://schemas.microsoft.com/office/drawing/2014/main" id="{4D0025F4-9577-42FE-B648-E2D3E832D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29" name="">
            <a:extLst xmlns:a="http://schemas.openxmlformats.org/drawingml/2006/main">
              <a:ext uri="{FF2B5EF4-FFF2-40B4-BE49-F238E27FC236}">
                <a16:creationId xmlns:a16="http://schemas.microsoft.com/office/drawing/2014/main" id="{A7958C97-1705-4401-96C6-DDFDD5C69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0" name="">
            <a:extLst xmlns:a="http://schemas.openxmlformats.org/drawingml/2006/main">
              <a:ext uri="{FF2B5EF4-FFF2-40B4-BE49-F238E27FC236}">
                <a16:creationId xmlns:a16="http://schemas.microsoft.com/office/drawing/2014/main" id="{C249AE82-6BDC-4532-BD6F-8E062CA28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1" name="">
            <a:extLst xmlns:a="http://schemas.openxmlformats.org/drawingml/2006/main">
              <a:ext uri="{FF2B5EF4-FFF2-40B4-BE49-F238E27FC236}">
                <a16:creationId xmlns:a16="http://schemas.microsoft.com/office/drawing/2014/main" id="{F71CF2D0-0E8E-4820-962B-6E91CA4FD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2" name="">
            <a:extLst xmlns:a="http://schemas.openxmlformats.org/drawingml/2006/main">
              <a:ext uri="{FF2B5EF4-FFF2-40B4-BE49-F238E27FC236}">
                <a16:creationId xmlns:a16="http://schemas.microsoft.com/office/drawing/2014/main" id="{734DC277-40AA-45E8-97A0-4B1388525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3" name="">
            <a:extLst xmlns:a="http://schemas.openxmlformats.org/drawingml/2006/main">
              <a:ext uri="{FF2B5EF4-FFF2-40B4-BE49-F238E27FC236}">
                <a16:creationId xmlns:a16="http://schemas.microsoft.com/office/drawing/2014/main" id="{0173089E-3340-4518-806C-6E8D5A89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4" name="">
            <a:extLst xmlns:a="http://schemas.openxmlformats.org/drawingml/2006/main">
              <a:ext uri="{FF2B5EF4-FFF2-40B4-BE49-F238E27FC236}">
                <a16:creationId xmlns:a16="http://schemas.microsoft.com/office/drawing/2014/main" id="{8F5C35FE-6E0E-47A9-A894-19C479A7E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537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5" name="">
            <a:extLst xmlns:a="http://schemas.openxmlformats.org/drawingml/2006/main">
              <a:ext uri="{FF2B5EF4-FFF2-40B4-BE49-F238E27FC236}">
                <a16:creationId xmlns:a16="http://schemas.microsoft.com/office/drawing/2014/main" id="{AA9B5A74-EAAD-4F68-A39B-1035D65BB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823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6" name="">
            <a:extLst xmlns:a="http://schemas.openxmlformats.org/drawingml/2006/main">
              <a:ext uri="{FF2B5EF4-FFF2-40B4-BE49-F238E27FC236}">
                <a16:creationId xmlns:a16="http://schemas.microsoft.com/office/drawing/2014/main" id="{AF6B47A4-A229-4D04-BA80-9B03F2780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419600"/>
            <a:ext cx="200025" cy="200025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6668">
            <a:solidFill>
              <a:srgbClr val="283244"/>
            </a:solidFill>
            <a:prstDash val="solid"/>
          </a:ln>
        </p:spPr>
      </p:sp>
      <p:sp>
        <p:nvSpPr>
          <p:cNvPr id="237" name="">
            <a:extLst xmlns:a="http://schemas.openxmlformats.org/drawingml/2006/main">
              <a:ext uri="{FF2B5EF4-FFF2-40B4-BE49-F238E27FC236}">
                <a16:creationId xmlns:a16="http://schemas.microsoft.com/office/drawing/2014/main" id="{163B8DB1-F269-4308-A499-8A1C0E789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876800"/>
            <a:ext cx="28956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58E3B3"/>
                </a:solidFill>
              </a:defRPr>
            </a:pPr>
            <a:r>
              <a:rPr sz="1875" b="1">
                <a:solidFill>
                  <a:srgbClr val="58E3B3"/>
                </a:solidFill>
              </a:rPr>
              <a:t>35 TB</a:t>
            </a:r>
          </a:p>
        </p:txBody>
      </p:sp>
      <p:sp>
        <p:nvSpPr>
          <p:cNvPr id="238" name="">
            <a:extLst xmlns:a="http://schemas.openxmlformats.org/drawingml/2006/main">
              <a:ext uri="{FF2B5EF4-FFF2-40B4-BE49-F238E27FC236}">
                <a16:creationId xmlns:a16="http://schemas.microsoft.com/office/drawing/2014/main" id="{2CB5364F-D07A-4EFE-9A7A-A6AFA56FC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848350"/>
            <a:ext cx="5981700" cy="133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BEC5CF"/>
                </a:solidFill>
              </a:defRPr>
            </a:pPr>
            <a:r>
              <a:rPr sz="825">
                <a:solidFill>
                  <a:srgbClr val="BEC5CF"/>
                </a:solidFill>
              </a:rPr>
              <a:t>Typical-workload range is modelled. Sparse and highly compressible backup-class payloads can reach up to 100x.</a:t>
            </a:r>
          </a:p>
        </p:txBody>
      </p:sp>
      <p:sp>
        <p:nvSpPr>
          <p:cNvPr id="239" name="">
            <a:extLst xmlns:a="http://schemas.openxmlformats.org/drawingml/2006/main">
              <a:ext uri="{FF2B5EF4-FFF2-40B4-BE49-F238E27FC236}">
                <a16:creationId xmlns:a16="http://schemas.microsoft.com/office/drawing/2014/main" id="{49D8BFAA-C577-453D-B426-9A6C3095A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40" name="">
            <a:extLst xmlns:a="http://schemas.openxmlformats.org/drawingml/2006/main">
              <a:ext uri="{FF2B5EF4-FFF2-40B4-BE49-F238E27FC236}">
                <a16:creationId xmlns:a16="http://schemas.microsoft.com/office/drawing/2014/main" id="{49E8AB11-EE0C-4DF4-986F-BF9D92279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241" name="">
            <a:extLst xmlns:a="http://schemas.openxmlformats.org/drawingml/2006/main">
              <a:ext uri="{FF2B5EF4-FFF2-40B4-BE49-F238E27FC236}">
                <a16:creationId xmlns:a16="http://schemas.microsoft.com/office/drawing/2014/main" id="{E254D917-0397-48FF-A725-F6578D684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01 / 15</a:t>
            </a:r>
          </a:p>
        </p:txBody>
      </p:sp>
    </p:spTree>
    <p:extLst>
      <p:ext uri="{BB962C8B-B14F-4D97-AF65-F5344CB8AC3E}">
        <p14:creationId xmlns:p14="http://schemas.microsoft.com/office/powerpoint/2010/main" val="439490222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5347C3C-5E85-48A5-89C1-A0EC8C74F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847DA64-F733-4DCC-92CF-A4F6E7DCD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7ded465b3394d05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9651AE2-A4EA-44F7-89FE-E45C607DED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4BBC4A-0C24-455F-B593-00A529260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F31E77-FD89-4394-87AE-8DC4AD2B1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800100"/>
            <a:ext cx="11163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A78BFA"/>
                </a:solidFill>
              </a:defRPr>
            </a:pPr>
            <a:r>
              <a:rPr sz="675" b="1">
                <a:solidFill>
                  <a:srgbClr val="A78BFA"/>
                </a:solidFill>
              </a:rPr>
              <a:t>CLOUD PROOF SURFACE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3239AD4-4981-4A19-8F93-F69568615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04900"/>
            <a:ext cx="94297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The cost-saving wedge is visible before the buyer buys more hardware.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C8E24C-B687-43A2-A4F2-F4E2A38B7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114550"/>
            <a:ext cx="11163300" cy="4042410"/>
          </a:xfrm>
          <a:prstGeom xmlns:a="http://schemas.openxmlformats.org/drawingml/2006/main" prst="roundRect">
            <a:avLst>
              <a:gd name="adj" fmla="val 471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89AE64-6B1C-467E-B033-7DE85FBBF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286000"/>
            <a:ext cx="107061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A78BFA"/>
                </a:solidFill>
              </a:defRPr>
            </a:pPr>
            <a:r>
              <a:rPr sz="675" b="1">
                <a:solidFill>
                  <a:srgbClr val="A78BFA"/>
                </a:solidFill>
              </a:rPr>
              <a:t>COST PER TB / MONTH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E610DFD-E586-4795-9396-7008DB70F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76500"/>
            <a:ext cx="107061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5F7FA"/>
                </a:solidFill>
              </a:defRPr>
            </a:pPr>
            <a:r>
              <a:rPr sz="1875" b="1">
                <a:solidFill>
                  <a:srgbClr val="F5F7FA"/>
                </a:solidFill>
              </a:rPr>
              <a:t>USD $5/TB-month public benchmark is up to 80% below AWS S3 Standard list storage pricing.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2EBAE0-25C5-4559-B126-74C9E172A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9718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0">
                <a:solidFill>
                  <a:srgbClr val="BEC5CF"/>
                </a:solidFill>
              </a:defRPr>
            </a:pPr>
            <a:r>
              <a:rPr sz="975" b="0">
                <a:solidFill>
                  <a:srgbClr val="BEC5CF"/>
                </a:solidFill>
              </a:rPr>
              <a:t>AWS S3 Standard · US East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2B7B2C-A9E7-42E3-97F5-2FD8B929E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8956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4440CDA-7B3E-4AE2-8085-E1811E781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895600"/>
            <a:ext cx="5343525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1FE2F97-E651-47C4-88C3-9B20FAA14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9718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USD $23.55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973FEB-71D8-47CE-B926-C137E7F96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290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0">
                <a:solidFill>
                  <a:srgbClr val="BEC5CF"/>
                </a:solidFill>
              </a:defRPr>
            </a:pPr>
            <a:r>
              <a:rPr sz="975" b="0">
                <a:solidFill>
                  <a:srgbClr val="BEC5CF"/>
                </a:solidFill>
              </a:rPr>
              <a:t>AWS S3 Standard · Mumbai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DD40B1B-0CDA-41B3-A246-490C030DA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3528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81AFF34-2A57-49F2-8BAA-65EA73F11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352800"/>
            <a:ext cx="581025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FF6B6B"/>
          </a:solidFill>
          <a:ln xmlns:a="http://schemas.openxmlformats.org/drawingml/2006/main" w="0">
            <a:solidFill>
              <a:srgbClr val="FF6B6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4E33684-434E-4E9C-9D4F-A1C2B7290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4290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USD $25.60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41AF5F3-016B-45BB-A76D-0E012631C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8862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0">
                <a:solidFill>
                  <a:srgbClr val="BEC5CF"/>
                </a:solidFill>
              </a:defRPr>
            </a:pPr>
            <a:r>
              <a:rPr sz="975" b="0">
                <a:solidFill>
                  <a:srgbClr val="BEC5CF"/>
                </a:solidFill>
              </a:rPr>
              <a:t>Azure Blob Hot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77F2186-5568-4699-8ADA-4B8DC596C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8100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FA47A6C-BFB3-488C-9452-AFFEB43A27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810000"/>
            <a:ext cx="47625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EEEA117-E9AE-4F3E-82DA-40428BCA8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8862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USD $21.00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B59C1F0-02C3-42FB-A96C-FBA4EB9FC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3434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0">
                <a:solidFill>
                  <a:srgbClr val="BEC5CF"/>
                </a:solidFill>
              </a:defRPr>
            </a:pPr>
            <a:r>
              <a:rPr sz="975" b="0">
                <a:solidFill>
                  <a:srgbClr val="BEC5CF"/>
                </a:solidFill>
              </a:rPr>
              <a:t>GCP Standard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F590412-37F3-4E6B-914C-C959F70608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2672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A12E43F-F774-4748-8484-06D9F1D79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267200"/>
            <a:ext cx="4543425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C787BBD-FDCC-4A03-81CD-A7B602C0B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3434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USD $20.00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94D87AC-D37F-47A3-99EE-27131C32E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8006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0">
                <a:solidFill>
                  <a:srgbClr val="BEC5CF"/>
                </a:solidFill>
              </a:defRPr>
            </a:pPr>
            <a:r>
              <a:rPr sz="975" b="0">
                <a:solidFill>
                  <a:srgbClr val="BEC5CF"/>
                </a:solidFill>
              </a:rPr>
              <a:t>Cloudflare R2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D61BB15-1CC2-461A-8922-26ED64C0E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7244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0709E63-3D1E-42F7-9CD7-8913E4F39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724400"/>
            <a:ext cx="3400425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CD62877-8E1B-4D49-B3FD-BF63C01CB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8006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USD $15.00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0E75A7B-A0CB-4424-8D17-7CF57503E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257800"/>
            <a:ext cx="18097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Jam storage scenario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1DB8A46-4F82-48BC-95D5-3F53E02F1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5181600"/>
            <a:ext cx="5791200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D1AE91D-AF8D-494C-BDC0-3F19F14E1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5181600"/>
            <a:ext cx="1133475" cy="304800"/>
          </a:xfrm>
          <a:prstGeom xmlns:a="http://schemas.openxmlformats.org/drawingml/2006/main" prst="roundRect">
            <a:avLst>
              <a:gd name="adj" fmla="val 6250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34D6AB7-16B3-427F-8B99-61702366C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5257800"/>
            <a:ext cx="914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USD $5.00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667B29A-D4DD-4F45-9265-5E8FA126B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95950"/>
            <a:ext cx="107061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7F8795"/>
                </a:solidFill>
              </a:defRPr>
            </a:pPr>
            <a:r>
              <a:rPr sz="750">
                <a:solidFill>
                  <a:srgbClr val="7F8795"/>
                </a:solidFill>
              </a:rPr>
              <a:t>Public benchmark reference across major cloud storage list prices; Jam's measured byte reduction creates a direct path to customer-specific storage economics.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C60D61E-77A1-4350-A1B3-3FA92C6E8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84ADEAA-D4C4-460D-90B5-2AA7D0008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90F73F2-7269-4A6C-90C9-CB6D40F2D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10 / 15</a:t>
            </a:r>
          </a:p>
        </p:txBody>
      </p:sp>
    </p:spTree>
    <p:extLst>
      <p:ext uri="{BB962C8B-B14F-4D97-AF65-F5344CB8AC3E}">
        <p14:creationId xmlns:p14="http://schemas.microsoft.com/office/powerpoint/2010/main" val="2042616046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33C0770-4704-4F14-A4BA-FDB260F53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6DCA76-10F9-4BA5-ABE2-FB2FB1DA9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542D9E8-8D23-47CC-9B3A-CB014F4AF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B4055B-5D61-4CCC-8FE2-2CFA94188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576F703-0B07-4A74-9866-D122934CE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C43A6C-92CD-4E4B-969F-3C48E9E81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OPS KG MOAT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D8DD82B-BAF2-4E63-A70C-E56469515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971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45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Ops KG turns compressed infrastructure into queryable operations.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8BF4ED-E1C6-4A93-A076-5D3A093A3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48000"/>
            <a:ext cx="85725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The near-ready KG layer is the compounding software surface over Jam telemetry: audit, billing, capacity, restore proof, and operator answers.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D24660B-7579-440C-B3F7-CFE9DB5A3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38650"/>
            <a:ext cx="22479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F29809-D588-4277-9E2B-4DE53629A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38650"/>
            <a:ext cx="381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E889603-8A0B-4C8C-8340-A2DA23148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610100"/>
            <a:ext cx="1924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Jam telemetry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BD6602-C2C2-46BD-951B-A6877A7F6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067300"/>
            <a:ext cx="19240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Compression ratios, throughput, restore events, storage classes, tenant context.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97A97BB-9080-4954-AC3B-281DB2076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5010150"/>
            <a:ext cx="647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C146019-3725-43F7-8CBD-E17F56CA3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4171950"/>
            <a:ext cx="2686050" cy="1733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1DF6FDE-6253-4FFC-BA7C-FC06F21DC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4171950"/>
            <a:ext cx="38100" cy="1733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CE57C15-2163-4DF3-9943-1FF2CB272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4343400"/>
            <a:ext cx="2362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Data-Centre Ops KG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8D7832B-897C-4D1B-8D57-BCCD2C3EC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71900" y="4800600"/>
            <a:ext cx="23622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Provenance-backed facts, policy context, audit trails, capacity models.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CADFD9B-EE96-40B3-AFF9-9F03262D8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5010150"/>
            <a:ext cx="628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30DE662-12F2-4A7C-87E6-675E8E23E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438650"/>
            <a:ext cx="2667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B819C64-0F7B-4A10-AFCB-4CA7F685B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438650"/>
            <a:ext cx="381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AC9A42D-A2F2-4EA7-8F1E-BAF505AB4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4610100"/>
            <a:ext cx="23431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Buyer answers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D80AB3-01E8-47FC-BD61-0FC0ED15A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5067300"/>
            <a:ext cx="23431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What changed? Why did cost fall? Can we prove restore? Which tenant drove usage?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687CD7E-6232-433B-A60D-49ED16253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5010150"/>
            <a:ext cx="628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6BFBE94-3537-4AC6-AA27-9FA264798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4438650"/>
            <a:ext cx="14478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1B02AFD-EDC1-4605-803A-7681849B3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4438650"/>
            <a:ext cx="381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FCCA017-50CA-4753-B85D-F3E594F44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4610100"/>
            <a:ext cx="1123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KG platforms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486B867-7AFC-436D-A83E-606F382D1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5067300"/>
            <a:ext cx="1123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Medical, Law, and Workspace follow after data-centre proof.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EE03225-9B5F-44F7-8C92-4F6574B89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C282736-35C7-4EF3-9565-55D379D9D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5641685-37B3-49FA-8CDE-88F5172B1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2102545889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641816-2D6C-45AB-B666-1C151004C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4137EE-121D-485C-AB22-07F383CD9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507C32B-2047-4782-9ADA-F396182E0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50D9F72-81E2-458F-BF79-78C612A95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B09819-1848-4A58-9A29-126716A52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6410FE-63DE-4CFC-B602-3CCD8CD51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COMMERCIAL ROUTES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B53124-3998-43FD-9FD4-C52C9079B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847725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Multiple routes, one Jam-led growth story.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89872AA-79C9-4AB9-BEF0-A1B0A71C5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D7128B-1482-4AC9-92DE-7F94F7D48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STATUS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1B35060-0858-46E1-B815-ECDDF795B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1051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INVESTOR READ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22435B7-5FA5-4A15-AD65-159D444A3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FDFDCDD-939F-4637-93AE-2E9BDB673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63855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M2M TechConnect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307DDB9-ABF5-49C0-A303-D633E9684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6385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1">
                <a:solidFill>
                  <a:srgbClr val="5BE7B6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5BE7B6"/>
                </a:solidFill>
                <a:latin typeface="Aptos"/>
                <a:ea typeface="Aptos"/>
                <a:cs typeface="Aptos"/>
              </a:rPr>
              <a:t>Live pilot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6DAE83F-8667-4B50-BEFA-9123067A0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638550"/>
            <a:ext cx="495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Proof Jam can become paid infrastructure revenue.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C22102-A6F6-4D04-9C26-F7616C453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9814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B784762-9DDE-49D6-95FB-B82C3C22E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3385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Private enterprise India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C3E6B0-C9EF-4C30-A3AD-AA6CA9650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1338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FFB86B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FB86B"/>
                </a:solidFill>
                <a:latin typeface="Aptos"/>
                <a:ea typeface="Aptos"/>
                <a:cs typeface="Aptos"/>
              </a:rPr>
              <a:t>Near-term buyer route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68D2CDD-AE32-462A-A08E-174D75C14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4133850"/>
            <a:ext cx="495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Jam engine or Jam-powered cloud into regulated workloads.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239FE83-9A1F-4EFE-8739-6431D045E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4767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812DDF1-808C-447D-9392-BBD7CCC8D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62915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Canada ITB primes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28FCE73-B995-4DED-B62C-BBEA65DD9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6291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FFB86B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FB86B"/>
                </a:solidFill>
                <a:latin typeface="Aptos"/>
                <a:ea typeface="Aptos"/>
                <a:cs typeface="Aptos"/>
              </a:rPr>
              <a:t>Two active primes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D02DBE-CC90-46C9-A806-B03D0E54E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4629150"/>
            <a:ext cx="495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US$100M-class prime-led route and procurement-expansion path.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3992FC8-8877-4C4B-ADE1-CC43F2D64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720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A48C2B1-CE78-49E2-A991-C008FA77F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2445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45Drives / OEM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F9DFB05-1A47-4357-8676-F5AC05B2B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51244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FFB86B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FB86B"/>
                </a:solidFill>
                <a:latin typeface="Aptos"/>
                <a:ea typeface="Aptos"/>
                <a:cs typeface="Aptos"/>
              </a:rPr>
              <a:t>Partner-channel opportunity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AEE8D12-2719-47A2-B7F2-A483F0C3C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5124450"/>
            <a:ext cx="495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Storage appliance and OEM deployment route.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E657221-B838-4F7F-8EE7-DAABE1F78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673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3BB12CA-EA33-47FC-B442-63A0FC15D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619750"/>
            <a:ext cx="2381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Indian tenders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8623105-60D6-4F32-A464-C8318D1B6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56197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FFB86B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FB86B"/>
                </a:solidFill>
                <a:latin typeface="Aptos"/>
                <a:ea typeface="Aptos"/>
                <a:cs typeface="Aptos"/>
              </a:rPr>
              <a:t>Upside route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9D188E0-4E22-43A3-BB21-C8730A14F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5619750"/>
            <a:ext cx="495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Tender route strengthened by the Jam proof pack and procurement-ready operating evidence.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9E45C80-2A6B-4B3B-A407-E2A2D24D9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2F0A9C8-9F03-469D-8286-A316CCD72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5AB88F2-6C1A-4F35-91AD-E155EB16C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337466145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584FB90-1517-4D93-94E5-1F0F380D1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ACA0655-E749-4F40-9C31-FC51A9F6B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A12C51E-303B-46A3-AE19-AD1193966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4B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7A100CF-BA00-444A-97EB-1835503B6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71500"/>
            <a:ext cx="1714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500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225AFC-37DE-4469-86A9-5629B86DC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2858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4B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D4A7D6-C87E-4E10-AC58-DCF5AFE37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209675"/>
            <a:ext cx="4000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6B7280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6B7280"/>
                </a:solidFill>
                <a:latin typeface="Aptos Mono"/>
                <a:ea typeface="Aptos Mono"/>
                <a:cs typeface="Aptos Mono"/>
              </a:rPr>
              <a:t>TEAM / OPERATORS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771245A-E76D-4295-96E1-76FD0E3D8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04950"/>
            <a:ext cx="85725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2700" b="1">
                <a:solidFill>
                  <a:srgbClr val="F7F8FA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F7F8FA"/>
                </a:solidFill>
                <a:latin typeface="Aptos Display"/>
                <a:ea typeface="Aptos Display"/>
                <a:cs typeface="Aptos Display"/>
              </a:rPr>
              <a:t>Original founders first. Specialist operators around them.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2B2DF2-70A5-4820-8C25-497420D2B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533650"/>
            <a:ext cx="8096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Jam was built by Lucas and commercialised with Nikos. The wider team adds systems engineering, operating finance, and India market access.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A3CB55F-4C38-4297-BC30-789DE35E0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1527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4B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64B7B4-9138-4240-9765-4F3DED92B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0515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825" b="1">
                <a:solidFill>
                  <a:srgbClr val="6B7280"/>
                </a:solidFill>
                <a:latin typeface="Aptos Mono"/>
                <a:ea typeface="Aptos Mono"/>
                <a:cs typeface="Aptos Mono"/>
              </a:defRPr>
            </a:pPr>
            <a:r>
              <a:rPr sz="825" b="1">
                <a:solidFill>
                  <a:srgbClr val="6B7280"/>
                </a:solidFill>
                <a:latin typeface="Aptos Mono"/>
                <a:ea typeface="Aptos Mono"/>
                <a:cs typeface="Aptos Mono"/>
              </a:rPr>
              <a:t>ORIGINAL FOUNDERS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DC4DF8D-8D44-4FEA-989D-BE4E67789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71850"/>
            <a:ext cx="53340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1015"/>
          </a:solidFill>
          <a:ln xmlns:a="http://schemas.openxmlformats.org/drawingml/2006/main" w="9525">
            <a:solidFill>
              <a:srgbClr val="1E293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6205EE-7719-454C-A81D-28D87A569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71850"/>
            <a:ext cx="381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4B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6369053-B1BF-4F20-BCC6-38D3CCA58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600450"/>
            <a:ext cx="4762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1A20"/>
          </a:solidFill>
          <a:ln xmlns:a="http://schemas.openxmlformats.org/drawingml/2006/main" w="9525">
            <a:solidFill>
              <a:srgbClr val="58E4B1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2C1D1CA-FC65-4DEF-A3EE-9930BB73E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24275"/>
            <a:ext cx="476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buNone/>
              <a:defRPr sz="1200" b="1">
                <a:solidFill>
                  <a:srgbClr val="58E4B1"/>
                </a:solidFill>
                <a:latin typeface="Aptos Mono"/>
                <a:ea typeface="Aptos Mono"/>
                <a:cs typeface="Aptos Mono"/>
              </a:defRPr>
            </a:pPr>
            <a:r>
              <a:rPr sz="1200" b="1">
                <a:solidFill>
                  <a:srgbClr val="58E4B1"/>
                </a:solidFill>
                <a:latin typeface="Aptos Mono"/>
                <a:ea typeface="Aptos Mono"/>
                <a:cs typeface="Aptos Mono"/>
              </a:rPr>
              <a:t>NA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ADA1883-85F7-48E9-BEBC-1B02A1F92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581400"/>
            <a:ext cx="4210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725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Nikos Argalias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F5305B6-785C-46CE-9A61-7FC2DE195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924300"/>
            <a:ext cx="4210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675" b="1">
                <a:solidFill>
                  <a:srgbClr val="58E4B1"/>
                </a:solidFill>
                <a:latin typeface="Aptos Mono"/>
                <a:ea typeface="Aptos Mono"/>
                <a:cs typeface="Aptos Mono"/>
              </a:defRPr>
            </a:pPr>
            <a:r>
              <a:rPr sz="675" b="1">
                <a:solidFill>
                  <a:srgbClr val="58E4B1"/>
                </a:solidFill>
                <a:latin typeface="Aptos Mono"/>
                <a:ea typeface="Aptos Mono"/>
                <a:cs typeface="Aptos Mono"/>
              </a:rPr>
              <a:t>CO-FOUNDER, CEO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39D0AD0-FD7A-4306-9984-F9D1597BB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210050"/>
            <a:ext cx="4876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Ex-Linklaters Head of Engineering. Owns strategy, fundraising, partnerships, and go-to-market.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30B5571-D2C1-4591-927C-8DDB6703F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371850"/>
            <a:ext cx="53340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1015"/>
          </a:solidFill>
          <a:ln xmlns:a="http://schemas.openxmlformats.org/drawingml/2006/main" w="9525">
            <a:solidFill>
              <a:srgbClr val="1E293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F79C357-DE6B-45E5-A57A-D6C1A203F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371850"/>
            <a:ext cx="381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4B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ED3BEC0-8205-46F2-B469-F536BF7E2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3600450"/>
            <a:ext cx="4762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1A20"/>
          </a:solidFill>
          <a:ln xmlns:a="http://schemas.openxmlformats.org/drawingml/2006/main" w="9525">
            <a:solidFill>
              <a:srgbClr val="58E4B1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3062DF-7759-4E42-B9E5-816284FD8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3724275"/>
            <a:ext cx="476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buNone/>
              <a:defRPr sz="1200" b="1">
                <a:solidFill>
                  <a:srgbClr val="58E4B1"/>
                </a:solidFill>
                <a:latin typeface="Aptos Mono"/>
                <a:ea typeface="Aptos Mono"/>
                <a:cs typeface="Aptos Mono"/>
              </a:defRPr>
            </a:pPr>
            <a:r>
              <a:rPr sz="1200" b="1">
                <a:solidFill>
                  <a:srgbClr val="58E4B1"/>
                </a:solidFill>
                <a:latin typeface="Aptos Mono"/>
                <a:ea typeface="Aptos Mono"/>
                <a:cs typeface="Aptos Mono"/>
              </a:rPr>
              <a:t>LM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65A3C19-90F0-446E-8215-F0C5974B1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581400"/>
            <a:ext cx="4210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725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Lucas Marsh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CAEF02A-BDF1-4F62-8ADD-FDD031391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3924300"/>
            <a:ext cx="4210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675" b="1">
                <a:solidFill>
                  <a:srgbClr val="58E4B1"/>
                </a:solidFill>
                <a:latin typeface="Aptos Mono"/>
                <a:ea typeface="Aptos Mono"/>
                <a:cs typeface="Aptos Mono"/>
              </a:defRPr>
            </a:pPr>
            <a:r>
              <a:rPr sz="675" b="1">
                <a:solidFill>
                  <a:srgbClr val="58E4B1"/>
                </a:solidFill>
                <a:latin typeface="Aptos Mono"/>
                <a:ea typeface="Aptos Mono"/>
                <a:cs typeface="Aptos Mono"/>
              </a:rPr>
              <a:t>CO-FOUNDER, CTO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78A80DF-D9CA-46DA-B179-9B451D5BB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4210050"/>
            <a:ext cx="4876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Jam inventor. Owns compression engineering, deterministic restore, and SSD-bound data-plane performance.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D16FD0E-4672-44CF-819F-DFCFB3452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4822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7B7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27E627-B3C7-4133-B0DF-E204BE67A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800600"/>
            <a:ext cx="304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825" b="1">
                <a:solidFill>
                  <a:srgbClr val="6B7280"/>
                </a:solidFill>
                <a:latin typeface="Aptos Mono"/>
                <a:ea typeface="Aptos Mono"/>
                <a:cs typeface="Aptos Mono"/>
              </a:defRPr>
            </a:pPr>
            <a:r>
              <a:rPr sz="825" b="1">
                <a:solidFill>
                  <a:srgbClr val="6B7280"/>
                </a:solidFill>
                <a:latin typeface="Aptos Mono"/>
                <a:ea typeface="Aptos Mono"/>
                <a:cs typeface="Aptos Mono"/>
              </a:rPr>
              <a:t>FUTURE ADDITIONS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2F4F0DD-652B-402B-B4ED-92CC8C7FD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67300"/>
            <a:ext cx="3467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1015"/>
          </a:solidFill>
          <a:ln xmlns:a="http://schemas.openxmlformats.org/drawingml/2006/main" w="9525">
            <a:solidFill>
              <a:srgbClr val="1E2933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E55A8EC-84EE-4CAF-B7EF-72EA882CB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6730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7B7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4367B93-42AD-42C8-A6D8-911A65B37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257800"/>
            <a:ext cx="400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1A20"/>
          </a:solidFill>
          <a:ln xmlns:a="http://schemas.openxmlformats.org/drawingml/2006/main" w="9525">
            <a:solidFill>
              <a:srgbClr val="67B7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69A640E-00A6-42D3-8BBB-8BAF03594C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362575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buNone/>
              <a:defRPr sz="975" b="1">
                <a:solidFill>
                  <a:srgbClr val="67B7FF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67B7FF"/>
                </a:solidFill>
                <a:latin typeface="Aptos Mono"/>
                <a:ea typeface="Aptos Mono"/>
                <a:cs typeface="Aptos Mono"/>
              </a:rPr>
              <a:t>SA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9D2917F-9D36-4E90-A71E-DFBA2427E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238750"/>
            <a:ext cx="2552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Spyros Argalias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0000F4F-0456-4380-BEB1-5E979419B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505450"/>
            <a:ext cx="25527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600" b="1">
                <a:solidFill>
                  <a:srgbClr val="67B7FF"/>
                </a:solidFill>
                <a:latin typeface="Aptos Mono"/>
                <a:ea typeface="Aptos Mono"/>
                <a:cs typeface="Aptos Mono"/>
              </a:defRPr>
            </a:pPr>
            <a:r>
              <a:rPr sz="600" b="1">
                <a:solidFill>
                  <a:srgbClr val="67B7FF"/>
                </a:solidFill>
                <a:latin typeface="Aptos Mono"/>
                <a:ea typeface="Aptos Mono"/>
                <a:cs typeface="Aptos Mono"/>
              </a:rPr>
              <a:t>CO-FOUNDER, HEAD OF SYSTEMS ENGINEERING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DF97C72-2281-4DDF-AA6D-A852D167C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810250"/>
            <a:ext cx="3086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KG/platform engineering; EDF Energy and Office Depot ecommerce; large-scale SaaS.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BBF82FD-35BF-4BC2-9E6D-5EA3157BB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067300"/>
            <a:ext cx="3467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1015"/>
          </a:solidFill>
          <a:ln xmlns:a="http://schemas.openxmlformats.org/drawingml/2006/main" w="9525">
            <a:solidFill>
              <a:srgbClr val="1E2933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20797EC-5E91-45F4-9FF4-15406AA75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06730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D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DA52D72-2858-4CD4-9C67-4E8F50EF3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5257800"/>
            <a:ext cx="400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1A20"/>
          </a:solidFill>
          <a:ln xmlns:a="http://schemas.openxmlformats.org/drawingml/2006/main" w="9525">
            <a:solidFill>
              <a:srgbClr val="FFBD6E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E0F16E7-F834-4A6A-AF12-6C64C7BC7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5362575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buNone/>
              <a:defRPr sz="975" b="1">
                <a:solidFill>
                  <a:srgbClr val="FFBD6E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FFBD6E"/>
                </a:solidFill>
                <a:latin typeface="Aptos Mono"/>
                <a:ea typeface="Aptos Mono"/>
                <a:cs typeface="Aptos Mono"/>
              </a:rPr>
              <a:t>DM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E2EF103-F868-48FE-9B74-6B8411B70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5238750"/>
            <a:ext cx="2552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Dimitri Mikhalchuk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9508AA5-528F-491E-A3A8-396E01B5D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5505450"/>
            <a:ext cx="25527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600" b="1">
                <a:solidFill>
                  <a:srgbClr val="FFBD6E"/>
                </a:solidFill>
                <a:latin typeface="Aptos Mono"/>
                <a:ea typeface="Aptos Mono"/>
                <a:cs typeface="Aptos Mono"/>
              </a:defRPr>
            </a:pPr>
            <a:r>
              <a:rPr sz="600" b="1">
                <a:solidFill>
                  <a:srgbClr val="FFBD6E"/>
                </a:solidFill>
                <a:latin typeface="Aptos Mono"/>
                <a:ea typeface="Aptos Mono"/>
                <a:cs typeface="Aptos Mono"/>
              </a:rPr>
              <a:t>CO-FOUNDER, COO &amp; CFO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819DF0D7-D847-4A8E-9676-F82DF1F2F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5810250"/>
            <a:ext cx="3086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Corporate strategy, finance operations, investor reporting, and fund-management.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7A8536D-0ABB-409D-B7E2-66F639F7A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5067300"/>
            <a:ext cx="3467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1015"/>
          </a:solidFill>
          <a:ln xmlns:a="http://schemas.openxmlformats.org/drawingml/2006/main" w="9525">
            <a:solidFill>
              <a:srgbClr val="1E2933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87A25DA-45E1-4612-BA28-388B37E60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506730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79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12F4F963-F123-4FC4-8604-26B6DE2C3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5257800"/>
            <a:ext cx="400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1A20"/>
          </a:solidFill>
          <a:ln xmlns:a="http://schemas.openxmlformats.org/drawingml/2006/main" w="9525">
            <a:solidFill>
              <a:srgbClr val="A879FF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50136DF5-609B-492E-9777-BAE386296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5362575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buNone/>
              <a:defRPr sz="975" b="1">
                <a:solidFill>
                  <a:srgbClr val="A879FF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A879FF"/>
                </a:solidFill>
                <a:latin typeface="Aptos Mono"/>
                <a:ea typeface="Aptos Mono"/>
                <a:cs typeface="Aptos Mono"/>
              </a:rPr>
              <a:t>SN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2D69708-F800-4FC4-937D-9FFCFC8AA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5238750"/>
            <a:ext cx="2552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7F8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7F8FA"/>
                </a:solidFill>
                <a:latin typeface="Aptos"/>
                <a:ea typeface="Aptos"/>
                <a:cs typeface="Aptos"/>
              </a:rPr>
              <a:t>Suraj S Naik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9222521-F24B-4062-99D8-587584FE5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5505450"/>
            <a:ext cx="25527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600" b="1">
                <a:solidFill>
                  <a:srgbClr val="A879FF"/>
                </a:solidFill>
                <a:latin typeface="Aptos Mono"/>
                <a:ea typeface="Aptos Mono"/>
                <a:cs typeface="Aptos Mono"/>
              </a:defRPr>
            </a:pPr>
            <a:r>
              <a:rPr sz="600" b="1">
                <a:solidFill>
                  <a:srgbClr val="A879FF"/>
                </a:solidFill>
                <a:latin typeface="Aptos Mono"/>
                <a:ea typeface="Aptos Mono"/>
                <a:cs typeface="Aptos Mono"/>
              </a:rPr>
              <a:t>INVESTOR / INDIA TENDER LEAD / COMMERCIAL ADVISOR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5551B73-7C37-4958-9989-27774085E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5810250"/>
            <a:ext cx="3086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9AA3AF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9AA3AF"/>
                </a:solidFill>
                <a:latin typeface="Aptos"/>
                <a:ea typeface="Aptos"/>
                <a:cs typeface="Aptos"/>
              </a:rPr>
              <a:t>Anchor investor; India tender procurement, government routes, and enterprise introductions.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32EC6D65-5288-45B7-8270-78E6B9734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88AE3F2F-A7CA-4BB3-91DC-69AD05578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67475"/>
            <a:ext cx="3429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750" b="0">
                <a:solidFill>
                  <a:srgbClr val="6B7280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6B7280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7E579EA7-46BD-4897-9992-FD4310D53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10950" y="6467475"/>
            <a:ext cx="2286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750" b="0">
                <a:solidFill>
                  <a:srgbClr val="6B7280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6B7280"/>
                </a:solidFill>
                <a:latin typeface="Aptos Mono"/>
                <a:ea typeface="Aptos Mono"/>
                <a:cs typeface="Aptos Mono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9702921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BEE7F6-1E2F-4071-8304-666BC3EDB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9E4664-1C30-4785-AEA9-E0732DFB7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E73465-7A40-4563-A2EE-A74CF605F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A2B5B22-9A19-4EBD-B472-7703C1AB4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EA7D897-00B7-4165-B11A-7D84AA68E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9F01CF-0957-4E77-8DA2-9E403BFCA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USE OF FUNDS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5EA802E-0DE6-4B30-B6E2-0F8B221F4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857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INR 3-5 Cr buys repeatability; INR 12.5 Cr accelerates.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7149E6F-A17E-4C7E-895C-073BA36B0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743200"/>
            <a:ext cx="82867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The base 12-month round turns Jam proof into a repeatable enterprise motion. With a strategic lead, the plan can expand to INR 12.5 Cr for faster ITB readiness, partner integrations, pod expansion, and enterprise conversion.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FD6CEE4-F7D5-4BCC-9186-63417C156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095750"/>
            <a:ext cx="28575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0F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DCDB0F-A2FB-406D-B94A-7BC171D8E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324350"/>
            <a:ext cx="2400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rPr>
              <a:t>0-90 days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58B441-CA24-488E-9896-CFF9BABD5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686300"/>
            <a:ext cx="2400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12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Benchmark book + M2M reporting + investor/customer pack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79D0A23-1880-4DBA-AF36-6C9F85CD5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648200"/>
            <a:ext cx="476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356E8F-80F7-4329-A003-D70A5032F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095750"/>
            <a:ext cx="28575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C4225D-CA1B-4D83-961B-89A055790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324350"/>
            <a:ext cx="2400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rPr>
              <a:t>3-6 months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513F9BF-E662-48D4-A696-B98F0FF9F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686300"/>
            <a:ext cx="2400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12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5-10 controlled pilots, partner/OEM route, compliance readiness evidence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ABE7A09-838E-41B5-80E8-B5A785396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4648200"/>
            <a:ext cx="476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52AEAF9-6D3B-4550-8213-F5C0DE38B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4095750"/>
            <a:ext cx="28575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07B5B9-C89C-4465-B5F6-BB34BA381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324350"/>
            <a:ext cx="2400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rPr>
              <a:t>6-12 months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9E101C9-5CD1-4D48-8DCA-C3CFCA1EA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686300"/>
            <a:ext cx="2400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12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Ops KG customer slices, repeatable sales motion, tender-ready proof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F60EAFE-67C1-414E-88A7-FD555FC69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C662ADB-38EE-45EC-81A5-A2C7D93F0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2E4B645-F361-4265-856D-61A067ADB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830590727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8A069F-F015-4951-BC54-755E8F78B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86C2C36-2593-4A39-ABF1-6D3E60901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799A04B-D5DA-4761-A514-B8E5DE0E4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98ACE7-39BC-4B12-8EDB-E68944F2C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13B452D-E0B7-42C9-BD9E-020A7E8BF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00D7BC-8996-4B20-BBF7-BEE1495F1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ASK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857C8D-77B8-4847-8F46-137C42E7D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8572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Raise INR 3-5 Cr now, expandable to INR 12.5 Cr.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C13A368-DFB0-48B9-8BE4-DDCBCE496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914650"/>
            <a:ext cx="8572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The round funds revenue conversion and proof: paid pilots, partner integrations, compliance readiness, Ops KG completion, and the material needed for two ITB prime conversations, OEMs, enterprise, and tenders.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442845D-3AD1-44CB-9E91-193D07819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316230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0F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2E577F-57AB-4711-943D-FE48CDA96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286250"/>
            <a:ext cx="2476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rPr>
              <a:t>Ready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9F4C4B2-09D2-41AC-A61E-20289A3E8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8768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rPr>
              <a:t>JAM ENGINE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E374C68-2AE6-4475-8A51-5D1157D7F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143500"/>
            <a:ext cx="2476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666F7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66F7D"/>
                </a:solidFill>
                <a:latin typeface="Aptos"/>
                <a:ea typeface="Aptos"/>
                <a:cs typeface="Aptos"/>
              </a:rPr>
              <a:t>Commercial product and infrastructure wedge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A59712-8DCF-41D2-89CF-5A35AE307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057650"/>
            <a:ext cx="316230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C693994-4C8A-4591-9249-CF152D199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286250"/>
            <a:ext cx="2476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rPr>
              <a:t>Live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B1AC51-9557-4F3C-A94C-456D7FDA5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8768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rPr>
              <a:t>REVENUE PROOF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2C7BA9D-685E-421C-A863-95C70B497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5143500"/>
            <a:ext cx="2476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666F7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66F7D"/>
                </a:solidFill>
                <a:latin typeface="Aptos"/>
                <a:ea typeface="Aptos"/>
                <a:cs typeface="Aptos"/>
              </a:rPr>
              <a:t>M2M TechConnect and 1 PB pod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A94F5EE-CCB7-44DF-BFBB-31B4B64DE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4057650"/>
            <a:ext cx="266700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563603-5D82-47DB-9FEB-67BBF0F61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286250"/>
            <a:ext cx="2095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A78B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A78BFA"/>
                </a:solidFill>
                <a:latin typeface="Aptos Display"/>
                <a:ea typeface="Aptos Display"/>
                <a:cs typeface="Aptos Display"/>
              </a:rPr>
              <a:t>Near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155C7AA-E724-4AC8-A16D-82C552649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876800"/>
            <a:ext cx="209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A8B0BD"/>
                </a:solidFill>
                <a:latin typeface="Aptos Mono"/>
                <a:ea typeface="Aptos Mono"/>
                <a:cs typeface="Aptos Mono"/>
              </a:rPr>
              <a:t>OPS KG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5BDA920-2D87-430A-8BF8-8B83A44C6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5143500"/>
            <a:ext cx="2095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666F7D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66F7D"/>
                </a:solidFill>
                <a:latin typeface="Aptos"/>
                <a:ea typeface="Aptos"/>
                <a:cs typeface="Aptos"/>
              </a:rPr>
              <a:t>Compounding software layer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85A47CE-8C18-4CD8-AA9A-73D717ABB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962650"/>
            <a:ext cx="9429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Next artifact: buyer-specific derivatives for Jam Engine/OEM, ITB primes, Cloud buyer, and KG design-partner motions.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B717C77-F7B7-4867-A8A7-146C12C64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FD086DC-64AC-40C4-BEB3-140CBC5C0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10D97B7-893C-45B5-A03E-370ACF303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03952896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602BA87-A242-433A-90D1-B5D02E140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E41601-E022-4DC1-B97B-817C34181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246632647134766"/>
          <a:stretch xmlns:a="http://schemas.openxmlformats.org/drawingml/2006/main"/>
        </p:blipFill>
        <p:spPr>
          <a:xfrm xmlns:a="http://schemas.openxmlformats.org/drawingml/2006/main">
            <a:off x="514350" y="3827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7CF9C3-B1EE-4B3B-B54E-5B5A30AFC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10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82EB203-433B-4BF9-8BB5-C17733A77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619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640DA5-A03F-460F-9FC6-E6D1127C62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723900"/>
            <a:ext cx="11163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WHO WE ARE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15042CB-7EC2-4ECF-BDD2-DAB3212E1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990600"/>
            <a:ext cx="100012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F5F7FA"/>
                </a:solidFill>
              </a:defRPr>
            </a:pPr>
            <a:r>
              <a:rPr sz="2700" b="1">
                <a:solidFill>
                  <a:srgbClr val="F5F7FA"/>
                </a:solidFill>
              </a:rPr>
              <a:t>Cithorum builds data infrastructure around Jam.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0FF3B8-9788-44F3-B903-5657F2F45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562100"/>
            <a:ext cx="96202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EC5CF"/>
                </a:solidFill>
              </a:defRPr>
            </a:pPr>
            <a:r>
              <a:rPr sz="1275">
                <a:solidFill>
                  <a:srgbClr val="BEC5CF"/>
                </a:solidFill>
              </a:rPr>
              <a:t>Jam is the software wedge. Cithorum Cloud is the proof surface. Ops KG is the compounding operating moat.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7244042-736E-44EA-A86F-C47ACEB02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910715"/>
            <a:ext cx="3606800" cy="2247900"/>
          </a:xfrm>
          <a:prstGeom xmlns:a="http://schemas.openxmlformats.org/drawingml/2006/main" prst="roundRect">
            <a:avLst>
              <a:gd name="adj" fmla="val 84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50E8DDE-7AA0-49E3-9EFC-B0C23352A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764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SOFTWARE WEDGE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2A93F55-9B5F-49DB-8C79-E743DC494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Jam Codec / Engine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32D747A-F7A1-4917-90A9-7E5F42C30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6700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Compression and restore software that attacks the byte layer below the application stack.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B0ADA0-6138-492A-A930-1DACAD9EE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2600" y="1910715"/>
            <a:ext cx="3606800" cy="2247900"/>
          </a:xfrm>
          <a:prstGeom xmlns:a="http://schemas.openxmlformats.org/drawingml/2006/main" prst="roundRect">
            <a:avLst>
              <a:gd name="adj" fmla="val 84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BA89A33-C607-4E3B-961E-E2AE4EEEA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0764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PROOF SURFACE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07FEE12-0B6F-43C0-BB53-7C6A56502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2860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Cithorum Cloud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976995-9080-4680-AA46-04912B15F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667000"/>
            <a:ext cx="32194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A managed pod that proves capacity, restore, energy, and storage economics in a controlled customer motion.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FC000F5-501F-4934-A0ED-E07E16BE78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1910715"/>
            <a:ext cx="3606800" cy="2247900"/>
          </a:xfrm>
          <a:prstGeom xmlns:a="http://schemas.openxmlformats.org/drawingml/2006/main" prst="roundRect">
            <a:avLst>
              <a:gd name="adj" fmla="val 84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600D9C4-ACB7-4F1D-82CE-C3FC47854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0764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FFBC65"/>
                </a:solidFill>
              </a:defRPr>
            </a:pPr>
            <a:r>
              <a:rPr sz="675" b="1">
                <a:solidFill>
                  <a:srgbClr val="FFBC65"/>
                </a:solidFill>
              </a:rPr>
              <a:t>OPERATING MOAT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84511E-183E-4595-A7F4-9739A31F1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2860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Data-Centre Ops KG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E372CF4-4507-42C4-ABD7-C31E83D56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66700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The evidence layer for benchmark history, restore proof, billing, audit, and capacity intelligence.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14FF70C-3E04-4236-AFF2-3A798C22C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320540"/>
            <a:ext cx="11163300" cy="422910"/>
          </a:xfrm>
          <a:prstGeom xmlns:a="http://schemas.openxmlformats.org/drawingml/2006/main" prst="roundRect">
            <a:avLst>
              <a:gd name="adj" fmla="val 450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1ED7C0-4836-46E2-A109-3A748C2D3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38650"/>
            <a:ext cx="107823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5F7FA"/>
                </a:solidFill>
              </a:defRPr>
            </a:pPr>
            <a:r>
              <a:rPr sz="1275" b="1">
                <a:solidFill>
                  <a:srgbClr val="F5F7FA"/>
                </a:solidFill>
              </a:rPr>
              <a:t>Investor read: Jam creates the wedge, Cloud proves the wedge, and Ops KG compounds the operating intelligence around it.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99C1CC-6548-49E8-83FE-F4706F041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389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283F6D-BEF0-4E36-8927-DBE53F084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4198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B9332C1-B41F-433C-93F7-641EC85AA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4198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02 / 15</a:t>
            </a:r>
          </a:p>
        </p:txBody>
      </p:sp>
    </p:spTree>
    <p:extLst>
      <p:ext uri="{BB962C8B-B14F-4D97-AF65-F5344CB8AC3E}">
        <p14:creationId xmlns:p14="http://schemas.microsoft.com/office/powerpoint/2010/main" val="16838978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DEFDF29-5AB3-4640-8766-3F144B830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3228BE-0E0A-4A73-9A00-C74578971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66e3cac3415477d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CC3527F-C047-42FE-9BB0-298AA8AD1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9BCC85F-81D7-468B-A5B3-69BB75DE0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6E4C0F-7793-4C72-9399-496066A80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800100"/>
            <a:ext cx="11163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HOW WE STARTED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71BE59-9DC2-4CE9-8666-61AB205B4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85850"/>
            <a:ext cx="100965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000" b="1">
                <a:solidFill>
                  <a:srgbClr val="F5F7FA"/>
                </a:solidFill>
              </a:defRPr>
            </a:pPr>
            <a:r>
              <a:rPr sz="3000" b="1">
                <a:solidFill>
                  <a:srgbClr val="F5F7FA"/>
                </a:solidFill>
              </a:rPr>
              <a:t>We started with one infrastructure question.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7943BF-0789-44D3-ABD2-AE58CC1F6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733550"/>
            <a:ext cx="9334500" cy="247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BEC5CF"/>
                </a:solidFill>
              </a:defRPr>
            </a:pPr>
            <a:r>
              <a:rPr sz="1575">
                <a:solidFill>
                  <a:srgbClr val="BEC5CF"/>
                </a:solidFill>
              </a:rPr>
              <a:t>Could the next storage decision begin with byte reduction before hardware expansion?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7EAB7A5-6FE3-4BA6-B754-842A578B5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164080"/>
            <a:ext cx="3606800" cy="3329940"/>
          </a:xfrm>
          <a:prstGeom xmlns:a="http://schemas.openxmlformats.org/drawingml/2006/main" prst="roundRect">
            <a:avLst>
              <a:gd name="adj" fmla="val 57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3214F1-4CE9-4E4D-9DCE-4131B3D42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431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FFBC65"/>
                </a:solidFill>
              </a:defRPr>
            </a:pPr>
            <a:r>
              <a:rPr sz="675" b="1">
                <a:solidFill>
                  <a:srgbClr val="FFBC65"/>
                </a:solidFill>
              </a:rPr>
              <a:t>01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BF0959-2ED3-4A62-A635-35A73B296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527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We saw the byte tax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49C89A1-2CEA-4F03-9757-04EEF0282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1465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The same data was being stored, copied, backed up, moved, cooled, restored, and paid for repeatedly.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69979C3-926A-4829-8D09-C69B86192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2600" y="2164080"/>
            <a:ext cx="3606800" cy="3329940"/>
          </a:xfrm>
          <a:prstGeom xmlns:a="http://schemas.openxmlformats.org/drawingml/2006/main" prst="roundRect">
            <a:avLst>
              <a:gd name="adj" fmla="val 57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21DB3D6-ABB9-46D2-9733-0A6C28440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3431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C1BCAC9-072C-4BA4-8D3D-F0B7E03C0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5527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We built Jam below the stack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53B7352-715C-4B8C-A60D-A2627FB64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91465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The codec / engine attacks the byte layer directly, then proves reduction and restore on real workloads.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C183332-3B10-47DC-93A3-4F9A1F9CA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164080"/>
            <a:ext cx="3606800" cy="3329940"/>
          </a:xfrm>
          <a:prstGeom xmlns:a="http://schemas.openxmlformats.org/drawingml/2006/main" prst="roundRect">
            <a:avLst>
              <a:gd name="adj" fmla="val 57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D894667-603E-4FF4-B5BB-FA19B8F96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34315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03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B64C210-5FE0-4CE3-A9A6-9B400106C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55270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We made proof the motion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23D8A7E-89BB-4C1E-AAC5-3C7BC25CCF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91465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Run a bounded pilot, verify restore, produce evidence, then choose software-only or managed infrastructure.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A53491D-D89A-47C4-8842-0243E821B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684520"/>
            <a:ext cx="11163300" cy="472440"/>
          </a:xfrm>
          <a:prstGeom xmlns:a="http://schemas.openxmlformats.org/drawingml/2006/main" prst="roundRect">
            <a:avLst>
              <a:gd name="adj" fmla="val 4032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BDC27E-FDAA-4C27-A567-1CE69C84A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810250"/>
            <a:ext cx="107823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That origin matters for investors: Jam is a software wedge into infrastructure margin.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3F3E543-388F-4257-9699-84A327666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5A74242-E4C7-4C64-92EF-7193EF096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FF1BA32-6BB0-4381-9074-E456F355C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03 / 15</a:t>
            </a:r>
          </a:p>
        </p:txBody>
      </p:sp>
    </p:spTree>
    <p:extLst>
      <p:ext uri="{BB962C8B-B14F-4D97-AF65-F5344CB8AC3E}">
        <p14:creationId xmlns:p14="http://schemas.microsoft.com/office/powerpoint/2010/main" val="44136254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274C58-83B1-4718-90DA-ED07E7C77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F99B8A-3A92-4AC6-9B3D-F66F12D59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b4e8163d7fc4a8c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F9C66E2-BB2F-44E5-9BB6-485E5AC8E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E8D6EA-65CC-430F-9391-02B7507F2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499A44-AAE6-4F65-8880-936833D3A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800100"/>
            <a:ext cx="11163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FFBC65"/>
                </a:solidFill>
              </a:defRPr>
            </a:pPr>
            <a:r>
              <a:rPr sz="675" b="1">
                <a:solidFill>
                  <a:srgbClr val="FFBC65"/>
                </a:solidFill>
              </a:rPr>
              <a:t>WHY NOW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056561-CB58-4C04-AB15-03CB428C6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85850"/>
            <a:ext cx="10287000" cy="895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5F7FA"/>
                </a:solidFill>
              </a:defRPr>
            </a:pPr>
            <a:r>
              <a:rPr sz="2925" b="1">
                <a:solidFill>
                  <a:srgbClr val="F5F7FA"/>
                </a:solidFill>
              </a:rPr>
              <a:t>Data growth is becoming an infrastructure margin problem.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3C7E21-50B0-4E6D-B770-01EE9DDAE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171700"/>
            <a:ext cx="99060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BEC5CF"/>
                </a:solidFill>
              </a:defRPr>
            </a:pPr>
            <a:r>
              <a:rPr sz="1350">
                <a:solidFill>
                  <a:srgbClr val="BEC5CF"/>
                </a:solidFill>
              </a:rPr>
              <a:t>AI, backups, media, defence, genomics, logs, and archives are pushing storage, energy, restore, and network costs into board-level operating decisions.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EAB16BE-BCAC-4982-B973-832F306E7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769870"/>
            <a:ext cx="3606800" cy="2929890"/>
          </a:xfrm>
          <a:prstGeom xmlns:a="http://schemas.openxmlformats.org/drawingml/2006/main" prst="roundRect">
            <a:avLst>
              <a:gd name="adj" fmla="val 65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33DA9B-F171-4293-98A7-F566DD7AD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3370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FFBC65"/>
                </a:solidFill>
              </a:defRPr>
            </a:pPr>
            <a:r>
              <a:rPr sz="675" b="1">
                <a:solidFill>
                  <a:srgbClr val="FFBC65"/>
                </a:solidFill>
              </a:rPr>
              <a:t>MARKET PRESSURE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DD99C7-0007-4FD3-A97F-113CA0EC6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21945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Data growth keeps compounding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8ACCA36-CB18-471E-A095-CF1B9FF8B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71900"/>
            <a:ext cx="32194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Every customer stores, replicates, backs up, restores, audits, and moves more bytes than they want to pay for.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F4801CB-F4E3-4773-A6C2-EE08B4E74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2600" y="2769870"/>
            <a:ext cx="3606800" cy="2929890"/>
          </a:xfrm>
          <a:prstGeom xmlns:a="http://schemas.openxmlformats.org/drawingml/2006/main" prst="roundRect">
            <a:avLst>
              <a:gd name="adj" fmla="val 65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3C6A098-DF7B-4368-8C6D-105F64121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93370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BUYER TRIGGER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815FC33-0CAF-4140-B696-A85A70A2B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14325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Proof beats replacement risk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6A6AE10-1567-4D27-9E92-20475DFD6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524250"/>
            <a:ext cx="32194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Large buyers need evidence on their own data before changing infrastructure purchasing behavior.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B23418C-37F0-477E-B706-4E03E2F08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69870"/>
            <a:ext cx="3606800" cy="2929890"/>
          </a:xfrm>
          <a:prstGeom xmlns:a="http://schemas.openxmlformats.org/drawingml/2006/main" prst="roundRect">
            <a:avLst>
              <a:gd name="adj" fmla="val 65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D4789E0-D97D-4BE8-932B-ECBC668E3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933700"/>
            <a:ext cx="32194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CAPITAL MOMENT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1A6D4C-46CF-4568-843F-A73DCF767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143250"/>
            <a:ext cx="3219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Repeatability is the unlock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035D386-C46C-4047-86C6-035F6E1E2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524250"/>
            <a:ext cx="321945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13">
                <a:solidFill>
                  <a:srgbClr val="BEC5CF"/>
                </a:solidFill>
              </a:defRPr>
            </a:pPr>
            <a:r>
              <a:rPr sz="1013">
                <a:solidFill>
                  <a:srgbClr val="BEC5CF"/>
                </a:solidFill>
              </a:rPr>
              <a:t>Funding turns Jam proof into a repeatable enterprise motion across customers, primes, OEMs, and India routes.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9F36449-E961-4915-B796-11E8430B9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890260"/>
            <a:ext cx="1352550" cy="2667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41C63F8-F88E-4F14-830F-6C4D5EA3B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943600"/>
            <a:ext cx="11620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software wedge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AE63BD6-DD73-4ED7-9E65-CBB3D5AB6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5890260"/>
            <a:ext cx="1352550" cy="2667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6DA93C1-E320-4490-8561-7413698EF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57400" y="5943600"/>
            <a:ext cx="11620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managed proof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0B419C-F22B-46EC-8455-6D34BFD1C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5890260"/>
            <a:ext cx="1352550" cy="2667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8CEE52C-E039-42CA-9379-5A4DEA84D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5943600"/>
            <a:ext cx="11620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operating moat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90DB5EC-5EA0-4D55-832B-E9DB8041D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612C91A-EFC6-4965-9560-6B718B1D5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4F70143-C604-432B-8E09-BD20BA68C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04 / 15</a:t>
            </a:r>
          </a:p>
        </p:txBody>
      </p:sp>
    </p:spTree>
    <p:extLst>
      <p:ext uri="{BB962C8B-B14F-4D97-AF65-F5344CB8AC3E}">
        <p14:creationId xmlns:p14="http://schemas.microsoft.com/office/powerpoint/2010/main" val="1965600731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D95708-711E-47C5-9D47-99E6976362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1B2BB4D-A1ED-4FC6-9A78-30480335A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62EA96-A85D-4111-B020-570B2626C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B1BAEA-A33F-47A9-BC1F-8107840CF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1F877B-D0CC-449E-ABA8-21D84AEC6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715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79F16A-C2D6-46AA-802F-52D331C596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1049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THE PROBLEM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11BDBE-BC05-43CC-840E-959511923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286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Every expensive data operation starts with too many bytes.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907E1EA-1F1E-4468-B9EF-FE8B0450A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781300"/>
            <a:ext cx="8096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Storage is only the first line item. Replication, backup, restore, audit, encryption, and energy all inherit the original footprint.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5C89248-C091-4931-801D-596A325BC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4000500"/>
            <a:ext cx="2381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100B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12C2F4-ECD9-4A1F-9DAD-AC8406B6B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248150"/>
            <a:ext cx="1943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75" b="1">
                <a:solidFill>
                  <a:srgbClr val="FFB86B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FFB86B"/>
                </a:solidFill>
                <a:latin typeface="Aptos Mono"/>
                <a:ea typeface="Aptos Mono"/>
                <a:cs typeface="Aptos Mono"/>
              </a:rPr>
              <a:t>STORAGE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D8CE75-2CF4-4C3C-BD77-4120C14EF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591050"/>
            <a:ext cx="19431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Primary and backup media grow before any application value is created.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E877600-974D-49E0-BE00-43C139466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000500"/>
            <a:ext cx="2381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C0B390-C881-4860-838C-01FE47B8B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248150"/>
            <a:ext cx="1943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rPr>
              <a:t>BANDWIDTH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7AEE7EE-20B2-41EB-87B1-9E033AEC0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591050"/>
            <a:ext cx="19431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WAN transfer, cross-site replication, and egress repeat the same payload.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3C92360-AF21-45D4-B036-591ABBCF2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000500"/>
            <a:ext cx="2381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CD15669-3E14-4EBE-AE53-CA768E702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248150"/>
            <a:ext cx="1943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rPr>
              <a:t>COMPUTE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7C0EFAC-397B-4278-9C4E-732C0A2D7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591050"/>
            <a:ext cx="19431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Reads, scans, audit, and AI retrieval keep touching oversized data.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CA85F53-F7EF-444D-998C-288A8A72F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4000500"/>
            <a:ext cx="2381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A217F8C-B894-403E-B1A2-B1CE613B9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4248150"/>
            <a:ext cx="1943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5BE7B6"/>
                </a:solidFill>
                <a:latin typeface="Aptos Mono"/>
                <a:ea typeface="Aptos Mono"/>
                <a:cs typeface="Aptos Mono"/>
              </a:rPr>
              <a:t>ENERGY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C610C3A-89F1-47DE-BFC9-2CEF08D8C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4591050"/>
            <a:ext cx="19431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75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Drives, cooling, and networking all follow the media footprint.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E3AD9A7-22B2-418C-8D4C-D56CCDD77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EE38EAB-EDCA-4CEA-8848-15FD7AD86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464A6C-D158-4889-B1AA-AC8A0DBFF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711975079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6C60A28-F695-469F-A7B4-742A61BB6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17CA5FE-2E5C-4A28-ACA2-5AFD55DE8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EFA174A-904A-4AE2-A463-43B2110B0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E8FF11B-C365-47BA-9FD5-88A6BB22D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2EB2B2-8ECC-4102-8013-E1AC08882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1D9089-1BF8-4987-8815-4BE27B7A1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JAM ENGINE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302F400-8E99-4DB6-A4FE-5271A83AE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78105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Jam sits in the byte path, before cost compounds.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5188A3E-C7E2-4665-A7A0-CDA394AE8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74320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A software data plane for existing CPU + NVMe infrastructure: compress, index, envelope, and restore without a GPU or appliance tax.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ADB1FD9-6911-4F27-978B-D0B289199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10050"/>
            <a:ext cx="200025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7E6508-645C-493B-A160-F22AB4CB1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1005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66F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93BA469-36FB-48FB-B88A-D056C72B6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81500"/>
            <a:ext cx="16764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Customer data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5C7C17A-4948-403D-A97B-FF69C987C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38700"/>
            <a:ext cx="16764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VM snapshots, logs, IoT, archives, genomics, object storage.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60AEAEC-DFF9-44AE-AFFC-B7C8FEC609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4743450"/>
            <a:ext cx="666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50EAEFB-198E-4135-8288-5F5D3E391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000500"/>
            <a:ext cx="2686050" cy="1485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B4E2294-1E85-4964-AD8F-0D2C1E851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000500"/>
            <a:ext cx="38100" cy="1485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BE7B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0A81740-3A93-4900-988F-E3EA2DCF9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171950"/>
            <a:ext cx="2362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Jam codec / engine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8A0CD7-4ED2-4DB0-8A84-DCE1A1CB9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629150"/>
            <a:ext cx="2362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Fewer bytes on disk and in flight; decode stays pinned to the storage device.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6EA357-160F-454B-B409-4433F0C7C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4743450"/>
            <a:ext cx="666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9B690A-D736-4780-AFBA-9E13F0E2D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210050"/>
            <a:ext cx="22860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28E843B-CA6A-4001-9BB4-4518F946A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21005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3563BBD-B2CB-43C5-A067-51E7F4E10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381500"/>
            <a:ext cx="19621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Existing infrastructure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395AAF6-6BDD-460F-A778-59941B3197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838700"/>
            <a:ext cx="19621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Deploy inside a customer, prime, OEM, operator, or Cithorum Cloud environment.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04CD9DF-A858-491F-BC72-8C5F1815C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743450"/>
            <a:ext cx="666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69E0552-A427-4B96-AAF1-E37DFCE48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4210050"/>
            <a:ext cx="196215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0D11"/>
          </a:solidFill>
          <a:ln xmlns:a="http://schemas.openxmlformats.org/drawingml/2006/main" w="9525">
            <a:solidFill>
              <a:srgbClr val="262C35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C4A3918-5280-4537-A6B1-A1A63B435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4210050"/>
            <a:ext cx="381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86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5F8598-6C74-4BA2-8305-DA6BB1F47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4381500"/>
            <a:ext cx="1638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Commercial surface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872B556-73A7-4EB6-BFD5-3A205E2D9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4838700"/>
            <a:ext cx="16383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Licensing, managed cloud, benchmark pilots, and Ops KG telemetry.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7775476-AA88-4640-9364-28A3E7251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F099A1A-4B44-45B7-B4DE-BDBAF27EC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54DAC22-9F3C-4CC6-8CB6-5EB58DC74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425332682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444C30-5574-4693-B0FC-FD0E17FF7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7A42B24-78C1-47C0-B4F7-073A15112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006111-D33E-4931-9DC2-AE01630E8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0D2E2D1-187E-4381-8454-C8D1BE639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23875"/>
            <a:ext cx="285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800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Cithorum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27D4DF-576E-488D-AC80-03E3EBB2C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334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B6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73DA84-3325-46CA-9E48-BBC56FA4A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66800"/>
            <a:ext cx="5715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1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THE INVESTMENT SHAPE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49D9B30-7518-4713-91CF-0B98B0FC8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78105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5F7FA"/>
                </a:solidFill>
                <a:latin typeface="Aptos Display"/>
                <a:ea typeface="Aptos Display"/>
                <a:cs typeface="Aptos Display"/>
              </a:rPr>
              <a:t>If you only remember three things.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4B0207-5CE5-4306-B34B-ECA78B878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781300"/>
            <a:ext cx="8096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A working data plane today. A compounding graph tomorrow. Cithorum Cloud is the wedge that funds both.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70D4F6-1359-4677-AC20-91A6C88E1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3380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91E0D57-180C-4C84-8048-D9D78DEE4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905250"/>
            <a:ext cx="2571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Jam is live in production.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DC19F90-BCDE-4AC3-ACC6-6D55B4B67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8671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rPr>
              <a:t>USD 7k/mo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7230CA-3D1D-47F8-95FF-CE627C10B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914775"/>
            <a:ext cx="4857750" cy="6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M2M TechConnect contracted pilot: USD 7k/month MRR. April 2026 live test: 135 GB to 17.2 GB with JAM+ZSTD on CPU + NVMe, NVMe-bound.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CC794E3-30C1-4F78-AFEB-DAFD2634A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4005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B6D40C3-8AB1-446C-AD77-8C673C16D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0"/>
            <a:ext cx="2571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1 PB pod, locked BOM.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284199-BEFA-4CC9-8C51-0C00E9FDA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53390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5BE7B6"/>
                </a:solidFill>
                <a:latin typeface="Aptos Display"/>
                <a:ea typeface="Aptos Display"/>
                <a:cs typeface="Aptos Display"/>
              </a:rPr>
              <a:t>1 PB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A5BC79D-EA5B-4D9C-BA6F-6BC547E30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581525"/>
            <a:ext cx="4857750" cy="6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5 storage + 1 control node, all-NVMe, Mellanox 100 GbE, EC k=4,m=1. Jam gives the same hardware more effective capacity before replication, restore, and audit work compound.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BA5B588-F851-4097-BBBA-E646A7635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6730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39A5AF-D232-4C27-9187-B7960E9CC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238750"/>
            <a:ext cx="2571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425" b="1">
                <a:solidFill>
                  <a:srgbClr val="F5F7FA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5F7FA"/>
                </a:solidFill>
                <a:latin typeface="Aptos"/>
                <a:ea typeface="Aptos"/>
                <a:cs typeface="Aptos"/>
              </a:rPr>
              <a:t>KG runs on Jam telemetry.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887CF4-B64D-41B4-8B05-9C41E1E77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2006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6CB6FF"/>
                </a:solidFill>
                <a:latin typeface="Aptos Display"/>
                <a:ea typeface="Aptos Display"/>
                <a:cs typeface="Aptos Display"/>
              </a:rPr>
              <a:t>Ops KG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E17123D-EC40-45C3-822E-749244E7E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5248275"/>
            <a:ext cx="4857750" cy="6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1200" b="0">
                <a:solidFill>
                  <a:srgbClr val="A8B0BD"/>
                </a:solidFill>
                <a:latin typeface="Aptos"/>
                <a:ea typeface="Aptos"/>
                <a:cs typeface="Aptos"/>
              </a:defRPr>
            </a:pPr>
            <a:r>
              <a:rPr sz="1000" b="0">
                <a:solidFill>
                  <a:srgbClr val="A8B0BD"/>
                </a:solidFill>
                <a:latin typeface="Aptos"/>
                <a:ea typeface="Aptos"/>
                <a:cs typeface="Aptos"/>
              </a:rPr>
              <a:t>Data-Centre Ops KG is the first KG product: internal first, external next. Vertical KGs extend the same core.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9C0C8C0-80FE-419A-92C9-0603B9A30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734050"/>
            <a:ext cx="1028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75EA3B8-82B2-4CD1-A7B9-39B69B380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343650"/>
            <a:ext cx="11087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C3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1D8E3BB-126C-416C-93E2-1EC4F6322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77000"/>
            <a:ext cx="723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buNone/>
              <a:def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Cithorum investor overview · May 2026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E28C806-6067-400B-A613-AD5A42296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6438900"/>
            <a:ext cx="533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buNone/>
              <a:def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defRPr>
            </a:pPr>
            <a:r>
              <a:rPr sz="1050" b="0">
                <a:solidFill>
                  <a:srgbClr val="666F7D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07445812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7757708273844d8"/>
          <a:stretch xmlns:a="http://schemas.openxmlformats.org/drawingml/2006/main"/>
        </p:blipFill>
        <p:spPr>
          <a:xfrm xmlns:a="http://schemas.openxmlformats.org/drawingml/2006/main">
            <a:off x="1323975" y="3657600"/>
            <a:ext cx="266700" cy="266700"/>
          </a:xfrm>
          <a:prstGeom xmlns:a="http://schemas.openxmlformats.org/drawingml/2006/main" prst="rect">
            <a:avLst/>
          </a:prstGeom>
        </p:spPr>
      </p:pic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07fe52b05114ac7"/>
          <a:stretch xmlns:a="http://schemas.openxmlformats.org/drawingml/2006/main"/>
        </p:blipFill>
        <p:spPr>
          <a:xfrm xmlns:a="http://schemas.openxmlformats.org/drawingml/2006/main">
            <a:off x="2819400" y="3657600"/>
            <a:ext cx="1314450" cy="266700"/>
          </a:xfrm>
          <a:prstGeom xmlns:a="http://schemas.openxmlformats.org/drawingml/2006/main" prst="rect">
            <a:avLst/>
          </a:prstGeom>
        </p:spPr>
      </p:pic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476084e1363469c"/>
          <a:stretch xmlns:a="http://schemas.openxmlformats.org/drawingml/2006/main"/>
        </p:blipFill>
        <p:spPr>
          <a:xfrm xmlns:a="http://schemas.openxmlformats.org/drawingml/2006/main">
            <a:off x="5182689" y="3657600"/>
            <a:ext cx="626471" cy="266700"/>
          </a:xfrm>
          <a:prstGeom xmlns:a="http://schemas.openxmlformats.org/drawingml/2006/main" prst="rect">
            <a:avLst/>
          </a:prstGeom>
        </p:spPr>
      </p:pic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da03dbf130f4597"/>
          <a:stretch xmlns:a="http://schemas.openxmlformats.org/drawingml/2006/main"/>
        </p:blipFill>
        <p:spPr>
          <a:xfrm xmlns:a="http://schemas.openxmlformats.org/drawingml/2006/main">
            <a:off x="6858000" y="3657600"/>
            <a:ext cx="1314450" cy="266700"/>
          </a:xfrm>
          <a:prstGeom xmlns:a="http://schemas.openxmlformats.org/drawingml/2006/main" prst="rect">
            <a:avLst/>
          </a:prstGeom>
        </p:spPr>
      </p:pic>
      <p:pic>
        <p:nvPicPr>
          <p:cNvPr id="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aadbb7dc3704ffc"/>
          <a:stretch xmlns:a="http://schemas.openxmlformats.org/drawingml/2006/main"/>
        </p:blipFill>
        <p:spPr>
          <a:xfrm xmlns:a="http://schemas.openxmlformats.org/drawingml/2006/main">
            <a:off x="800100" y="4972050"/>
            <a:ext cx="1314450" cy="266700"/>
          </a:xfrm>
          <a:prstGeom xmlns:a="http://schemas.openxmlformats.org/drawingml/2006/main" prst="rect">
            <a:avLst/>
          </a:prstGeom>
        </p:spPr>
      </p:pic>
      <p:pic>
        <p:nvPicPr>
          <p:cNvPr id="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d6bc93663b84f01"/>
          <a:stretch xmlns:a="http://schemas.openxmlformats.org/drawingml/2006/main"/>
        </p:blipFill>
        <p:spPr>
          <a:xfrm xmlns:a="http://schemas.openxmlformats.org/drawingml/2006/main">
            <a:off x="2968491" y="4972050"/>
            <a:ext cx="1016267" cy="266700"/>
          </a:xfrm>
          <a:prstGeom xmlns:a="http://schemas.openxmlformats.org/drawingml/2006/main" prst="rect">
            <a:avLst/>
          </a:prstGeom>
        </p:spPr>
      </p:pic>
      <p:pic>
        <p:nvPicPr>
          <p:cNvPr id="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40631743abd4772"/>
          <a:stretch xmlns:a="http://schemas.openxmlformats.org/drawingml/2006/main"/>
        </p:blipFill>
        <p:spPr>
          <a:xfrm xmlns:a="http://schemas.openxmlformats.org/drawingml/2006/main">
            <a:off x="4838700" y="4972050"/>
            <a:ext cx="1314450" cy="266700"/>
          </a:xfrm>
          <a:prstGeom xmlns:a="http://schemas.openxmlformats.org/drawingml/2006/main" prst="rect">
            <a:avLst/>
          </a:prstGeom>
        </p:spPr>
      </p:pic>
      <p:pic>
        <p:nvPicPr>
          <p:cNvPr id="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f3107c582684c18"/>
          <a:stretch xmlns:a="http://schemas.openxmlformats.org/drawingml/2006/main"/>
        </p:blipFill>
        <p:spPr>
          <a:xfrm xmlns:a="http://schemas.openxmlformats.org/drawingml/2006/main">
            <a:off x="7030316" y="4972050"/>
            <a:ext cx="969818" cy="266700"/>
          </a:xfrm>
          <a:prstGeom xmlns:a="http://schemas.openxmlformats.org/drawingml/2006/main" prst="rect">
            <a:avLst/>
          </a:prstGeom>
        </p:spPr>
      </p:pic>
      <p:sp>
        <p:nvSpPr>
          <p:cNvPr id="481" name="">
            <a:extLst xmlns:a="http://schemas.openxmlformats.org/drawingml/2006/main">
              <a:ext uri="{FF2B5EF4-FFF2-40B4-BE49-F238E27FC236}">
                <a16:creationId xmlns:a16="http://schemas.microsoft.com/office/drawing/2014/main" id="{D76B565F-5F03-4EC0-BB2C-9828A1265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482" name="">
            <a:extLst xmlns:a="http://schemas.openxmlformats.org/drawingml/2006/main">
              <a:ext uri="{FF2B5EF4-FFF2-40B4-BE49-F238E27FC236}">
                <a16:creationId xmlns:a16="http://schemas.microsoft.com/office/drawing/2014/main" id="{1FADD02A-AFB0-4719-8144-3BAA96167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pic>
        <p:nvPicPr>
          <p:cNvPr id="48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bf3ed47dafa4522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84" name="">
            <a:extLst xmlns:a="http://schemas.openxmlformats.org/drawingml/2006/main">
              <a:ext uri="{FF2B5EF4-FFF2-40B4-BE49-F238E27FC236}">
                <a16:creationId xmlns:a16="http://schemas.microsoft.com/office/drawing/2014/main" id="{D6FDA3DC-0D19-4CD4-96DC-68EF4E525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485" name="">
            <a:extLst xmlns:a="http://schemas.openxmlformats.org/drawingml/2006/main">
              <a:ext uri="{FF2B5EF4-FFF2-40B4-BE49-F238E27FC236}">
                <a16:creationId xmlns:a16="http://schemas.microsoft.com/office/drawing/2014/main" id="{4C18EBA9-23BF-429A-9407-E9CF00C2B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486" name="">
            <a:extLst xmlns:a="http://schemas.openxmlformats.org/drawingml/2006/main">
              <a:ext uri="{FF2B5EF4-FFF2-40B4-BE49-F238E27FC236}">
                <a16:creationId xmlns:a16="http://schemas.microsoft.com/office/drawing/2014/main" id="{EC4C30CE-3B3D-4692-B61A-66F41F3FB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800100"/>
            <a:ext cx="3390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PROOF NETWORK</a:t>
            </a:r>
          </a:p>
        </p:txBody>
      </p:sp>
      <p:sp>
        <p:nvSpPr>
          <p:cNvPr id="487" name="">
            <a:extLst xmlns:a="http://schemas.openxmlformats.org/drawingml/2006/main">
              <a:ext uri="{FF2B5EF4-FFF2-40B4-BE49-F238E27FC236}">
                <a16:creationId xmlns:a16="http://schemas.microsoft.com/office/drawing/2014/main" id="{C67B86A6-6DE2-4473-985B-6AB513672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28700"/>
            <a:ext cx="3390900" cy="1295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Proof is distributed across customers, programmes, partners, and benchmarks.</a:t>
            </a:r>
          </a:p>
        </p:txBody>
      </p:sp>
      <p:sp>
        <p:nvSpPr>
          <p:cNvPr id="488" name="">
            <a:extLst xmlns:a="http://schemas.openxmlformats.org/drawingml/2006/main">
              <a:ext uri="{FF2B5EF4-FFF2-40B4-BE49-F238E27FC236}">
                <a16:creationId xmlns:a16="http://schemas.microsoft.com/office/drawing/2014/main" id="{9EEC12F3-36D9-414C-B3F7-EB717A240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442210"/>
            <a:ext cx="3397063" cy="828675"/>
          </a:xfrm>
          <a:prstGeom xmlns:a="http://schemas.openxmlformats.org/drawingml/2006/main" prst="roundRect">
            <a:avLst>
              <a:gd name="adj" fmla="val 2299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489" name="">
            <a:extLst xmlns:a="http://schemas.openxmlformats.org/drawingml/2006/main">
              <a:ext uri="{FF2B5EF4-FFF2-40B4-BE49-F238E27FC236}">
                <a16:creationId xmlns:a16="http://schemas.microsoft.com/office/drawing/2014/main" id="{C638B8E8-754C-4A89-9C8F-4B59C026D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552700"/>
            <a:ext cx="3124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58E3B3"/>
                </a:solidFill>
              </a:defRPr>
            </a:pPr>
            <a:r>
              <a:rPr sz="1875" b="1">
                <a:solidFill>
                  <a:srgbClr val="58E3B3"/>
                </a:solidFill>
              </a:rPr>
              <a:t>USD 7k/mo</a:t>
            </a:r>
          </a:p>
        </p:txBody>
      </p:sp>
      <p:sp>
        <p:nvSpPr>
          <p:cNvPr id="490" name="">
            <a:extLst xmlns:a="http://schemas.openxmlformats.org/drawingml/2006/main">
              <a:ext uri="{FF2B5EF4-FFF2-40B4-BE49-F238E27FC236}">
                <a16:creationId xmlns:a16="http://schemas.microsoft.com/office/drawing/2014/main" id="{43C1DCCD-E159-4879-AC6D-37A95FDB5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93370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M2M LIVE REVENUE</a:t>
            </a:r>
          </a:p>
        </p:txBody>
      </p:sp>
      <p:sp>
        <p:nvSpPr>
          <p:cNvPr id="491" name="">
            <a:extLst xmlns:a="http://schemas.openxmlformats.org/drawingml/2006/main">
              <a:ext uri="{FF2B5EF4-FFF2-40B4-BE49-F238E27FC236}">
                <a16:creationId xmlns:a16="http://schemas.microsoft.com/office/drawing/2014/main" id="{81E24899-40D3-47A7-9B88-5FBEAC516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10515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commercial pilot</a:t>
            </a:r>
          </a:p>
        </p:txBody>
      </p:sp>
      <p:sp>
        <p:nvSpPr>
          <p:cNvPr id="492" name="">
            <a:extLst xmlns:a="http://schemas.openxmlformats.org/drawingml/2006/main">
              <a:ext uri="{FF2B5EF4-FFF2-40B4-BE49-F238E27FC236}">
                <a16:creationId xmlns:a16="http://schemas.microsoft.com/office/drawing/2014/main" id="{E3F8DC5B-FD84-4B25-A923-E17391FE1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3404235"/>
            <a:ext cx="3397063" cy="828675"/>
          </a:xfrm>
          <a:prstGeom xmlns:a="http://schemas.openxmlformats.org/drawingml/2006/main" prst="roundRect">
            <a:avLst>
              <a:gd name="adj" fmla="val 2299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493" name="">
            <a:extLst xmlns:a="http://schemas.openxmlformats.org/drawingml/2006/main">
              <a:ext uri="{FF2B5EF4-FFF2-40B4-BE49-F238E27FC236}">
                <a16:creationId xmlns:a16="http://schemas.microsoft.com/office/drawing/2014/main" id="{9E575C95-8AAF-4A51-8A0A-3034740B3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24250"/>
            <a:ext cx="3124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58E3B3"/>
                </a:solidFill>
              </a:defRPr>
            </a:pPr>
            <a:r>
              <a:rPr sz="1875" b="1">
                <a:solidFill>
                  <a:srgbClr val="58E3B3"/>
                </a:solidFill>
              </a:rPr>
              <a:t>up to 100x</a:t>
            </a:r>
          </a:p>
        </p:txBody>
      </p:sp>
      <p:sp>
        <p:nvSpPr>
          <p:cNvPr id="494" name="">
            <a:extLst xmlns:a="http://schemas.openxmlformats.org/drawingml/2006/main">
              <a:ext uri="{FF2B5EF4-FFF2-40B4-BE49-F238E27FC236}">
                <a16:creationId xmlns:a16="http://schemas.microsoft.com/office/drawing/2014/main" id="{794D80E7-2428-4129-802F-C0F23F9C9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88620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BACKUP-TIER COMPRESSION</a:t>
            </a:r>
          </a:p>
        </p:txBody>
      </p:sp>
      <p:sp>
        <p:nvSpPr>
          <p:cNvPr id="495" name="">
            <a:extLst xmlns:a="http://schemas.openxmlformats.org/drawingml/2006/main">
              <a:ext uri="{FF2B5EF4-FFF2-40B4-BE49-F238E27FC236}">
                <a16:creationId xmlns:a16="http://schemas.microsoft.com/office/drawing/2014/main" id="{039D64CF-2FD2-4C0F-86F0-5A0B67FCB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07670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123 GB to ~1.18 GB backup-class workload</a:t>
            </a:r>
          </a:p>
        </p:txBody>
      </p:sp>
      <p:sp>
        <p:nvSpPr>
          <p:cNvPr id="496" name="">
            <a:extLst xmlns:a="http://schemas.openxmlformats.org/drawingml/2006/main">
              <a:ext uri="{FF2B5EF4-FFF2-40B4-BE49-F238E27FC236}">
                <a16:creationId xmlns:a16="http://schemas.microsoft.com/office/drawing/2014/main" id="{0D6D7FD0-A7B4-42CC-9BFF-F2610F222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366260"/>
            <a:ext cx="3397063" cy="828675"/>
          </a:xfrm>
          <a:prstGeom xmlns:a="http://schemas.openxmlformats.org/drawingml/2006/main" prst="roundRect">
            <a:avLst>
              <a:gd name="adj" fmla="val 2299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497" name="">
            <a:extLst xmlns:a="http://schemas.openxmlformats.org/drawingml/2006/main">
              <a:ext uri="{FF2B5EF4-FFF2-40B4-BE49-F238E27FC236}">
                <a16:creationId xmlns:a16="http://schemas.microsoft.com/office/drawing/2014/main" id="{D6872326-43EA-4066-AB12-A1AB25338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476750"/>
            <a:ext cx="3124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A78BFA"/>
                </a:solidFill>
              </a:defRPr>
            </a:pPr>
            <a:r>
              <a:rPr sz="1875" b="1">
                <a:solidFill>
                  <a:srgbClr val="A78BFA"/>
                </a:solidFill>
              </a:rPr>
              <a:t>up to 80%</a:t>
            </a:r>
          </a:p>
        </p:txBody>
      </p:sp>
      <p:sp>
        <p:nvSpPr>
          <p:cNvPr id="498" name="">
            <a:extLst xmlns:a="http://schemas.openxmlformats.org/drawingml/2006/main">
              <a:ext uri="{FF2B5EF4-FFF2-40B4-BE49-F238E27FC236}">
                <a16:creationId xmlns:a16="http://schemas.microsoft.com/office/drawing/2014/main" id="{572ECD34-2DE8-4A14-AD92-FF5707E09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85775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LOWER THAN AWS S3 STANDARD</a:t>
            </a:r>
          </a:p>
        </p:txBody>
      </p:sp>
      <p:sp>
        <p:nvSpPr>
          <p:cNvPr id="499" name="">
            <a:extLst xmlns:a="http://schemas.openxmlformats.org/drawingml/2006/main">
              <a:ext uri="{FF2B5EF4-FFF2-40B4-BE49-F238E27FC236}">
                <a16:creationId xmlns:a16="http://schemas.microsoft.com/office/drawing/2014/main" id="{D54EFFEC-A801-4BE5-AE89-DA6CDD589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02920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$5/TB-month public benchmark; AWS S3 Standard list storage pricing.</a:t>
            </a:r>
          </a:p>
        </p:txBody>
      </p:sp>
      <p:sp>
        <p:nvSpPr>
          <p:cNvPr id="500" name="">
            <a:extLst xmlns:a="http://schemas.openxmlformats.org/drawingml/2006/main">
              <a:ext uri="{FF2B5EF4-FFF2-40B4-BE49-F238E27FC236}">
                <a16:creationId xmlns:a16="http://schemas.microsoft.com/office/drawing/2014/main" id="{E2D1061D-02CD-4F43-88DC-D2A6E8FBE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328285"/>
            <a:ext cx="3397063" cy="828675"/>
          </a:xfrm>
          <a:prstGeom xmlns:a="http://schemas.openxmlformats.org/drawingml/2006/main" prst="roundRect">
            <a:avLst>
              <a:gd name="adj" fmla="val 2299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01" name="">
            <a:extLst xmlns:a="http://schemas.openxmlformats.org/drawingml/2006/main">
              <a:ext uri="{FF2B5EF4-FFF2-40B4-BE49-F238E27FC236}">
                <a16:creationId xmlns:a16="http://schemas.microsoft.com/office/drawing/2014/main" id="{1492DAC7-2855-4E0F-A1F1-9EB030137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448300"/>
            <a:ext cx="3124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FBC65"/>
                </a:solidFill>
              </a:defRPr>
            </a:pPr>
            <a:r>
              <a:rPr sz="1875" b="1">
                <a:solidFill>
                  <a:srgbClr val="FFBC65"/>
                </a:solidFill>
              </a:rPr>
              <a:t>~45%</a:t>
            </a:r>
          </a:p>
        </p:txBody>
      </p:sp>
      <p:sp>
        <p:nvSpPr>
          <p:cNvPr id="502" name="">
            <a:extLst xmlns:a="http://schemas.openxmlformats.org/drawingml/2006/main">
              <a:ext uri="{FF2B5EF4-FFF2-40B4-BE49-F238E27FC236}">
                <a16:creationId xmlns:a16="http://schemas.microsoft.com/office/drawing/2014/main" id="{ED973BCF-241B-4730-98BF-AF12381B3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81025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 b="1">
                <a:solidFill>
                  <a:srgbClr val="F5F7FA"/>
                </a:solidFill>
              </a:defRPr>
            </a:pPr>
            <a:r>
              <a:rPr sz="638" b="1">
                <a:solidFill>
                  <a:srgbClr val="F5F7FA"/>
                </a:solidFill>
              </a:rPr>
              <a:t>LOWER FACILITY ENERGY</a:t>
            </a:r>
          </a:p>
        </p:txBody>
      </p:sp>
      <p:sp>
        <p:nvSpPr>
          <p:cNvPr id="503" name="">
            <a:extLst xmlns:a="http://schemas.openxmlformats.org/drawingml/2006/main">
              <a:ext uri="{FF2B5EF4-FFF2-40B4-BE49-F238E27FC236}">
                <a16:creationId xmlns:a16="http://schemas.microsoft.com/office/drawing/2014/main" id="{B034FE82-2D1F-4B3F-B9DB-F043FBBFB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000750"/>
            <a:ext cx="31242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38">
                <a:solidFill>
                  <a:srgbClr val="7F8795"/>
                </a:solidFill>
              </a:defRPr>
            </a:pPr>
            <a:r>
              <a:rPr sz="638">
                <a:solidFill>
                  <a:srgbClr val="7F8795"/>
                </a:solidFill>
              </a:rPr>
              <a:t>facility delta tied to fewer bytes</a:t>
            </a:r>
          </a:p>
        </p:txBody>
      </p:sp>
      <p:sp>
        <p:nvSpPr>
          <p:cNvPr id="504" name="">
            <a:extLst xmlns:a="http://schemas.openxmlformats.org/drawingml/2006/main">
              <a:ext uri="{FF2B5EF4-FFF2-40B4-BE49-F238E27FC236}">
                <a16:creationId xmlns:a16="http://schemas.microsoft.com/office/drawing/2014/main" id="{5D566EF8-A251-406E-A162-54CB358D0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0963" y="79248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05" name="">
            <a:extLst xmlns:a="http://schemas.openxmlformats.org/drawingml/2006/main">
              <a:ext uri="{FF2B5EF4-FFF2-40B4-BE49-F238E27FC236}">
                <a16:creationId xmlns:a16="http://schemas.microsoft.com/office/drawing/2014/main" id="{2A04AE0E-6136-47BC-A40E-3C59A0BE1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8763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58E3B3"/>
                </a:solidFill>
              </a:defRPr>
            </a:pPr>
            <a:r>
              <a:rPr sz="563" b="1">
                <a:solidFill>
                  <a:srgbClr val="58E3B3"/>
                </a:solidFill>
              </a:rPr>
              <a:t>LIVE CUSTOMER</a:t>
            </a:r>
          </a:p>
        </p:txBody>
      </p:sp>
      <p:sp>
        <p:nvSpPr>
          <p:cNvPr id="506" name="">
            <a:extLst xmlns:a="http://schemas.openxmlformats.org/drawingml/2006/main">
              <a:ext uri="{FF2B5EF4-FFF2-40B4-BE49-F238E27FC236}">
                <a16:creationId xmlns:a16="http://schemas.microsoft.com/office/drawing/2014/main" id="{7025EEF4-A3C4-4134-9CB5-8F50865BA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10096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M2M TechConnect</a:t>
            </a:r>
          </a:p>
        </p:txBody>
      </p:sp>
      <p:sp>
        <p:nvSpPr>
          <p:cNvPr id="507" name="">
            <a:extLst xmlns:a="http://schemas.openxmlformats.org/drawingml/2006/main">
              <a:ext uri="{FF2B5EF4-FFF2-40B4-BE49-F238E27FC236}">
                <a16:creationId xmlns:a16="http://schemas.microsoft.com/office/drawing/2014/main" id="{7469D844-B170-41D4-9DE7-9CC05D1E1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3741" y="79248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08" name="">
            <a:extLst xmlns:a="http://schemas.openxmlformats.org/drawingml/2006/main">
              <a:ext uri="{FF2B5EF4-FFF2-40B4-BE49-F238E27FC236}">
                <a16:creationId xmlns:a16="http://schemas.microsoft.com/office/drawing/2014/main" id="{540647AB-3928-4B09-A4DB-75A7EF8EE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8763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58E3B3"/>
                </a:solidFill>
              </a:defRPr>
            </a:pPr>
            <a:r>
              <a:rPr sz="563" b="1">
                <a:solidFill>
                  <a:srgbClr val="58E3B3"/>
                </a:solidFill>
              </a:rPr>
              <a:t>PROGRAMME MEMBER</a:t>
            </a:r>
          </a:p>
        </p:txBody>
      </p:sp>
      <p:sp>
        <p:nvSpPr>
          <p:cNvPr id="509" name="">
            <a:extLst xmlns:a="http://schemas.openxmlformats.org/drawingml/2006/main">
              <a:ext uri="{FF2B5EF4-FFF2-40B4-BE49-F238E27FC236}">
                <a16:creationId xmlns:a16="http://schemas.microsoft.com/office/drawing/2014/main" id="{1D84770D-4631-4E68-977B-A1B4E7AA1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10096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NVIDIA Inception</a:t>
            </a:r>
          </a:p>
        </p:txBody>
      </p:sp>
      <p:sp>
        <p:nvSpPr>
          <p:cNvPr id="510" name="">
            <a:extLst xmlns:a="http://schemas.openxmlformats.org/drawingml/2006/main">
              <a:ext uri="{FF2B5EF4-FFF2-40B4-BE49-F238E27FC236}">
                <a16:creationId xmlns:a16="http://schemas.microsoft.com/office/drawing/2014/main" id="{13C34A96-CCAB-447F-A809-4417FAE9A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86519" y="79248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11" name="">
            <a:extLst xmlns:a="http://schemas.openxmlformats.org/drawingml/2006/main">
              <a:ext uri="{FF2B5EF4-FFF2-40B4-BE49-F238E27FC236}">
                <a16:creationId xmlns:a16="http://schemas.microsoft.com/office/drawing/2014/main" id="{9255CB16-992E-4A2B-BF0C-B881DAA55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8763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62ADFF"/>
                </a:solidFill>
              </a:defRPr>
            </a:pPr>
            <a:r>
              <a:rPr sz="563" b="1">
                <a:solidFill>
                  <a:srgbClr val="62ADFF"/>
                </a:solidFill>
              </a:rPr>
              <a:t>VETTED ROUTE</a:t>
            </a:r>
          </a:p>
        </p:txBody>
      </p:sp>
      <p:sp>
        <p:nvSpPr>
          <p:cNvPr id="512" name="">
            <a:extLst xmlns:a="http://schemas.openxmlformats.org/drawingml/2006/main">
              <a:ext uri="{FF2B5EF4-FFF2-40B4-BE49-F238E27FC236}">
                <a16:creationId xmlns:a16="http://schemas.microsoft.com/office/drawing/2014/main" id="{5B330860-2811-45BF-85E0-55EC9B8B9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10096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NATO BRAVE1</a:t>
            </a:r>
          </a:p>
        </p:txBody>
      </p:sp>
      <p:sp>
        <p:nvSpPr>
          <p:cNvPr id="513" name="">
            <a:extLst xmlns:a="http://schemas.openxmlformats.org/drawingml/2006/main">
              <a:ext uri="{FF2B5EF4-FFF2-40B4-BE49-F238E27FC236}">
                <a16:creationId xmlns:a16="http://schemas.microsoft.com/office/drawing/2014/main" id="{940CDA2C-03D0-4B45-B8A0-1613046CD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0963" y="261239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14" name="">
            <a:extLst xmlns:a="http://schemas.openxmlformats.org/drawingml/2006/main">
              <a:ext uri="{FF2B5EF4-FFF2-40B4-BE49-F238E27FC236}">
                <a16:creationId xmlns:a16="http://schemas.microsoft.com/office/drawing/2014/main" id="{211AE541-6336-4234-8169-7FA314955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27051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A78BFA"/>
                </a:solidFill>
              </a:defRPr>
            </a:pPr>
            <a:r>
              <a:rPr sz="563" b="1">
                <a:solidFill>
                  <a:srgbClr val="A78BFA"/>
                </a:solidFill>
              </a:rPr>
              <a:t>SUPPLIER ACCESS</a:t>
            </a:r>
          </a:p>
        </p:txBody>
      </p:sp>
      <p:sp>
        <p:nvSpPr>
          <p:cNvPr id="515" name="">
            <a:extLst xmlns:a="http://schemas.openxmlformats.org/drawingml/2006/main">
              <a:ext uri="{FF2B5EF4-FFF2-40B4-BE49-F238E27FC236}">
                <a16:creationId xmlns:a16="http://schemas.microsoft.com/office/drawing/2014/main" id="{5DCD2DFB-317A-46A8-A58F-1FC8FC088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28384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RTX ecosystem</a:t>
            </a:r>
          </a:p>
        </p:txBody>
      </p:sp>
      <p:sp>
        <p:nvSpPr>
          <p:cNvPr id="516" name="">
            <a:extLst xmlns:a="http://schemas.openxmlformats.org/drawingml/2006/main">
              <a:ext uri="{FF2B5EF4-FFF2-40B4-BE49-F238E27FC236}">
                <a16:creationId xmlns:a16="http://schemas.microsoft.com/office/drawing/2014/main" id="{3E33D111-5756-4796-AC9E-A54868664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3741" y="261239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17" name="">
            <a:extLst xmlns:a="http://schemas.openxmlformats.org/drawingml/2006/main">
              <a:ext uri="{FF2B5EF4-FFF2-40B4-BE49-F238E27FC236}">
                <a16:creationId xmlns:a16="http://schemas.microsoft.com/office/drawing/2014/main" id="{BF52F4D1-0BAF-47E4-8A94-E93D36EC5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27051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62ADFF"/>
                </a:solidFill>
              </a:defRPr>
            </a:pPr>
            <a:r>
              <a:rPr sz="563" b="1">
                <a:solidFill>
                  <a:srgbClr val="62ADFF"/>
                </a:solidFill>
              </a:rPr>
              <a:t>BUYER DATABASE</a:t>
            </a:r>
          </a:p>
        </p:txBody>
      </p:sp>
      <p:sp>
        <p:nvSpPr>
          <p:cNvPr id="518" name="">
            <a:extLst xmlns:a="http://schemas.openxmlformats.org/drawingml/2006/main">
              <a:ext uri="{FF2B5EF4-FFF2-40B4-BE49-F238E27FC236}">
                <a16:creationId xmlns:a16="http://schemas.microsoft.com/office/drawing/2014/main" id="{02884D4E-A1A1-447D-9DCE-76A4DBB71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28384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T-Mobile</a:t>
            </a:r>
          </a:p>
        </p:txBody>
      </p:sp>
      <p:sp>
        <p:nvSpPr>
          <p:cNvPr id="519" name="">
            <a:extLst xmlns:a="http://schemas.openxmlformats.org/drawingml/2006/main">
              <a:ext uri="{FF2B5EF4-FFF2-40B4-BE49-F238E27FC236}">
                <a16:creationId xmlns:a16="http://schemas.microsoft.com/office/drawing/2014/main" id="{766744B3-D629-48D2-9F87-46BE6085F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86519" y="261239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20" name="">
            <a:extLst xmlns:a="http://schemas.openxmlformats.org/drawingml/2006/main">
              <a:ext uri="{FF2B5EF4-FFF2-40B4-BE49-F238E27FC236}">
                <a16:creationId xmlns:a16="http://schemas.microsoft.com/office/drawing/2014/main" id="{40D54AE1-4642-412A-91A7-CBA0E4EAC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270510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FFBC65"/>
                </a:solidFill>
              </a:defRPr>
            </a:pPr>
            <a:r>
              <a:rPr sz="563" b="1">
                <a:solidFill>
                  <a:srgbClr val="FFBC65"/>
                </a:solidFill>
              </a:rPr>
              <a:t>CAD $30K GRANT</a:t>
            </a:r>
          </a:p>
        </p:txBody>
      </p:sp>
      <p:sp>
        <p:nvSpPr>
          <p:cNvPr id="521" name="">
            <a:extLst xmlns:a="http://schemas.openxmlformats.org/drawingml/2006/main">
              <a:ext uri="{FF2B5EF4-FFF2-40B4-BE49-F238E27FC236}">
                <a16:creationId xmlns:a16="http://schemas.microsoft.com/office/drawing/2014/main" id="{A1953055-516A-4489-BB8F-22DDE7E55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283845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ZenLaunchpad</a:t>
            </a:r>
          </a:p>
        </p:txBody>
      </p:sp>
      <p:sp>
        <p:nvSpPr>
          <p:cNvPr id="522" name="">
            <a:extLst xmlns:a="http://schemas.openxmlformats.org/drawingml/2006/main">
              <a:ext uri="{FF2B5EF4-FFF2-40B4-BE49-F238E27FC236}">
                <a16:creationId xmlns:a16="http://schemas.microsoft.com/office/drawing/2014/main" id="{01A81146-9806-42A5-A2EF-B743CB160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0963" y="443230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23" name="">
            <a:extLst xmlns:a="http://schemas.openxmlformats.org/drawingml/2006/main">
              <a:ext uri="{FF2B5EF4-FFF2-40B4-BE49-F238E27FC236}">
                <a16:creationId xmlns:a16="http://schemas.microsoft.com/office/drawing/2014/main" id="{AE426648-F691-4BE6-ABF3-D4DC54DDA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451485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58E3B3"/>
                </a:solidFill>
              </a:defRPr>
            </a:pPr>
            <a:r>
              <a:rPr sz="563" b="1">
                <a:solidFill>
                  <a:srgbClr val="58E3B3"/>
                </a:solidFill>
              </a:rPr>
              <a:t>PRODUCTION ROUTE</a:t>
            </a:r>
          </a:p>
        </p:txBody>
      </p:sp>
      <p:sp>
        <p:nvSpPr>
          <p:cNvPr id="524" name="">
            <a:extLst xmlns:a="http://schemas.openxmlformats.org/drawingml/2006/main">
              <a:ext uri="{FF2B5EF4-FFF2-40B4-BE49-F238E27FC236}">
                <a16:creationId xmlns:a16="http://schemas.microsoft.com/office/drawing/2014/main" id="{7B24071F-5B2D-450E-B915-451734063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464820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Atreides</a:t>
            </a:r>
          </a:p>
        </p:txBody>
      </p:sp>
      <p:sp>
        <p:nvSpPr>
          <p:cNvPr id="525" name="">
            <a:extLst xmlns:a="http://schemas.openxmlformats.org/drawingml/2006/main">
              <a:ext uri="{FF2B5EF4-FFF2-40B4-BE49-F238E27FC236}">
                <a16:creationId xmlns:a16="http://schemas.microsoft.com/office/drawing/2014/main" id="{4BFF8716-6F3A-46FD-83CC-6635C896A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3741" y="443230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26" name="">
            <a:extLst xmlns:a="http://schemas.openxmlformats.org/drawingml/2006/main">
              <a:ext uri="{FF2B5EF4-FFF2-40B4-BE49-F238E27FC236}">
                <a16:creationId xmlns:a16="http://schemas.microsoft.com/office/drawing/2014/main" id="{D77C809A-D4D5-408E-A426-31A0E4066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451485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FFBC65"/>
                </a:solidFill>
              </a:defRPr>
            </a:pPr>
            <a:r>
              <a:rPr sz="563" b="1">
                <a:solidFill>
                  <a:srgbClr val="FFBC65"/>
                </a:solidFill>
              </a:rPr>
              <a:t>GENOMICS TRIAL</a:t>
            </a:r>
          </a:p>
        </p:txBody>
      </p:sp>
      <p:sp>
        <p:nvSpPr>
          <p:cNvPr id="527" name="">
            <a:extLst xmlns:a="http://schemas.openxmlformats.org/drawingml/2006/main">
              <a:ext uri="{FF2B5EF4-FFF2-40B4-BE49-F238E27FC236}">
                <a16:creationId xmlns:a16="http://schemas.microsoft.com/office/drawing/2014/main" id="{1892F83D-6E08-4948-8F3C-61FC3D03F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464820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SwissVault</a:t>
            </a:r>
          </a:p>
        </p:txBody>
      </p:sp>
      <p:sp>
        <p:nvSpPr>
          <p:cNvPr id="528" name="">
            <a:extLst xmlns:a="http://schemas.openxmlformats.org/drawingml/2006/main">
              <a:ext uri="{FF2B5EF4-FFF2-40B4-BE49-F238E27FC236}">
                <a16:creationId xmlns:a16="http://schemas.microsoft.com/office/drawing/2014/main" id="{C5E83ABE-A45A-48F1-B38D-1D400B00E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86519" y="4432300"/>
            <a:ext cx="1437528" cy="172466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29" name="">
            <a:extLst xmlns:a="http://schemas.openxmlformats.org/drawingml/2006/main">
              <a:ext uri="{FF2B5EF4-FFF2-40B4-BE49-F238E27FC236}">
                <a16:creationId xmlns:a16="http://schemas.microsoft.com/office/drawing/2014/main" id="{2A190AA0-3D5A-4AD1-8CAD-F9BCF29A8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514850"/>
            <a:ext cx="1238250" cy="95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63" b="1">
                <a:solidFill>
                  <a:srgbClr val="A78BFA"/>
                </a:solidFill>
              </a:defRPr>
            </a:pPr>
            <a:r>
              <a:rPr sz="563" b="1">
                <a:solidFill>
                  <a:srgbClr val="A78BFA"/>
                </a:solidFill>
              </a:rPr>
              <a:t>PARTNER ROUTE</a:t>
            </a:r>
          </a:p>
        </p:txBody>
      </p:sp>
      <p:sp>
        <p:nvSpPr>
          <p:cNvPr id="530" name="">
            <a:extLst xmlns:a="http://schemas.openxmlformats.org/drawingml/2006/main">
              <a:ext uri="{FF2B5EF4-FFF2-40B4-BE49-F238E27FC236}">
                <a16:creationId xmlns:a16="http://schemas.microsoft.com/office/drawing/2014/main" id="{D39BAD1C-7864-4913-A401-A7A4E2662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648200"/>
            <a:ext cx="1238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45Drives / OEM</a:t>
            </a:r>
          </a:p>
        </p:txBody>
      </p:sp>
      <p:sp>
        <p:nvSpPr>
          <p:cNvPr id="531" name="">
            <a:extLst xmlns:a="http://schemas.openxmlformats.org/drawingml/2006/main">
              <a:ext uri="{FF2B5EF4-FFF2-40B4-BE49-F238E27FC236}">
                <a16:creationId xmlns:a16="http://schemas.microsoft.com/office/drawing/2014/main" id="{96896598-D8FB-4E78-BC28-D535582F7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3597" y="792480"/>
            <a:ext cx="2844053" cy="5364480"/>
          </a:xfrm>
          <a:prstGeom xmlns:a="http://schemas.openxmlformats.org/drawingml/2006/main" prst="roundRect">
            <a:avLst>
              <a:gd name="adj" fmla="val 67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83244"/>
            </a:solidFill>
            <a:prstDash val="solid"/>
          </a:ln>
        </p:spPr>
      </p:sp>
      <p:sp>
        <p:nvSpPr>
          <p:cNvPr id="532" name="">
            <a:extLst xmlns:a="http://schemas.openxmlformats.org/drawingml/2006/main">
              <a:ext uri="{FF2B5EF4-FFF2-40B4-BE49-F238E27FC236}">
                <a16:creationId xmlns:a16="http://schemas.microsoft.com/office/drawing/2014/main" id="{10609A13-4E83-40BD-B384-D76574B95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933450"/>
            <a:ext cx="25336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FFBC65"/>
                </a:solidFill>
              </a:defRPr>
            </a:pPr>
            <a:r>
              <a:rPr sz="675" b="1">
                <a:solidFill>
                  <a:srgbClr val="FFBC65"/>
                </a:solidFill>
              </a:rPr>
              <a:t>VALIDATION</a:t>
            </a:r>
          </a:p>
        </p:txBody>
      </p:sp>
      <p:sp>
        <p:nvSpPr>
          <p:cNvPr id="533" name="">
            <a:extLst xmlns:a="http://schemas.openxmlformats.org/drawingml/2006/main">
              <a:ext uri="{FF2B5EF4-FFF2-40B4-BE49-F238E27FC236}">
                <a16:creationId xmlns:a16="http://schemas.microsoft.com/office/drawing/2014/main" id="{712CC152-2988-4D7D-BF19-E049D009F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1123950"/>
            <a:ext cx="253365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F5F7FA"/>
                </a:solidFill>
              </a:defRPr>
            </a:pPr>
            <a:r>
              <a:rPr sz="1125" b="1">
                <a:solidFill>
                  <a:srgbClr val="F5F7FA"/>
                </a:solidFill>
              </a:rPr>
              <a:t>Ecosystem signals showcase Jam's capability across defence, AI infrastructure, telecom, genomics, and enterprise storage.</a:t>
            </a:r>
          </a:p>
        </p:txBody>
      </p:sp>
      <p:sp>
        <p:nvSpPr>
          <p:cNvPr id="534" name="">
            <a:extLst xmlns:a="http://schemas.openxmlformats.org/drawingml/2006/main">
              <a:ext uri="{FF2B5EF4-FFF2-40B4-BE49-F238E27FC236}">
                <a16:creationId xmlns:a16="http://schemas.microsoft.com/office/drawing/2014/main" id="{01137E59-41B0-4207-8E82-2C5E03758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1905000"/>
            <a:ext cx="25336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3244"/>
          </a:solidFill>
          <a:ln xmlns:a="http://schemas.openxmlformats.org/drawingml/2006/main" w="0">
            <a:solidFill>
              <a:srgbClr val="283244"/>
            </a:solidFill>
            <a:prstDash val="solid"/>
          </a:ln>
        </p:spPr>
      </p:sp>
      <p:sp>
        <p:nvSpPr>
          <p:cNvPr id="535" name="">
            <a:extLst xmlns:a="http://schemas.openxmlformats.org/drawingml/2006/main">
              <a:ext uri="{FF2B5EF4-FFF2-40B4-BE49-F238E27FC236}">
                <a16:creationId xmlns:a16="http://schemas.microsoft.com/office/drawing/2014/main" id="{D924D656-664A-4428-9CF8-CABB5E3D0F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000250"/>
            <a:ext cx="253365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Investor read</a:t>
            </a:r>
          </a:p>
        </p:txBody>
      </p:sp>
      <p:sp>
        <p:nvSpPr>
          <p:cNvPr id="536" name="">
            <a:extLst xmlns:a="http://schemas.openxmlformats.org/drawingml/2006/main">
              <a:ext uri="{FF2B5EF4-FFF2-40B4-BE49-F238E27FC236}">
                <a16:creationId xmlns:a16="http://schemas.microsoft.com/office/drawing/2014/main" id="{C920F5E5-5179-4F64-9754-9A5E56730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171700"/>
            <a:ext cx="25336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BEC5CF"/>
                </a:solidFill>
              </a:defRPr>
            </a:pPr>
            <a:r>
              <a:rPr sz="938">
                <a:solidFill>
                  <a:srgbClr val="BEC5CF"/>
                </a:solidFill>
              </a:rPr>
              <a:t>Jam creates the wedge; Cloud proves the infrastructure economics; Ops KG compounds the operating intelligence.</a:t>
            </a:r>
          </a:p>
        </p:txBody>
      </p:sp>
      <p:sp>
        <p:nvSpPr>
          <p:cNvPr id="537" name="">
            <a:extLst xmlns:a="http://schemas.openxmlformats.org/drawingml/2006/main">
              <a:ext uri="{FF2B5EF4-FFF2-40B4-BE49-F238E27FC236}">
                <a16:creationId xmlns:a16="http://schemas.microsoft.com/office/drawing/2014/main" id="{4CDC5EDC-ACE2-4294-B70C-E36D6234F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538" name="">
            <a:extLst xmlns:a="http://schemas.openxmlformats.org/drawingml/2006/main">
              <a:ext uri="{FF2B5EF4-FFF2-40B4-BE49-F238E27FC236}">
                <a16:creationId xmlns:a16="http://schemas.microsoft.com/office/drawing/2014/main" id="{7B58C10C-F82D-496A-8AB0-C7C275F7D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539" name="">
            <a:extLst xmlns:a="http://schemas.openxmlformats.org/drawingml/2006/main">
              <a:ext uri="{FF2B5EF4-FFF2-40B4-BE49-F238E27FC236}">
                <a16:creationId xmlns:a16="http://schemas.microsoft.com/office/drawing/2014/main" id="{D188032F-5019-4B27-8D47-03FF60DAC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08 / 15</a:t>
            </a:r>
          </a:p>
        </p:txBody>
      </p:sp>
    </p:spTree>
    <p:extLst>
      <p:ext uri="{BB962C8B-B14F-4D97-AF65-F5344CB8AC3E}">
        <p14:creationId xmlns:p14="http://schemas.microsoft.com/office/powerpoint/2010/main" val="886586226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9059746-8981-4C05-8A7C-A1891220B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4A21CB-3A3C-4F2B-A0B5-CB00E34F2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2f129bd3ba8454e"/>
          <a:stretch xmlns:a="http://schemas.openxmlformats.org/drawingml/2006/main"/>
        </p:blipFill>
        <p:spPr>
          <a:xfrm xmlns:a="http://schemas.openxmlformats.org/drawingml/2006/main">
            <a:off x="514350" y="420872"/>
            <a:ext cx="200025" cy="13933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B5915D8-8495-43DE-AF69-8EC0D0FDA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9100"/>
            <a:ext cx="552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8A0FAE-83C2-4454-BCE2-47238E555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00050"/>
            <a:ext cx="6477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Investor overview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9A4585-73F1-466D-87D1-01196F885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800100"/>
            <a:ext cx="11163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COMMERCIAL PRODUCT OPTIONS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1786162-BEFA-4CC2-91C9-D05E17C27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04900"/>
            <a:ext cx="88582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Jam sells as software first, then as hardware + software with AI operations.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0311402-A17D-4BEB-8265-5109E8454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2114550"/>
            <a:ext cx="5476875" cy="3832860"/>
          </a:xfrm>
          <a:prstGeom xmlns:a="http://schemas.openxmlformats.org/drawingml/2006/main" prst="roundRect">
            <a:avLst>
              <a:gd name="adj" fmla="val 4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1D59472-ACC7-46EE-A01D-1866FAC36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286000"/>
            <a:ext cx="5067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58E3B3"/>
                </a:solidFill>
              </a:defRPr>
            </a:pPr>
            <a:r>
              <a:rPr sz="675" b="1">
                <a:solidFill>
                  <a:srgbClr val="58E3B3"/>
                </a:solidFill>
              </a:rPr>
              <a:t>OPTION 01 · SOFTWARE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BB1B660-EE3D-4419-8AEB-D4AA3BDA7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476500"/>
            <a:ext cx="50673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5F7FA"/>
                </a:solidFill>
              </a:defRPr>
            </a:pPr>
            <a:r>
              <a:rPr sz="1800" b="1">
                <a:solidFill>
                  <a:srgbClr val="F5F7FA"/>
                </a:solidFill>
              </a:rPr>
              <a:t>Jam Codec / Engine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2C153E-DB89-47C9-B7B4-68E49A754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857500"/>
            <a:ext cx="50673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BEC5CF"/>
                </a:solidFill>
              </a:defRPr>
            </a:pPr>
            <a:r>
              <a:rPr sz="938">
                <a:solidFill>
                  <a:srgbClr val="BEC5CF"/>
                </a:solidFill>
              </a:rPr>
              <a:t>Deployable compression and restore engine for customer, prime, OEM, or partner infrastructure.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ACADF88-8F83-4F29-A3DA-2ED70FBD0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238500"/>
            <a:ext cx="5067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1BBF057-80C8-4146-918D-DC48D834A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39090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E9BEEB7-BCDD-42DD-B53C-83B3CA6CF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3528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License / pilot into existing estate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BE7257-1B54-4555-B54E-4F3C870E1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60045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E9D3FB-1143-45C0-BC10-782F1CC43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814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CPU + NVMe path with GPU-free deployment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3214FC9-5A67-4BFD-9ECA-C669ED704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2905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194D406-62DC-4CB4-BB46-21FC125A7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100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Best for regulated buyers and prime-led programmes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8016959-BD9A-4DD2-8093-DB3183157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00775" y="2114550"/>
            <a:ext cx="5476875" cy="3832860"/>
          </a:xfrm>
          <a:prstGeom xmlns:a="http://schemas.openxmlformats.org/drawingml/2006/main" prst="roundRect">
            <a:avLst>
              <a:gd name="adj" fmla="val 4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7DC090B-6E0B-487D-9E87-6AD5A350A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286000"/>
            <a:ext cx="50673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75" b="1">
                <a:solidFill>
                  <a:srgbClr val="62ADFF"/>
                </a:solidFill>
              </a:defRPr>
            </a:pPr>
            <a:r>
              <a:rPr sz="675" b="1">
                <a:solidFill>
                  <a:srgbClr val="62ADFF"/>
                </a:solidFill>
              </a:rPr>
              <a:t>OPTION 02 · HARDWARE + SOFTWARE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14EDA3E-9178-4354-B6CB-C53764AB0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476500"/>
            <a:ext cx="50673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5F7FA"/>
                </a:solidFill>
              </a:defRPr>
            </a:pPr>
            <a:r>
              <a:rPr sz="1800" b="1">
                <a:solidFill>
                  <a:srgbClr val="F5F7FA"/>
                </a:solidFill>
              </a:rPr>
              <a:t>Cithorum Cloud / Managed Pod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4408DEF-A6E1-4193-B702-6F46A916E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857500"/>
            <a:ext cx="50673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BEC5CF"/>
                </a:solidFill>
              </a:defRPr>
            </a:pPr>
            <a:r>
              <a:rPr sz="938">
                <a:solidFill>
                  <a:srgbClr val="BEC5CF"/>
                </a:solidFill>
              </a:rPr>
              <a:t>Jam-powered storage, restore, benchmark reporting, and AI automation/product management in a managed environment.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81864A4-21F6-4C53-9BC0-9CC94B4C0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238500"/>
            <a:ext cx="5067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5BE1092-15B1-4784-BEB7-8E627C6C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39090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DFE7FD5-54F4-43FC-B1F9-11117CC44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3528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1 PB live pod as proof surface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909FA05-639A-4571-83AE-C8F762742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60045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B8195D5-7EB5-46CA-9B1F-082890930F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5814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Data-Centre Ops KG for dashboards, audit, billing, and restore evidence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D9CD86A-C2C3-47FC-B479-ED68BEF18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829050"/>
            <a:ext cx="66675" cy="66675"/>
          </a:xfrm>
          <a:prstGeom xmlns:a="http://schemas.openxmlformats.org/drawingml/2006/main" prst="roundRect">
            <a:avLst>
              <a:gd name="adj" fmla="val 28571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75A4FEF-104C-40B6-B681-2F84CB48C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810000"/>
            <a:ext cx="4914900" cy="114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F5F7FA"/>
                </a:solidFill>
              </a:defRPr>
            </a:pPr>
            <a:r>
              <a:rPr sz="863" b="1">
                <a:solidFill>
                  <a:srgbClr val="F5F7FA"/>
                </a:solidFill>
              </a:rPr>
              <a:t>Best for managed storage, pilots, and tender-ready 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F39BADF-8D26-4B4D-95F3-3B21B4B971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400800"/>
            <a:ext cx="781050" cy="142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14DE44A-211B-4C48-9688-D6C3178E2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381750"/>
            <a:ext cx="962025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>
                <a:solidFill>
                  <a:srgbClr val="535B69"/>
                </a:solidFill>
              </a:defRPr>
            </a:pPr>
            <a:r>
              <a:rPr sz="600">
                <a:solidFill>
                  <a:srgbClr val="535B69"/>
                </a:solidFill>
              </a:rPr>
              <a:t>Cithorum investor overview · May 2026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1FD782B-779F-4F34-B856-B55C1C549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0450" y="6381750"/>
            <a:ext cx="457200" cy="76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00" b="1">
                <a:solidFill>
                  <a:srgbClr val="535B69"/>
                </a:solidFill>
              </a:defRPr>
            </a:pPr>
            <a:r>
              <a:rPr sz="600" b="1">
                <a:solidFill>
                  <a:srgbClr val="535B69"/>
                </a:solidFill>
              </a:rPr>
              <a:t>09 / 15</a:t>
            </a:r>
          </a:p>
        </p:txBody>
      </p:sp>
    </p:spTree>
    <p:extLst>
      <p:ext uri="{BB962C8B-B14F-4D97-AF65-F5344CB8AC3E}">
        <p14:creationId xmlns:p14="http://schemas.microsoft.com/office/powerpoint/2010/main" val="197939767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2026-05-07T14:48:12.5410000Z</dcterms:created>
  <dcterms:modified xsi:type="dcterms:W3CDTF">2026-05-07T14:48:12.5410000Z</dcterms:modified>
</coreProperties>
</file>